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7.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8.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9.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6" r:id="rId3"/>
    <p:sldMasterId id="2147483699" r:id="rId4"/>
    <p:sldMasterId id="2147483712" r:id="rId5"/>
    <p:sldMasterId id="2147483725" r:id="rId6"/>
    <p:sldMasterId id="2147483738" r:id="rId7"/>
    <p:sldMasterId id="2147483751" r:id="rId8"/>
    <p:sldMasterId id="2147483764" r:id="rId9"/>
    <p:sldMasterId id="2147483777" r:id="rId10"/>
  </p:sldMasterIdLst>
  <p:notesMasterIdLst>
    <p:notesMasterId r:id="rId80"/>
  </p:notesMasterIdLst>
  <p:sldIdLst>
    <p:sldId id="258" r:id="rId11"/>
    <p:sldId id="259" r:id="rId12"/>
    <p:sldId id="273" r:id="rId13"/>
    <p:sldId id="260" r:id="rId14"/>
    <p:sldId id="261" r:id="rId15"/>
    <p:sldId id="266" r:id="rId16"/>
    <p:sldId id="267" r:id="rId17"/>
    <p:sldId id="268" r:id="rId18"/>
    <p:sldId id="269" r:id="rId19"/>
    <p:sldId id="262" r:id="rId20"/>
    <p:sldId id="263" r:id="rId21"/>
    <p:sldId id="264" r:id="rId22"/>
    <p:sldId id="265" r:id="rId23"/>
    <p:sldId id="318" r:id="rId24"/>
    <p:sldId id="274" r:id="rId25"/>
    <p:sldId id="310" r:id="rId26"/>
    <p:sldId id="271" r:id="rId27"/>
    <p:sldId id="272" r:id="rId28"/>
    <p:sldId id="275" r:id="rId29"/>
    <p:sldId id="276" r:id="rId30"/>
    <p:sldId id="277" r:id="rId31"/>
    <p:sldId id="278" r:id="rId32"/>
    <p:sldId id="279" r:id="rId33"/>
    <p:sldId id="280" r:id="rId34"/>
    <p:sldId id="294" r:id="rId35"/>
    <p:sldId id="295" r:id="rId36"/>
    <p:sldId id="364" r:id="rId37"/>
    <p:sldId id="281" r:id="rId38"/>
    <p:sldId id="282" r:id="rId39"/>
    <p:sldId id="312" r:id="rId40"/>
    <p:sldId id="284" r:id="rId41"/>
    <p:sldId id="286" r:id="rId42"/>
    <p:sldId id="289" r:id="rId43"/>
    <p:sldId id="287" r:id="rId44"/>
    <p:sldId id="288" r:id="rId45"/>
    <p:sldId id="290" r:id="rId46"/>
    <p:sldId id="292" r:id="rId47"/>
    <p:sldId id="296" r:id="rId48"/>
    <p:sldId id="301" r:id="rId49"/>
    <p:sldId id="380" r:id="rId50"/>
    <p:sldId id="297" r:id="rId51"/>
    <p:sldId id="385" r:id="rId52"/>
    <p:sldId id="368" r:id="rId53"/>
    <p:sldId id="390" r:id="rId54"/>
    <p:sldId id="382" r:id="rId55"/>
    <p:sldId id="335" r:id="rId56"/>
    <p:sldId id="341" r:id="rId57"/>
    <p:sldId id="388" r:id="rId58"/>
    <p:sldId id="298" r:id="rId59"/>
    <p:sldId id="307" r:id="rId60"/>
    <p:sldId id="381" r:id="rId61"/>
    <p:sldId id="370" r:id="rId62"/>
    <p:sldId id="386" r:id="rId63"/>
    <p:sldId id="256" r:id="rId64"/>
    <p:sldId id="383" r:id="rId65"/>
    <p:sldId id="389" r:id="rId66"/>
    <p:sldId id="387" r:id="rId67"/>
    <p:sldId id="384" r:id="rId68"/>
    <p:sldId id="378" r:id="rId69"/>
    <p:sldId id="313" r:id="rId70"/>
    <p:sldId id="331" r:id="rId71"/>
    <p:sldId id="314" r:id="rId72"/>
    <p:sldId id="315" r:id="rId73"/>
    <p:sldId id="316" r:id="rId74"/>
    <p:sldId id="329" r:id="rId75"/>
    <p:sldId id="330" r:id="rId76"/>
    <p:sldId id="317" r:id="rId77"/>
    <p:sldId id="333" r:id="rId78"/>
    <p:sldId id="328" r:id="rId79"/>
  </p:sldIdLst>
  <p:sldSz cx="9144000" cy="6858000" type="screen4x3"/>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734"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slide" Target="slides/slide66.xml"/><Relationship Id="rId84"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61.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slide" Target="slides/slide64.xml"/><Relationship Id="rId79" Type="http://schemas.openxmlformats.org/officeDocument/2006/relationships/slide" Target="slides/slide69.xml"/><Relationship Id="rId5" Type="http://schemas.openxmlformats.org/officeDocument/2006/relationships/slideMaster" Target="slideMasters/slideMaster5.xml"/><Relationship Id="rId61" Type="http://schemas.openxmlformats.org/officeDocument/2006/relationships/slide" Target="slides/slide51.xml"/><Relationship Id="rId82"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704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7046"/>
          </a:xfrm>
          <a:prstGeom prst="rect">
            <a:avLst/>
          </a:prstGeom>
        </p:spPr>
        <p:txBody>
          <a:bodyPr vert="horz" lIns="91440" tIns="45720" rIns="91440" bIns="45720" rtlCol="0"/>
          <a:lstStyle>
            <a:lvl1pPr algn="r">
              <a:defRPr sz="1200"/>
            </a:lvl1pPr>
          </a:lstStyle>
          <a:p>
            <a:fld id="{456BDD86-7517-4C1A-A158-701AD7EC8683}" type="datetimeFigureOut">
              <a:rPr lang="en-GB" smtClean="0"/>
              <a:t>22/09/2025</a:t>
            </a:fld>
            <a:endParaRPr lang="en-GB"/>
          </a:p>
        </p:txBody>
      </p:sp>
      <p:sp>
        <p:nvSpPr>
          <p:cNvPr id="4" name="Slide Image Placeholder 3"/>
          <p:cNvSpPr>
            <a:spLocks noGrp="1" noRot="1" noChangeAspect="1"/>
          </p:cNvSpPr>
          <p:nvPr>
            <p:ph type="sldImg" idx="2"/>
          </p:nvPr>
        </p:nvSpPr>
        <p:spPr>
          <a:xfrm>
            <a:off x="920750" y="746125"/>
            <a:ext cx="4967288" cy="37274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21940"/>
            <a:ext cx="5447030" cy="4473416"/>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7046"/>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7046"/>
          </a:xfrm>
          <a:prstGeom prst="rect">
            <a:avLst/>
          </a:prstGeom>
        </p:spPr>
        <p:txBody>
          <a:bodyPr vert="horz" lIns="91440" tIns="45720" rIns="91440" bIns="45720" rtlCol="0" anchor="b"/>
          <a:lstStyle>
            <a:lvl1pPr algn="r">
              <a:defRPr sz="1200"/>
            </a:lvl1pPr>
          </a:lstStyle>
          <a:p>
            <a:fld id="{FA623D6E-1082-497E-8425-A0533B820420}" type="slidenum">
              <a:rPr lang="en-GB" smtClean="0"/>
              <a:t>‹#›</a:t>
            </a:fld>
            <a:endParaRPr lang="en-GB"/>
          </a:p>
        </p:txBody>
      </p:sp>
    </p:spTree>
    <p:extLst>
      <p:ext uri="{BB962C8B-B14F-4D97-AF65-F5344CB8AC3E}">
        <p14:creationId xmlns:p14="http://schemas.microsoft.com/office/powerpoint/2010/main" val="1227490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a:ln/>
        </p:spPr>
      </p:sp>
      <p:sp>
        <p:nvSpPr>
          <p:cNvPr id="13824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138244"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solidFill>
                  <a:prstClr val="black"/>
                </a:solidFill>
                <a:latin typeface="Times New Roman" pitchFamily="18" charset="0"/>
              </a:rPr>
              <a:t>Directorate of Integrated Care</a:t>
            </a:r>
          </a:p>
        </p:txBody>
      </p:sp>
      <p:sp>
        <p:nvSpPr>
          <p:cNvPr id="138245"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8D1B097E-5A23-4B31-A8DE-7E8344DA79A3}" type="slidenum">
              <a:rPr lang="en-GB" altLang="en-US" smtClean="0">
                <a:solidFill>
                  <a:prstClr val="black"/>
                </a:solidFill>
                <a:latin typeface="Times New Roman" pitchFamily="18" charset="0"/>
              </a:rPr>
              <a:pPr eaLnBrk="1" hangingPunct="1">
                <a:spcBef>
                  <a:spcPct val="0"/>
                </a:spcBef>
              </a:pPr>
              <a:t>1</a:t>
            </a:fld>
            <a:endParaRPr lang="en-GB" altLang="en-US">
              <a:solidFill>
                <a:prstClr val="black"/>
              </a:solidFill>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endParaRPr lang="en-US" altLang="en-US">
              <a:latin typeface="Arial" pitchFamily="34" charset="0"/>
            </a:endParaRPr>
          </a:p>
        </p:txBody>
      </p:sp>
      <p:sp>
        <p:nvSpPr>
          <p:cNvPr id="139268"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solidFill>
                  <a:prstClr val="black"/>
                </a:solidFill>
                <a:latin typeface="Times New Roman" pitchFamily="18" charset="0"/>
              </a:rPr>
              <a:t>Directorate of Integrated Care</a:t>
            </a:r>
          </a:p>
        </p:txBody>
      </p:sp>
      <p:sp>
        <p:nvSpPr>
          <p:cNvPr id="139269"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B6B1F09D-94F6-47F2-8AE3-E1394854A7DF}" type="slidenum">
              <a:rPr lang="en-GB" altLang="en-US" smtClean="0">
                <a:solidFill>
                  <a:prstClr val="black"/>
                </a:solidFill>
                <a:latin typeface="Times New Roman" pitchFamily="18" charset="0"/>
              </a:rPr>
              <a:pPr eaLnBrk="1" hangingPunct="1">
                <a:spcBef>
                  <a:spcPct val="0"/>
                </a:spcBef>
              </a:pPr>
              <a:t>2</a:t>
            </a:fld>
            <a:endParaRPr lang="en-GB" altLang="en-US">
              <a:solidFill>
                <a:prstClr val="black"/>
              </a:solidFill>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endParaRPr lang="en-US" altLang="en-US">
              <a:latin typeface="Arial" pitchFamily="34" charset="0"/>
            </a:endParaRPr>
          </a:p>
        </p:txBody>
      </p:sp>
      <p:sp>
        <p:nvSpPr>
          <p:cNvPr id="139268"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solidFill>
                  <a:prstClr val="black"/>
                </a:solidFill>
                <a:latin typeface="Times New Roman" pitchFamily="18" charset="0"/>
              </a:rPr>
              <a:t>Directorate of Integrated Care</a:t>
            </a:r>
          </a:p>
        </p:txBody>
      </p:sp>
      <p:sp>
        <p:nvSpPr>
          <p:cNvPr id="139269"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B6B1F09D-94F6-47F2-8AE3-E1394854A7DF}" type="slidenum">
              <a:rPr lang="en-GB" altLang="en-US" smtClean="0">
                <a:solidFill>
                  <a:prstClr val="black"/>
                </a:solidFill>
                <a:latin typeface="Times New Roman" pitchFamily="18" charset="0"/>
              </a:rPr>
              <a:pPr eaLnBrk="1" hangingPunct="1">
                <a:spcBef>
                  <a:spcPct val="0"/>
                </a:spcBef>
              </a:pPr>
              <a:t>3</a:t>
            </a:fld>
            <a:endParaRPr lang="en-GB" altLang="en-US">
              <a:solidFill>
                <a:prstClr val="black"/>
              </a:solidFill>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a:ln/>
        </p:spPr>
      </p:sp>
      <p:sp>
        <p:nvSpPr>
          <p:cNvPr id="14029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endParaRPr lang="en-US" altLang="en-US">
              <a:latin typeface="Arial" pitchFamily="34" charset="0"/>
            </a:endParaRPr>
          </a:p>
        </p:txBody>
      </p:sp>
      <p:sp>
        <p:nvSpPr>
          <p:cNvPr id="140292"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solidFill>
                  <a:prstClr val="black"/>
                </a:solidFill>
                <a:latin typeface="Times New Roman" pitchFamily="18" charset="0"/>
              </a:rPr>
              <a:t>Directorate of Integrated Care</a:t>
            </a:r>
          </a:p>
        </p:txBody>
      </p:sp>
      <p:sp>
        <p:nvSpPr>
          <p:cNvPr id="140293"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BAE450F8-FA0F-4940-825B-1E53AA087064}" type="slidenum">
              <a:rPr lang="en-GB" altLang="en-US" smtClean="0">
                <a:solidFill>
                  <a:prstClr val="black"/>
                </a:solidFill>
                <a:latin typeface="Times New Roman" pitchFamily="18" charset="0"/>
              </a:rPr>
              <a:pPr eaLnBrk="1" hangingPunct="1">
                <a:spcBef>
                  <a:spcPct val="0"/>
                </a:spcBef>
              </a:pPr>
              <a:t>4</a:t>
            </a:fld>
            <a:endParaRPr lang="en-GB" altLang="en-US">
              <a:solidFill>
                <a:prstClr val="black"/>
              </a:solidFill>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a:ln/>
        </p:spPr>
      </p:sp>
      <p:sp>
        <p:nvSpPr>
          <p:cNvPr id="14131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r>
              <a:rPr lang="en-GB" altLang="en-US">
                <a:latin typeface="Arial" pitchFamily="34" charset="0"/>
              </a:rPr>
              <a:t>Web link provided in Slide 80 (Titled-Handouts) of presentation.</a:t>
            </a:r>
          </a:p>
        </p:txBody>
      </p:sp>
      <p:sp>
        <p:nvSpPr>
          <p:cNvPr id="141316"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solidFill>
                  <a:prstClr val="black"/>
                </a:solidFill>
                <a:latin typeface="Times New Roman" pitchFamily="18" charset="0"/>
              </a:rPr>
              <a:t>Directorate of Integrated Care</a:t>
            </a:r>
          </a:p>
        </p:txBody>
      </p:sp>
      <p:sp>
        <p:nvSpPr>
          <p:cNvPr id="141317"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656637B5-CE71-4FD8-8334-5BDAAC4C59E3}" type="slidenum">
              <a:rPr lang="en-GB" altLang="en-US" smtClean="0">
                <a:solidFill>
                  <a:prstClr val="black"/>
                </a:solidFill>
                <a:latin typeface="Times New Roman" pitchFamily="18" charset="0"/>
              </a:rPr>
              <a:pPr eaLnBrk="1" hangingPunct="1">
                <a:spcBef>
                  <a:spcPct val="0"/>
                </a:spcBef>
              </a:pPr>
              <a:t>6</a:t>
            </a:fld>
            <a:endParaRPr lang="en-GB" altLang="en-US">
              <a:solidFill>
                <a:prstClr val="black"/>
              </a:solidFill>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a:ln/>
        </p:spPr>
      </p:sp>
      <p:sp>
        <p:nvSpPr>
          <p:cNvPr id="14233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endParaRPr lang="en-US" altLang="en-US">
              <a:latin typeface="Arial" pitchFamily="34" charset="0"/>
            </a:endParaRPr>
          </a:p>
        </p:txBody>
      </p:sp>
      <p:sp>
        <p:nvSpPr>
          <p:cNvPr id="142340"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solidFill>
                  <a:prstClr val="black"/>
                </a:solidFill>
                <a:latin typeface="Times New Roman" pitchFamily="18" charset="0"/>
              </a:rPr>
              <a:t>Directorate of Integrated Care</a:t>
            </a:r>
          </a:p>
        </p:txBody>
      </p:sp>
      <p:sp>
        <p:nvSpPr>
          <p:cNvPr id="142341"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DE61F027-8D61-487F-BD4E-89D27F1ED55D}" type="slidenum">
              <a:rPr lang="en-GB" altLang="en-US" smtClean="0">
                <a:solidFill>
                  <a:prstClr val="black"/>
                </a:solidFill>
                <a:latin typeface="Times New Roman" pitchFamily="18" charset="0"/>
              </a:rPr>
              <a:pPr eaLnBrk="1" hangingPunct="1">
                <a:spcBef>
                  <a:spcPct val="0"/>
                </a:spcBef>
              </a:pPr>
              <a:t>7</a:t>
            </a:fld>
            <a:endParaRPr lang="en-GB" altLang="en-US">
              <a:solidFill>
                <a:prstClr val="black"/>
              </a:solidFill>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a:ln/>
        </p:spPr>
      </p:sp>
      <p:sp>
        <p:nvSpPr>
          <p:cNvPr id="14336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endParaRPr lang="en-US" altLang="en-US">
              <a:latin typeface="Arial" pitchFamily="34" charset="0"/>
            </a:endParaRPr>
          </a:p>
        </p:txBody>
      </p:sp>
      <p:sp>
        <p:nvSpPr>
          <p:cNvPr id="143364"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solidFill>
                  <a:prstClr val="black"/>
                </a:solidFill>
                <a:latin typeface="Times New Roman" pitchFamily="18" charset="0"/>
              </a:rPr>
              <a:t>Directorate of Integrated Care</a:t>
            </a:r>
          </a:p>
        </p:txBody>
      </p:sp>
      <p:sp>
        <p:nvSpPr>
          <p:cNvPr id="143365"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AEBD332E-1E2A-49FE-9D99-FB66D81CBB35}" type="slidenum">
              <a:rPr lang="en-GB" altLang="en-US" smtClean="0">
                <a:solidFill>
                  <a:prstClr val="black"/>
                </a:solidFill>
                <a:latin typeface="Times New Roman" pitchFamily="18" charset="0"/>
              </a:rPr>
              <a:pPr eaLnBrk="1" hangingPunct="1">
                <a:spcBef>
                  <a:spcPct val="0"/>
                </a:spcBef>
              </a:pPr>
              <a:t>8</a:t>
            </a:fld>
            <a:endParaRPr lang="en-GB" altLang="en-US">
              <a:solidFill>
                <a:prstClr val="black"/>
              </a:solidFill>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a:ln/>
        </p:spPr>
      </p:sp>
      <p:sp>
        <p:nvSpPr>
          <p:cNvPr id="1443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endParaRPr lang="en-US" altLang="en-US">
              <a:latin typeface="Arial" pitchFamily="34" charset="0"/>
            </a:endParaRPr>
          </a:p>
        </p:txBody>
      </p:sp>
      <p:sp>
        <p:nvSpPr>
          <p:cNvPr id="144388"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solidFill>
                  <a:prstClr val="black"/>
                </a:solidFill>
                <a:latin typeface="Times New Roman" pitchFamily="18" charset="0"/>
              </a:rPr>
              <a:t>Directorate of Integrated Care</a:t>
            </a:r>
          </a:p>
        </p:txBody>
      </p:sp>
      <p:sp>
        <p:nvSpPr>
          <p:cNvPr id="144389"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F4A923DF-3561-4F8B-BE46-3A396E4D4FED}" type="slidenum">
              <a:rPr lang="en-GB" altLang="en-US" smtClean="0">
                <a:solidFill>
                  <a:prstClr val="black"/>
                </a:solidFill>
                <a:latin typeface="Times New Roman" pitchFamily="18" charset="0"/>
              </a:rPr>
              <a:pPr eaLnBrk="1" hangingPunct="1">
                <a:spcBef>
                  <a:spcPct val="0"/>
                </a:spcBef>
              </a:pPr>
              <a:t>9</a:t>
            </a:fld>
            <a:endParaRPr lang="en-GB" altLang="en-US">
              <a:solidFill>
                <a:prstClr val="black"/>
              </a:solidFill>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a:ln/>
        </p:spPr>
      </p:sp>
      <p:sp>
        <p:nvSpPr>
          <p:cNvPr id="14745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147460"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latin typeface="Times New Roman" pitchFamily="18" charset="0"/>
              </a:rPr>
              <a:t>Directorate of Integrated Care</a:t>
            </a:r>
          </a:p>
        </p:txBody>
      </p:sp>
      <p:sp>
        <p:nvSpPr>
          <p:cNvPr id="147461"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8B2FDFFA-79C7-4C1B-84F2-3B9FF611F254}" type="slidenum">
              <a:rPr lang="en-GB" altLang="en-US" smtClean="0">
                <a:latin typeface="Times New Roman" pitchFamily="18" charset="0"/>
              </a:rPr>
              <a:pPr eaLnBrk="1" hangingPunct="1">
                <a:spcBef>
                  <a:spcPct val="0"/>
                </a:spcBef>
              </a:pPr>
              <a:t>14</a:t>
            </a:fld>
            <a:endParaRPr lang="en-GB" altLang="en-US">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endParaRPr lang="en-US" altLang="en-US">
              <a:latin typeface="Arial" pitchFamily="34" charset="0"/>
            </a:endParaRPr>
          </a:p>
        </p:txBody>
      </p:sp>
      <p:sp>
        <p:nvSpPr>
          <p:cNvPr id="139268"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solidFill>
                  <a:prstClr val="black"/>
                </a:solidFill>
                <a:latin typeface="Times New Roman" pitchFamily="18" charset="0"/>
              </a:rPr>
              <a:t>Directorate of Integrated Care</a:t>
            </a:r>
          </a:p>
        </p:txBody>
      </p:sp>
      <p:sp>
        <p:nvSpPr>
          <p:cNvPr id="139269"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B6B1F09D-94F6-47F2-8AE3-E1394854A7DF}" type="slidenum">
              <a:rPr lang="en-GB" altLang="en-US" smtClean="0">
                <a:solidFill>
                  <a:prstClr val="black"/>
                </a:solidFill>
                <a:latin typeface="Times New Roman" pitchFamily="18" charset="0"/>
              </a:rPr>
              <a:pPr eaLnBrk="1" hangingPunct="1">
                <a:spcBef>
                  <a:spcPct val="0"/>
                </a:spcBef>
              </a:pPr>
              <a:t>15</a:t>
            </a:fld>
            <a:endParaRPr lang="en-GB" altLang="en-US">
              <a:solidFill>
                <a:prstClr val="black"/>
              </a:solidFill>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a:ln/>
        </p:spPr>
      </p:sp>
      <p:sp>
        <p:nvSpPr>
          <p:cNvPr id="14541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endParaRPr lang="en-US" altLang="en-US">
              <a:latin typeface="Arial" pitchFamily="34" charset="0"/>
            </a:endParaRPr>
          </a:p>
        </p:txBody>
      </p:sp>
      <p:sp>
        <p:nvSpPr>
          <p:cNvPr id="145412"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solidFill>
                  <a:prstClr val="black"/>
                </a:solidFill>
                <a:latin typeface="Times New Roman" pitchFamily="18" charset="0"/>
              </a:rPr>
              <a:t>Directorate of Integrated Care</a:t>
            </a:r>
          </a:p>
        </p:txBody>
      </p:sp>
      <p:sp>
        <p:nvSpPr>
          <p:cNvPr id="145413"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10AB376F-F5B6-498D-B0AB-7CE976E3D415}" type="slidenum">
              <a:rPr lang="en-GB" altLang="en-US" smtClean="0">
                <a:solidFill>
                  <a:prstClr val="black"/>
                </a:solidFill>
                <a:latin typeface="Times New Roman" pitchFamily="18" charset="0"/>
              </a:rPr>
              <a:pPr eaLnBrk="1" hangingPunct="1">
                <a:spcBef>
                  <a:spcPct val="0"/>
                </a:spcBef>
              </a:pPr>
              <a:t>17</a:t>
            </a:fld>
            <a:endParaRPr lang="en-GB" altLang="en-US">
              <a:solidFill>
                <a:prstClr val="black"/>
              </a:solidFill>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a:ln/>
        </p:spPr>
      </p:sp>
      <p:sp>
        <p:nvSpPr>
          <p:cNvPr id="14643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endParaRPr lang="en-US" altLang="en-US">
              <a:latin typeface="Arial" pitchFamily="34" charset="0"/>
            </a:endParaRPr>
          </a:p>
        </p:txBody>
      </p:sp>
      <p:sp>
        <p:nvSpPr>
          <p:cNvPr id="146436"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solidFill>
                  <a:prstClr val="black"/>
                </a:solidFill>
                <a:latin typeface="Times New Roman" pitchFamily="18" charset="0"/>
              </a:rPr>
              <a:t>Directorate of Integrated Care</a:t>
            </a:r>
          </a:p>
        </p:txBody>
      </p:sp>
      <p:sp>
        <p:nvSpPr>
          <p:cNvPr id="146437"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8B95CFC5-4F52-4654-A50A-FD129B61FD1F}" type="slidenum">
              <a:rPr lang="en-GB" altLang="en-US" smtClean="0">
                <a:solidFill>
                  <a:prstClr val="black"/>
                </a:solidFill>
                <a:latin typeface="Times New Roman" pitchFamily="18" charset="0"/>
              </a:rPr>
              <a:pPr eaLnBrk="1" hangingPunct="1">
                <a:spcBef>
                  <a:spcPct val="0"/>
                </a:spcBef>
              </a:pPr>
              <a:t>18</a:t>
            </a:fld>
            <a:endParaRPr lang="en-GB" altLang="en-US">
              <a:solidFill>
                <a:prstClr val="black"/>
              </a:solidFill>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a:ln/>
        </p:spPr>
      </p:sp>
      <p:sp>
        <p:nvSpPr>
          <p:cNvPr id="15769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157700"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latin typeface="Times New Roman" pitchFamily="18" charset="0"/>
              </a:rPr>
              <a:t>Directorate of Integrated Care</a:t>
            </a:r>
          </a:p>
        </p:txBody>
      </p:sp>
      <p:sp>
        <p:nvSpPr>
          <p:cNvPr id="157701"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1556E657-21A7-49D9-ACE5-0A71C34486F8}" type="slidenum">
              <a:rPr lang="en-GB" altLang="en-US" smtClean="0">
                <a:latin typeface="Times New Roman" pitchFamily="18" charset="0"/>
              </a:rPr>
              <a:pPr eaLnBrk="1" hangingPunct="1">
                <a:spcBef>
                  <a:spcPct val="0"/>
                </a:spcBef>
              </a:pPr>
              <a:t>20</a:t>
            </a:fld>
            <a:endParaRPr lang="en-GB" altLang="en-US">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a:ln/>
        </p:spPr>
      </p:sp>
      <p:sp>
        <p:nvSpPr>
          <p:cNvPr id="15872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158724"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solidFill>
                  <a:prstClr val="black"/>
                </a:solidFill>
                <a:latin typeface="Times New Roman" pitchFamily="18" charset="0"/>
              </a:rPr>
              <a:t>Directorate of Integrated Care</a:t>
            </a:r>
          </a:p>
        </p:txBody>
      </p:sp>
      <p:sp>
        <p:nvSpPr>
          <p:cNvPr id="158725"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90A73707-F9B6-4829-85EF-3ADBB9EEB7BF}" type="slidenum">
              <a:rPr lang="en-GB" altLang="en-US" smtClean="0">
                <a:solidFill>
                  <a:prstClr val="black"/>
                </a:solidFill>
                <a:latin typeface="Times New Roman" pitchFamily="18" charset="0"/>
              </a:rPr>
              <a:pPr eaLnBrk="1" hangingPunct="1">
                <a:spcBef>
                  <a:spcPct val="0"/>
                </a:spcBef>
              </a:pPr>
              <a:t>21</a:t>
            </a:fld>
            <a:endParaRPr lang="en-GB" altLang="en-US">
              <a:solidFill>
                <a:prstClr val="black"/>
              </a:solidFill>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a:ln/>
        </p:spPr>
      </p:sp>
      <p:sp>
        <p:nvSpPr>
          <p:cNvPr id="16179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161796"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solidFill>
                  <a:prstClr val="black"/>
                </a:solidFill>
                <a:latin typeface="Times New Roman" pitchFamily="18" charset="0"/>
              </a:rPr>
              <a:t>Directorate of Integrated Care</a:t>
            </a:r>
          </a:p>
        </p:txBody>
      </p:sp>
      <p:sp>
        <p:nvSpPr>
          <p:cNvPr id="161797"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6BC3C8B7-6753-4C79-9300-9FBB6BA1EDCD}" type="slidenum">
              <a:rPr lang="en-GB" altLang="en-US" smtClean="0">
                <a:solidFill>
                  <a:prstClr val="black"/>
                </a:solidFill>
                <a:latin typeface="Times New Roman" pitchFamily="18" charset="0"/>
              </a:rPr>
              <a:pPr eaLnBrk="1" hangingPunct="1">
                <a:spcBef>
                  <a:spcPct val="0"/>
                </a:spcBef>
              </a:pPr>
              <a:t>23</a:t>
            </a:fld>
            <a:endParaRPr lang="en-GB" altLang="en-US">
              <a:solidFill>
                <a:prstClr val="black"/>
              </a:solidFill>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a:ln/>
        </p:spPr>
      </p:sp>
      <p:sp>
        <p:nvSpPr>
          <p:cNvPr id="16281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162820"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solidFill>
                  <a:prstClr val="black"/>
                </a:solidFill>
                <a:latin typeface="Times New Roman" pitchFamily="18" charset="0"/>
              </a:rPr>
              <a:t>Directorate of Integrated Care</a:t>
            </a:r>
          </a:p>
        </p:txBody>
      </p:sp>
      <p:sp>
        <p:nvSpPr>
          <p:cNvPr id="162821"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C52C07A7-37F9-4F56-9716-F640C40282F6}" type="slidenum">
              <a:rPr lang="en-GB" altLang="en-US" smtClean="0">
                <a:solidFill>
                  <a:prstClr val="black"/>
                </a:solidFill>
                <a:latin typeface="Times New Roman" pitchFamily="18" charset="0"/>
              </a:rPr>
              <a:pPr eaLnBrk="1" hangingPunct="1">
                <a:spcBef>
                  <a:spcPct val="0"/>
                </a:spcBef>
              </a:pPr>
              <a:t>24</a:t>
            </a:fld>
            <a:endParaRPr lang="en-GB" altLang="en-US">
              <a:solidFill>
                <a:prstClr val="black"/>
              </a:solidFill>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ln/>
        </p:spPr>
      </p:sp>
      <p:sp>
        <p:nvSpPr>
          <p:cNvPr id="16384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163844"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latin typeface="Times New Roman" pitchFamily="18" charset="0"/>
              </a:rPr>
              <a:t>Directorate of Integrated Care</a:t>
            </a:r>
          </a:p>
        </p:txBody>
      </p:sp>
      <p:sp>
        <p:nvSpPr>
          <p:cNvPr id="163845"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652D0AE9-10C5-4011-A722-44B0354E7DF9}" type="slidenum">
              <a:rPr lang="en-GB" altLang="en-US" smtClean="0">
                <a:latin typeface="Times New Roman" pitchFamily="18" charset="0"/>
              </a:rPr>
              <a:pPr eaLnBrk="1" hangingPunct="1">
                <a:spcBef>
                  <a:spcPct val="0"/>
                </a:spcBef>
              </a:pPr>
              <a:t>25</a:t>
            </a:fld>
            <a:endParaRPr lang="en-GB" altLang="en-US">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a:ln/>
        </p:spPr>
      </p:sp>
      <p:sp>
        <p:nvSpPr>
          <p:cNvPr id="16486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164868"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latin typeface="Times New Roman" pitchFamily="18" charset="0"/>
              </a:rPr>
              <a:t>Directorate of Integrated Care</a:t>
            </a:r>
          </a:p>
        </p:txBody>
      </p:sp>
      <p:sp>
        <p:nvSpPr>
          <p:cNvPr id="164869"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2CEE829B-0376-4EF1-B307-57E58DB66A7B}" type="slidenum">
              <a:rPr lang="en-GB" altLang="en-US" smtClean="0">
                <a:latin typeface="Times New Roman" pitchFamily="18" charset="0"/>
              </a:rPr>
              <a:pPr eaLnBrk="1" hangingPunct="1">
                <a:spcBef>
                  <a:spcPct val="0"/>
                </a:spcBef>
              </a:pPr>
              <a:t>26</a:t>
            </a:fld>
            <a:endParaRPr lang="en-GB" altLang="en-US">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TextEdit="1"/>
          </p:cNvSpPr>
          <p:nvPr>
            <p:ph type="sldImg"/>
          </p:nvPr>
        </p:nvSpPr>
        <p:spPr>
          <a:ln/>
        </p:spPr>
      </p:sp>
      <p:sp>
        <p:nvSpPr>
          <p:cNvPr id="16589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165892"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solidFill>
                  <a:prstClr val="black"/>
                </a:solidFill>
                <a:latin typeface="Times New Roman" pitchFamily="18" charset="0"/>
              </a:rPr>
              <a:t>Directorate of Integrated Care</a:t>
            </a:r>
          </a:p>
        </p:txBody>
      </p:sp>
      <p:sp>
        <p:nvSpPr>
          <p:cNvPr id="165893"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F52331FA-4F27-4FC8-958A-B0F7721F6301}" type="slidenum">
              <a:rPr lang="en-GB" altLang="en-US" smtClean="0">
                <a:solidFill>
                  <a:prstClr val="black"/>
                </a:solidFill>
                <a:latin typeface="Times New Roman" pitchFamily="18" charset="0"/>
              </a:rPr>
              <a:pPr eaLnBrk="1" hangingPunct="1">
                <a:spcBef>
                  <a:spcPct val="0"/>
                </a:spcBef>
              </a:pPr>
              <a:t>28</a:t>
            </a:fld>
            <a:endParaRPr lang="en-GB" altLang="en-US">
              <a:solidFill>
                <a:prstClr val="black"/>
              </a:solidFill>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a:ln/>
        </p:spPr>
      </p:sp>
      <p:sp>
        <p:nvSpPr>
          <p:cNvPr id="16691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r>
              <a:rPr lang="en-GB" altLang="en-US">
                <a:latin typeface="Arial" pitchFamily="34" charset="0"/>
              </a:rPr>
              <a:t>Between January 2011 and December 2011, there were 143 cases sent to the Dental Committee</a:t>
            </a:r>
          </a:p>
          <a:p>
            <a:pPr marL="0" indent="0"/>
            <a:r>
              <a:rPr lang="en-GB" altLang="en-US">
                <a:latin typeface="Arial" pitchFamily="34" charset="0"/>
              </a:rPr>
              <a:t>41 were Orthodontic cases</a:t>
            </a:r>
          </a:p>
          <a:p>
            <a:pPr marL="0" indent="0">
              <a:buFontTx/>
              <a:buAutoNum type="arabicPlain" startAt="102"/>
            </a:pPr>
            <a:r>
              <a:rPr lang="en-GB" altLang="en-US">
                <a:latin typeface="Arial" pitchFamily="34" charset="0"/>
              </a:rPr>
              <a:t> were General Cases</a:t>
            </a:r>
          </a:p>
          <a:p>
            <a:pPr marL="0" indent="0">
              <a:buFontTx/>
              <a:buAutoNum type="arabicPlain" startAt="102"/>
            </a:pPr>
            <a:endParaRPr lang="en-GB" altLang="en-US">
              <a:latin typeface="Arial" pitchFamily="34" charset="0"/>
            </a:endParaRPr>
          </a:p>
          <a:p>
            <a:pPr marL="0" indent="0"/>
            <a:r>
              <a:rPr lang="en-GB" altLang="en-US">
                <a:latin typeface="Arial" pitchFamily="34" charset="0"/>
              </a:rPr>
              <a:t>10 Orthodontic cases were approved by the Dental Committee</a:t>
            </a:r>
          </a:p>
          <a:p>
            <a:pPr marL="0" indent="0"/>
            <a:r>
              <a:rPr lang="en-GB" altLang="en-US">
                <a:latin typeface="Arial" pitchFamily="34" charset="0"/>
              </a:rPr>
              <a:t>13 General cases were approved by the Dental Committee</a:t>
            </a:r>
          </a:p>
          <a:p>
            <a:pPr marL="0" indent="0"/>
            <a:endParaRPr lang="en-GB" altLang="en-US">
              <a:latin typeface="Arial" pitchFamily="34" charset="0"/>
            </a:endParaRPr>
          </a:p>
          <a:p>
            <a:pPr marL="0" indent="0"/>
            <a:r>
              <a:rPr lang="en-GB" altLang="en-US">
                <a:latin typeface="Arial" pitchFamily="34" charset="0"/>
              </a:rPr>
              <a:t>31 Orthodontic cases were not approved by the Dental Committee</a:t>
            </a:r>
          </a:p>
          <a:p>
            <a:pPr marL="0" indent="0"/>
            <a:r>
              <a:rPr lang="en-GB" altLang="en-US">
                <a:latin typeface="Arial" pitchFamily="34" charset="0"/>
              </a:rPr>
              <a:t>89 General cases were not approved by the Dental Committee</a:t>
            </a:r>
          </a:p>
          <a:p>
            <a:pPr marL="0" indent="0"/>
            <a:endParaRPr lang="en-GB" altLang="en-US">
              <a:latin typeface="Arial" pitchFamily="34" charset="0"/>
            </a:endParaRPr>
          </a:p>
          <a:p>
            <a:pPr marL="0" indent="0">
              <a:buFontTx/>
              <a:buAutoNum type="arabicPlain" startAt="102"/>
            </a:pPr>
            <a:endParaRPr lang="en-US" altLang="en-US">
              <a:latin typeface="Arial" pitchFamily="34" charset="0"/>
            </a:endParaRPr>
          </a:p>
        </p:txBody>
      </p:sp>
      <p:sp>
        <p:nvSpPr>
          <p:cNvPr id="166916"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solidFill>
                  <a:prstClr val="black"/>
                </a:solidFill>
                <a:latin typeface="Times New Roman" pitchFamily="18" charset="0"/>
              </a:rPr>
              <a:t>Directorate of Integrated Care</a:t>
            </a:r>
          </a:p>
        </p:txBody>
      </p:sp>
      <p:sp>
        <p:nvSpPr>
          <p:cNvPr id="166917"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85E6B954-F8BE-4D19-9D6E-A66B4341AA55}" type="slidenum">
              <a:rPr lang="en-GB" altLang="en-US" smtClean="0">
                <a:solidFill>
                  <a:prstClr val="black"/>
                </a:solidFill>
                <a:latin typeface="Times New Roman" pitchFamily="18" charset="0"/>
              </a:rPr>
              <a:pPr eaLnBrk="1" hangingPunct="1">
                <a:spcBef>
                  <a:spcPct val="0"/>
                </a:spcBef>
              </a:pPr>
              <a:t>29</a:t>
            </a:fld>
            <a:endParaRPr lang="en-GB" altLang="en-US">
              <a:solidFill>
                <a:prstClr val="black"/>
              </a:solidFill>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a:ln/>
        </p:spPr>
      </p:sp>
      <p:sp>
        <p:nvSpPr>
          <p:cNvPr id="16691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r>
              <a:rPr lang="en-GB" altLang="en-US">
                <a:latin typeface="Arial" pitchFamily="34" charset="0"/>
              </a:rPr>
              <a:t>Between January 2011 and December 2011, there were 143 cases sent to the Dental Committee</a:t>
            </a:r>
          </a:p>
          <a:p>
            <a:pPr marL="0" indent="0"/>
            <a:r>
              <a:rPr lang="en-GB" altLang="en-US">
                <a:latin typeface="Arial" pitchFamily="34" charset="0"/>
              </a:rPr>
              <a:t>41 were Orthodontic cases</a:t>
            </a:r>
          </a:p>
          <a:p>
            <a:pPr marL="0" indent="0">
              <a:buFontTx/>
              <a:buAutoNum type="arabicPlain" startAt="102"/>
            </a:pPr>
            <a:r>
              <a:rPr lang="en-GB" altLang="en-US">
                <a:latin typeface="Arial" pitchFamily="34" charset="0"/>
              </a:rPr>
              <a:t> were General Cases</a:t>
            </a:r>
          </a:p>
          <a:p>
            <a:pPr marL="0" indent="0">
              <a:buFontTx/>
              <a:buAutoNum type="arabicPlain" startAt="102"/>
            </a:pPr>
            <a:endParaRPr lang="en-GB" altLang="en-US">
              <a:latin typeface="Arial" pitchFamily="34" charset="0"/>
            </a:endParaRPr>
          </a:p>
          <a:p>
            <a:pPr marL="0" indent="0"/>
            <a:r>
              <a:rPr lang="en-GB" altLang="en-US">
                <a:latin typeface="Arial" pitchFamily="34" charset="0"/>
              </a:rPr>
              <a:t>10 Orthodontic cases were approved by the Dental Committee</a:t>
            </a:r>
          </a:p>
          <a:p>
            <a:pPr marL="0" indent="0"/>
            <a:r>
              <a:rPr lang="en-GB" altLang="en-US">
                <a:latin typeface="Arial" pitchFamily="34" charset="0"/>
              </a:rPr>
              <a:t>13 General cases were approved by the Dental Committee</a:t>
            </a:r>
          </a:p>
          <a:p>
            <a:pPr marL="0" indent="0"/>
            <a:endParaRPr lang="en-GB" altLang="en-US">
              <a:latin typeface="Arial" pitchFamily="34" charset="0"/>
            </a:endParaRPr>
          </a:p>
          <a:p>
            <a:pPr marL="0" indent="0"/>
            <a:r>
              <a:rPr lang="en-GB" altLang="en-US">
                <a:latin typeface="Arial" pitchFamily="34" charset="0"/>
              </a:rPr>
              <a:t>31 Orthodontic cases were not approved by the Dental Committee</a:t>
            </a:r>
          </a:p>
          <a:p>
            <a:pPr marL="0" indent="0"/>
            <a:r>
              <a:rPr lang="en-GB" altLang="en-US">
                <a:latin typeface="Arial" pitchFamily="34" charset="0"/>
              </a:rPr>
              <a:t>89 General cases were not approved by the Dental Committee</a:t>
            </a:r>
          </a:p>
          <a:p>
            <a:pPr marL="0" indent="0"/>
            <a:endParaRPr lang="en-GB" altLang="en-US">
              <a:latin typeface="Arial" pitchFamily="34" charset="0"/>
            </a:endParaRPr>
          </a:p>
          <a:p>
            <a:pPr marL="0" indent="0">
              <a:buFontTx/>
              <a:buAutoNum type="arabicPlain" startAt="102"/>
            </a:pPr>
            <a:endParaRPr lang="en-US" altLang="en-US">
              <a:latin typeface="Arial" pitchFamily="34" charset="0"/>
            </a:endParaRPr>
          </a:p>
        </p:txBody>
      </p:sp>
      <p:sp>
        <p:nvSpPr>
          <p:cNvPr id="166916"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solidFill>
                  <a:prstClr val="black"/>
                </a:solidFill>
                <a:latin typeface="Times New Roman" pitchFamily="18" charset="0"/>
              </a:rPr>
              <a:t>Directorate of Integrated Care</a:t>
            </a:r>
          </a:p>
        </p:txBody>
      </p:sp>
      <p:sp>
        <p:nvSpPr>
          <p:cNvPr id="166917"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85E6B954-F8BE-4D19-9D6E-A66B4341AA55}" type="slidenum">
              <a:rPr lang="en-GB" altLang="en-US" smtClean="0">
                <a:solidFill>
                  <a:prstClr val="black"/>
                </a:solidFill>
                <a:latin typeface="Times New Roman" pitchFamily="18" charset="0"/>
              </a:rPr>
              <a:pPr eaLnBrk="1" hangingPunct="1">
                <a:spcBef>
                  <a:spcPct val="0"/>
                </a:spcBef>
              </a:pPr>
              <a:t>30</a:t>
            </a:fld>
            <a:endParaRPr lang="en-GB" altLang="en-US">
              <a:solidFill>
                <a:prstClr val="black"/>
              </a:solidFill>
              <a:latin typeface="Times New Roman"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endParaRPr lang="en-US" altLang="en-US">
              <a:latin typeface="Arial" pitchFamily="34" charset="0"/>
            </a:endParaRPr>
          </a:p>
        </p:txBody>
      </p:sp>
      <p:sp>
        <p:nvSpPr>
          <p:cNvPr id="139268"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solidFill>
                  <a:prstClr val="black"/>
                </a:solidFill>
                <a:latin typeface="Times New Roman" pitchFamily="18" charset="0"/>
              </a:rPr>
              <a:t>Directorate of Integrated Care</a:t>
            </a:r>
          </a:p>
        </p:txBody>
      </p:sp>
      <p:sp>
        <p:nvSpPr>
          <p:cNvPr id="139269"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B6B1F09D-94F6-47F2-8AE3-E1394854A7DF}" type="slidenum">
              <a:rPr lang="en-GB" altLang="en-US" smtClean="0">
                <a:solidFill>
                  <a:prstClr val="black"/>
                </a:solidFill>
                <a:latin typeface="Times New Roman" pitchFamily="18" charset="0"/>
              </a:rPr>
              <a:pPr eaLnBrk="1" hangingPunct="1">
                <a:spcBef>
                  <a:spcPct val="0"/>
                </a:spcBef>
              </a:pPr>
              <a:t>31</a:t>
            </a:fld>
            <a:endParaRPr lang="en-GB" altLang="en-US">
              <a:solidFill>
                <a:prstClr val="black"/>
              </a:solidFill>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marL="0" indent="0" eaLnBrk="1" hangingPunct="1">
              <a:defRPr/>
            </a:pPr>
            <a:r>
              <a:rPr lang="en-GB" dirty="0"/>
              <a:t>A valid HS45PR form requires:</a:t>
            </a:r>
          </a:p>
          <a:p>
            <a:pPr marL="514350" indent="-514350" eaLnBrk="1" hangingPunct="1">
              <a:buFont typeface="+mj-lt"/>
              <a:buAutoNum type="arabicParenR"/>
              <a:defRPr/>
            </a:pPr>
            <a:r>
              <a:rPr lang="en-GB" dirty="0"/>
              <a:t>A Claim Reference Number</a:t>
            </a:r>
          </a:p>
          <a:p>
            <a:pPr marL="514350" indent="-514350" eaLnBrk="1" hangingPunct="1">
              <a:buFont typeface="+mj-lt"/>
              <a:buAutoNum type="arabicParenR"/>
              <a:defRPr/>
            </a:pPr>
            <a:r>
              <a:rPr lang="en-GB" dirty="0"/>
              <a:t>The dentist’s name, address and contract number</a:t>
            </a:r>
          </a:p>
          <a:p>
            <a:pPr marL="514350" indent="-514350" eaLnBrk="1" hangingPunct="1">
              <a:buFont typeface="+mj-lt"/>
              <a:buAutoNum type="arabicParenR"/>
              <a:defRPr/>
            </a:pPr>
            <a:r>
              <a:rPr lang="en-GB" dirty="0"/>
              <a:t>Evidence of exemption/remission seen/not seen</a:t>
            </a:r>
          </a:p>
          <a:p>
            <a:pPr marL="514350" indent="-514350" eaLnBrk="1" hangingPunct="1">
              <a:buFont typeface="+mj-lt"/>
              <a:buAutoNum type="arabicParenR"/>
              <a:defRPr/>
            </a:pPr>
            <a:r>
              <a:rPr lang="en-GB" dirty="0"/>
              <a:t>The patient’s DOB and CHI</a:t>
            </a:r>
          </a:p>
          <a:p>
            <a:pPr marL="514350" indent="-514350" eaLnBrk="1" hangingPunct="1">
              <a:buFont typeface="+mj-lt"/>
              <a:buAutoNum type="arabicParenR"/>
              <a:defRPr/>
            </a:pPr>
            <a:r>
              <a:rPr lang="en-GB" dirty="0"/>
              <a:t>Completed exemption/remission status</a:t>
            </a:r>
          </a:p>
          <a:p>
            <a:pPr marL="514350" indent="-514350" eaLnBrk="1" hangingPunct="1">
              <a:buFont typeface="+mj-lt"/>
              <a:buAutoNum type="arabicParenR"/>
              <a:defRPr/>
            </a:pPr>
            <a:r>
              <a:rPr lang="en-GB" dirty="0"/>
              <a:t>The patient’s signature(s) and dates(s) on parts C or D and on part E.</a:t>
            </a:r>
          </a:p>
          <a:p>
            <a:pPr marL="0" indent="0">
              <a:defRPr/>
            </a:pPr>
            <a:endParaRPr lang="en-GB" dirty="0"/>
          </a:p>
        </p:txBody>
      </p:sp>
      <p:sp>
        <p:nvSpPr>
          <p:cNvPr id="156676"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latin typeface="Times New Roman" pitchFamily="18" charset="0"/>
              </a:rPr>
              <a:t>Directorate of Integrated Care</a:t>
            </a:r>
          </a:p>
        </p:txBody>
      </p:sp>
      <p:sp>
        <p:nvSpPr>
          <p:cNvPr id="156677"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79AFEEE3-5BA2-472C-A55C-A23CAADAE3D0}" type="slidenum">
              <a:rPr lang="en-GB" altLang="en-US" smtClean="0">
                <a:latin typeface="Times New Roman" pitchFamily="18" charset="0"/>
              </a:rPr>
              <a:pPr eaLnBrk="1" hangingPunct="1">
                <a:spcBef>
                  <a:spcPct val="0"/>
                </a:spcBef>
              </a:pPr>
              <a:t>32</a:t>
            </a:fld>
            <a:endParaRPr lang="en-GB" altLang="en-US">
              <a:latin typeface="Times New Roman"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endParaRPr lang="en-US" altLang="en-US">
              <a:latin typeface="Arial" pitchFamily="34" charset="0"/>
            </a:endParaRPr>
          </a:p>
        </p:txBody>
      </p:sp>
      <p:sp>
        <p:nvSpPr>
          <p:cNvPr id="139268"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solidFill>
                  <a:prstClr val="black"/>
                </a:solidFill>
                <a:latin typeface="Times New Roman" pitchFamily="18" charset="0"/>
              </a:rPr>
              <a:t>Directorate of Integrated Care</a:t>
            </a:r>
          </a:p>
        </p:txBody>
      </p:sp>
      <p:sp>
        <p:nvSpPr>
          <p:cNvPr id="139269"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B6B1F09D-94F6-47F2-8AE3-E1394854A7DF}" type="slidenum">
              <a:rPr lang="en-GB" altLang="en-US" smtClean="0">
                <a:solidFill>
                  <a:prstClr val="black"/>
                </a:solidFill>
                <a:latin typeface="Times New Roman" pitchFamily="18" charset="0"/>
              </a:rPr>
              <a:pPr eaLnBrk="1" hangingPunct="1">
                <a:spcBef>
                  <a:spcPct val="0"/>
                </a:spcBef>
              </a:pPr>
              <a:t>37</a:t>
            </a:fld>
            <a:endParaRPr lang="en-GB" altLang="en-US">
              <a:solidFill>
                <a:prstClr val="black"/>
              </a:solidFill>
              <a:latin typeface="Times New Roman"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endParaRPr lang="en-GB" altLang="en-US" dirty="0"/>
          </a:p>
          <a:p>
            <a:pPr>
              <a:defRPr/>
            </a:pPr>
            <a:endParaRPr lang="en-GB" dirty="0"/>
          </a:p>
        </p:txBody>
      </p:sp>
      <p:sp>
        <p:nvSpPr>
          <p:cNvPr id="197636"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latin typeface="Times New Roman" pitchFamily="18" charset="0"/>
              </a:rPr>
              <a:t>Directorate of Integrated Care</a:t>
            </a:r>
          </a:p>
        </p:txBody>
      </p:sp>
      <p:sp>
        <p:nvSpPr>
          <p:cNvPr id="197637"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F10065F3-0022-4B77-8F3C-8794C663D55F}" type="slidenum">
              <a:rPr lang="en-GB" altLang="en-US" smtClean="0">
                <a:latin typeface="Times New Roman" pitchFamily="18" charset="0"/>
              </a:rPr>
              <a:pPr eaLnBrk="1" hangingPunct="1">
                <a:spcBef>
                  <a:spcPct val="0"/>
                </a:spcBef>
              </a:pPr>
              <a:t>38</a:t>
            </a:fld>
            <a:endParaRPr lang="en-GB" altLang="en-US">
              <a:latin typeface="Times New Roman"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lide Image Placeholder 1"/>
          <p:cNvSpPr>
            <a:spLocks noGrp="1" noRot="1" noChangeAspect="1" noTextEdit="1"/>
          </p:cNvSpPr>
          <p:nvPr>
            <p:ph type="sldImg"/>
          </p:nvPr>
        </p:nvSpPr>
        <p:spPr>
          <a:xfrm>
            <a:off x="920750" y="746125"/>
            <a:ext cx="4967288" cy="3727450"/>
          </a:xfrm>
          <a:ln/>
        </p:spPr>
      </p:sp>
      <p:sp>
        <p:nvSpPr>
          <p:cNvPr id="20070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itchFamily="34" charset="0"/>
              </a:rPr>
              <a:t>There are no limitations on the number or type of medicines that you dentists can administer or prescribe to a private patient under your care although dentists have an ethical responsibility to restrict your prescribing to areas in which they are competent.</a:t>
            </a:r>
          </a:p>
          <a:p>
            <a:endParaRPr lang="en-GB" altLang="en-US" dirty="0">
              <a:latin typeface="Arial" pitchFamily="34" charset="0"/>
            </a:endParaRPr>
          </a:p>
        </p:txBody>
      </p:sp>
      <p:sp>
        <p:nvSpPr>
          <p:cNvPr id="200708"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latin typeface="Times New Roman" pitchFamily="18" charset="0"/>
              </a:rPr>
              <a:t>Directorate of Integrated Care</a:t>
            </a:r>
          </a:p>
        </p:txBody>
      </p:sp>
      <p:sp>
        <p:nvSpPr>
          <p:cNvPr id="200709"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DE53A1FE-5BDC-435D-BD7C-40522E17995E}" type="slidenum">
              <a:rPr lang="en-GB" altLang="en-US" smtClean="0">
                <a:latin typeface="Times New Roman" pitchFamily="18" charset="0"/>
              </a:rPr>
              <a:pPr eaLnBrk="1" hangingPunct="1">
                <a:spcBef>
                  <a:spcPct val="0"/>
                </a:spcBef>
              </a:pPr>
              <a:t>39</a:t>
            </a:fld>
            <a:endParaRPr lang="en-GB" altLang="en-US">
              <a:latin typeface="Times New Roman"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r>
              <a:rPr lang="en-GB" dirty="0"/>
              <a:t>GDC has issued a leaflet giving specific guidance on prescribing medicines</a:t>
            </a:r>
          </a:p>
          <a:p>
            <a:pPr>
              <a:defRPr/>
            </a:pPr>
            <a:endParaRPr lang="en-GB" dirty="0"/>
          </a:p>
          <a:p>
            <a:pPr>
              <a:defRPr/>
            </a:pPr>
            <a:r>
              <a:rPr lang="en-GB" dirty="0"/>
              <a:t>Can be down loaded from the website</a:t>
            </a:r>
          </a:p>
          <a:p>
            <a:pPr>
              <a:defRPr/>
            </a:pPr>
            <a:endParaRPr lang="en-GB" dirty="0"/>
          </a:p>
          <a:p>
            <a:pPr>
              <a:defRPr/>
            </a:pPr>
            <a:r>
              <a:rPr lang="en-GB" dirty="0"/>
              <a:t>Themes we’ll see coming through the rest of this presentation:</a:t>
            </a:r>
          </a:p>
          <a:p>
            <a:pPr marL="170284" indent="-170284">
              <a:buFont typeface="Arial" panose="020B0604020202020204" pitchFamily="34" charset="0"/>
              <a:buChar char="•"/>
              <a:defRPr/>
            </a:pPr>
            <a:r>
              <a:rPr lang="en-GB" dirty="0"/>
              <a:t>Only prescribe within your competence </a:t>
            </a:r>
          </a:p>
          <a:p>
            <a:pPr marL="170284" indent="-170284">
              <a:buFont typeface="Arial" panose="020B0604020202020204" pitchFamily="34" charset="0"/>
              <a:buChar char="•"/>
              <a:defRPr/>
            </a:pPr>
            <a:r>
              <a:rPr lang="en-GB" dirty="0"/>
              <a:t>Keep accurate records – including diagnosis to identify the dental need</a:t>
            </a:r>
          </a:p>
          <a:p>
            <a:pPr marL="170284" indent="-170284">
              <a:buFont typeface="Arial" panose="020B0604020202020204" pitchFamily="34" charset="0"/>
              <a:buChar char="•"/>
              <a:defRPr/>
            </a:pPr>
            <a:endParaRPr lang="en-GB" dirty="0"/>
          </a:p>
        </p:txBody>
      </p:sp>
      <p:sp>
        <p:nvSpPr>
          <p:cNvPr id="13517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tx1"/>
                </a:solidFill>
                <a:latin typeface="Arial" charset="0"/>
              </a:defRPr>
            </a:lvl1pPr>
            <a:lvl2pPr marL="742950" indent="-285750" eaLnBrk="0" hangingPunct="0">
              <a:defRPr sz="4000">
                <a:solidFill>
                  <a:schemeClr val="tx1"/>
                </a:solidFill>
                <a:latin typeface="Arial" charset="0"/>
              </a:defRPr>
            </a:lvl2pPr>
            <a:lvl3pPr marL="1143000" indent="-228600" eaLnBrk="0" hangingPunct="0">
              <a:defRPr sz="4000">
                <a:solidFill>
                  <a:schemeClr val="tx1"/>
                </a:solidFill>
                <a:latin typeface="Arial" charset="0"/>
              </a:defRPr>
            </a:lvl3pPr>
            <a:lvl4pPr marL="1600200" indent="-228600" eaLnBrk="0" hangingPunct="0">
              <a:defRPr sz="4000">
                <a:solidFill>
                  <a:schemeClr val="tx1"/>
                </a:solidFill>
                <a:latin typeface="Arial" charset="0"/>
              </a:defRPr>
            </a:lvl4pPr>
            <a:lvl5pPr marL="2057400" indent="-228600" eaLnBrk="0" hangingPunct="0">
              <a:defRPr sz="4000">
                <a:solidFill>
                  <a:schemeClr val="tx1"/>
                </a:solidFill>
                <a:latin typeface="Arial" charset="0"/>
              </a:defRPr>
            </a:lvl5pPr>
            <a:lvl6pPr marL="2514600" indent="-228600" eaLnBrk="0" fontAlgn="base" hangingPunct="0">
              <a:spcBef>
                <a:spcPct val="0"/>
              </a:spcBef>
              <a:spcAft>
                <a:spcPct val="0"/>
              </a:spcAft>
              <a:defRPr sz="4000">
                <a:solidFill>
                  <a:schemeClr val="tx1"/>
                </a:solidFill>
                <a:latin typeface="Arial" charset="0"/>
              </a:defRPr>
            </a:lvl6pPr>
            <a:lvl7pPr marL="2971800" indent="-228600" eaLnBrk="0" fontAlgn="base" hangingPunct="0">
              <a:spcBef>
                <a:spcPct val="0"/>
              </a:spcBef>
              <a:spcAft>
                <a:spcPct val="0"/>
              </a:spcAft>
              <a:defRPr sz="4000">
                <a:solidFill>
                  <a:schemeClr val="tx1"/>
                </a:solidFill>
                <a:latin typeface="Arial" charset="0"/>
              </a:defRPr>
            </a:lvl7pPr>
            <a:lvl8pPr marL="3429000" indent="-228600" eaLnBrk="0" fontAlgn="base" hangingPunct="0">
              <a:spcBef>
                <a:spcPct val="0"/>
              </a:spcBef>
              <a:spcAft>
                <a:spcPct val="0"/>
              </a:spcAft>
              <a:defRPr sz="4000">
                <a:solidFill>
                  <a:schemeClr val="tx1"/>
                </a:solidFill>
                <a:latin typeface="Arial" charset="0"/>
              </a:defRPr>
            </a:lvl8pPr>
            <a:lvl9pPr marL="3886200" indent="-228600" eaLnBrk="0" fontAlgn="base" hangingPunct="0">
              <a:spcBef>
                <a:spcPct val="0"/>
              </a:spcBef>
              <a:spcAft>
                <a:spcPct val="0"/>
              </a:spcAft>
              <a:defRPr sz="4000">
                <a:solidFill>
                  <a:schemeClr val="tx1"/>
                </a:solidFill>
                <a:latin typeface="Arial" charset="0"/>
              </a:defRPr>
            </a:lvl9pPr>
          </a:lstStyle>
          <a:p>
            <a:pPr eaLnBrk="1" hangingPunct="1"/>
            <a:fld id="{D7C07BBC-B732-4DD1-B6CA-2A071A052D7C}" type="slidenum">
              <a:rPr lang="en-GB" altLang="en-US" sz="1200" smtClean="0">
                <a:latin typeface="Times New Roman" pitchFamily="18" charset="0"/>
              </a:rPr>
              <a:pPr eaLnBrk="1" hangingPunct="1"/>
              <a:t>40</a:t>
            </a:fld>
            <a:endParaRPr lang="en-GB" altLang="en-US" sz="1200">
              <a:latin typeface="Times New Roman"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Image Placeholder 1"/>
          <p:cNvSpPr>
            <a:spLocks noGrp="1" noRot="1" noChangeAspect="1" noTextEdit="1"/>
          </p:cNvSpPr>
          <p:nvPr>
            <p:ph type="sldImg"/>
          </p:nvPr>
        </p:nvSpPr>
        <p:spPr>
          <a:ln/>
        </p:spPr>
      </p:sp>
      <p:sp>
        <p:nvSpPr>
          <p:cNvPr id="19865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nSpc>
                <a:spcPct val="90000"/>
              </a:lnSpc>
            </a:pPr>
            <a:r>
              <a:rPr lang="en-GB" altLang="en-US" sz="1100" dirty="0">
                <a:latin typeface="Arial" pitchFamily="34" charset="0"/>
              </a:rPr>
              <a:t>Medicines should be prescribed only when they are essential and, in all cases, the benefit of administering the medicine should be considered in relation to the risk involved. This is particularly important during pregnancy where the risk to both mother and foetus must be considered (for further details see Appendix 4 of the BNF, Pregnancy).</a:t>
            </a:r>
          </a:p>
          <a:p>
            <a:pPr marL="0" indent="0">
              <a:lnSpc>
                <a:spcPct val="90000"/>
              </a:lnSpc>
            </a:pPr>
            <a:endParaRPr lang="en-GB" altLang="en-US" sz="1100" dirty="0">
              <a:latin typeface="Arial" pitchFamily="34" charset="0"/>
            </a:endParaRPr>
          </a:p>
          <a:p>
            <a:pPr marL="0" indent="0">
              <a:lnSpc>
                <a:spcPct val="90000"/>
              </a:lnSpc>
            </a:pPr>
            <a:r>
              <a:rPr lang="en-GB" altLang="en-US" sz="1100" dirty="0">
                <a:latin typeface="Arial" pitchFamily="34" charset="0"/>
              </a:rPr>
              <a:t>Medical histories should be checked and updated at the start of each new course of treatment and, ideally, reviewed at each patient visit. Knowledge of the medicines being taken by a patient will allow you to check for any drug interactions before prescribing or supplying medicines in connection with the patient's dental treatment.</a:t>
            </a:r>
          </a:p>
          <a:p>
            <a:pPr marL="0" indent="0">
              <a:lnSpc>
                <a:spcPct val="90000"/>
              </a:lnSpc>
            </a:pPr>
            <a:endParaRPr lang="en-GB" altLang="en-US" sz="1100" dirty="0">
              <a:latin typeface="Arial" pitchFamily="34" charset="0"/>
            </a:endParaRPr>
          </a:p>
          <a:p>
            <a:pPr marL="0" indent="0" eaLnBrk="1" hangingPunct="1">
              <a:lnSpc>
                <a:spcPct val="90000"/>
              </a:lnSpc>
            </a:pPr>
            <a:r>
              <a:rPr lang="en-GB" altLang="en-US" sz="1100" dirty="0">
                <a:latin typeface="Arial" pitchFamily="34" charset="0"/>
              </a:rPr>
              <a:t>The doses stated in the BNF are intended for general guidance and represent, unless otherwise stated, the usual range of doses that are generally regarded as being suitable for adults. Medicines suitable for use with children will have the recommended range of doses against individual entries in the BNF. See children’s BNF.</a:t>
            </a:r>
          </a:p>
          <a:p>
            <a:pPr marL="0" indent="0" eaLnBrk="1" hangingPunct="1">
              <a:lnSpc>
                <a:spcPct val="90000"/>
              </a:lnSpc>
            </a:pPr>
            <a:endParaRPr lang="en-GB" altLang="en-US" sz="1100" dirty="0">
              <a:latin typeface="Arial" pitchFamily="34" charset="0"/>
            </a:endParaRPr>
          </a:p>
          <a:p>
            <a:pPr marL="0" indent="0">
              <a:lnSpc>
                <a:spcPct val="90000"/>
              </a:lnSpc>
            </a:pPr>
            <a:r>
              <a:rPr lang="en-GB" altLang="en-US" sz="1100" dirty="0">
                <a:latin typeface="Arial" pitchFamily="34" charset="0"/>
              </a:rPr>
              <a:t>Old people, especially the very old, require special care and consideration when they are being prescribed medicines. Drug therapy of this group is complicated by the physical and mental changes that accompany old age. Also issues such as polypharmacy and unable to swallow tablets?</a:t>
            </a:r>
          </a:p>
          <a:p>
            <a:pPr marL="0" indent="0">
              <a:lnSpc>
                <a:spcPct val="90000"/>
              </a:lnSpc>
            </a:pPr>
            <a:endParaRPr lang="en-GB" altLang="en-US" sz="1100" dirty="0">
              <a:latin typeface="Arial" pitchFamily="34" charset="0"/>
            </a:endParaRPr>
          </a:p>
          <a:p>
            <a:pPr marL="0" indent="0">
              <a:lnSpc>
                <a:spcPct val="90000"/>
              </a:lnSpc>
            </a:pPr>
            <a:r>
              <a:rPr lang="en-GB" altLang="en-US" sz="1100" dirty="0">
                <a:latin typeface="Arial" pitchFamily="34" charset="0"/>
              </a:rPr>
              <a:t>All patients should be told how to dispose of any medicines that are no longer required, for example, by returning them to the community pharmacist. Medicines should not be disposed of via the sewerage system (for environmental reasons), through the domestic waste system or shared with others.</a:t>
            </a:r>
          </a:p>
        </p:txBody>
      </p:sp>
      <p:sp>
        <p:nvSpPr>
          <p:cNvPr id="198660"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1363" indent="-284163" eaLnBrk="0" hangingPunct="0">
              <a:spcBef>
                <a:spcPct val="30000"/>
              </a:spcBef>
              <a:defRPr sz="1200">
                <a:solidFill>
                  <a:schemeClr val="tx1"/>
                </a:solidFill>
                <a:latin typeface="Arial" pitchFamily="34" charset="0"/>
              </a:defRPr>
            </a:lvl2pPr>
            <a:lvl3pPr marL="1141413" indent="-227013" eaLnBrk="0" hangingPunct="0">
              <a:spcBef>
                <a:spcPct val="30000"/>
              </a:spcBef>
              <a:defRPr sz="1200">
                <a:solidFill>
                  <a:schemeClr val="tx1"/>
                </a:solidFill>
                <a:latin typeface="Arial" pitchFamily="34" charset="0"/>
              </a:defRPr>
            </a:lvl3pPr>
            <a:lvl4pPr marL="1598613" indent="-227013" eaLnBrk="0" hangingPunct="0">
              <a:spcBef>
                <a:spcPct val="30000"/>
              </a:spcBef>
              <a:defRPr sz="1200">
                <a:solidFill>
                  <a:schemeClr val="tx1"/>
                </a:solidFill>
                <a:latin typeface="Arial" pitchFamily="34" charset="0"/>
              </a:defRPr>
            </a:lvl4pPr>
            <a:lvl5pPr marL="2055813" indent="-227013" eaLnBrk="0" hangingPunct="0">
              <a:spcBef>
                <a:spcPct val="30000"/>
              </a:spcBef>
              <a:defRPr sz="1200">
                <a:solidFill>
                  <a:schemeClr val="tx1"/>
                </a:solidFill>
                <a:latin typeface="Arial" pitchFamily="34" charset="0"/>
              </a:defRPr>
            </a:lvl5pPr>
            <a:lvl6pPr marL="2513013" indent="-227013" eaLnBrk="0" fontAlgn="base" hangingPunct="0">
              <a:spcBef>
                <a:spcPct val="30000"/>
              </a:spcBef>
              <a:spcAft>
                <a:spcPct val="0"/>
              </a:spcAft>
              <a:defRPr sz="1200">
                <a:solidFill>
                  <a:schemeClr val="tx1"/>
                </a:solidFill>
                <a:latin typeface="Arial" pitchFamily="34" charset="0"/>
              </a:defRPr>
            </a:lvl6pPr>
            <a:lvl7pPr marL="2970213" indent="-227013" eaLnBrk="0" fontAlgn="base" hangingPunct="0">
              <a:spcBef>
                <a:spcPct val="30000"/>
              </a:spcBef>
              <a:spcAft>
                <a:spcPct val="0"/>
              </a:spcAft>
              <a:defRPr sz="1200">
                <a:solidFill>
                  <a:schemeClr val="tx1"/>
                </a:solidFill>
                <a:latin typeface="Arial" pitchFamily="34" charset="0"/>
              </a:defRPr>
            </a:lvl7pPr>
            <a:lvl8pPr marL="3427413" indent="-227013" eaLnBrk="0" fontAlgn="base" hangingPunct="0">
              <a:spcBef>
                <a:spcPct val="30000"/>
              </a:spcBef>
              <a:spcAft>
                <a:spcPct val="0"/>
              </a:spcAft>
              <a:defRPr sz="1200">
                <a:solidFill>
                  <a:schemeClr val="tx1"/>
                </a:solidFill>
                <a:latin typeface="Arial" pitchFamily="34" charset="0"/>
              </a:defRPr>
            </a:lvl8pPr>
            <a:lvl9pPr marL="3884613" indent="-227013"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latin typeface="Times New Roman" pitchFamily="18" charset="0"/>
              </a:rPr>
              <a:t>Directorate of Integrated Care</a:t>
            </a:r>
          </a:p>
        </p:txBody>
      </p:sp>
      <p:sp>
        <p:nvSpPr>
          <p:cNvPr id="198661"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1363" indent="-284163" eaLnBrk="0" hangingPunct="0">
              <a:spcBef>
                <a:spcPct val="30000"/>
              </a:spcBef>
              <a:defRPr sz="1200">
                <a:solidFill>
                  <a:schemeClr val="tx1"/>
                </a:solidFill>
                <a:latin typeface="Arial" pitchFamily="34" charset="0"/>
              </a:defRPr>
            </a:lvl2pPr>
            <a:lvl3pPr marL="1141413" indent="-227013" eaLnBrk="0" hangingPunct="0">
              <a:spcBef>
                <a:spcPct val="30000"/>
              </a:spcBef>
              <a:defRPr sz="1200">
                <a:solidFill>
                  <a:schemeClr val="tx1"/>
                </a:solidFill>
                <a:latin typeface="Arial" pitchFamily="34" charset="0"/>
              </a:defRPr>
            </a:lvl3pPr>
            <a:lvl4pPr marL="1598613" indent="-227013" eaLnBrk="0" hangingPunct="0">
              <a:spcBef>
                <a:spcPct val="30000"/>
              </a:spcBef>
              <a:defRPr sz="1200">
                <a:solidFill>
                  <a:schemeClr val="tx1"/>
                </a:solidFill>
                <a:latin typeface="Arial" pitchFamily="34" charset="0"/>
              </a:defRPr>
            </a:lvl4pPr>
            <a:lvl5pPr marL="2055813" indent="-227013" eaLnBrk="0" hangingPunct="0">
              <a:spcBef>
                <a:spcPct val="30000"/>
              </a:spcBef>
              <a:defRPr sz="1200">
                <a:solidFill>
                  <a:schemeClr val="tx1"/>
                </a:solidFill>
                <a:latin typeface="Arial" pitchFamily="34" charset="0"/>
              </a:defRPr>
            </a:lvl5pPr>
            <a:lvl6pPr marL="2513013" indent="-227013" eaLnBrk="0" fontAlgn="base" hangingPunct="0">
              <a:spcBef>
                <a:spcPct val="30000"/>
              </a:spcBef>
              <a:spcAft>
                <a:spcPct val="0"/>
              </a:spcAft>
              <a:defRPr sz="1200">
                <a:solidFill>
                  <a:schemeClr val="tx1"/>
                </a:solidFill>
                <a:latin typeface="Arial" pitchFamily="34" charset="0"/>
              </a:defRPr>
            </a:lvl6pPr>
            <a:lvl7pPr marL="2970213" indent="-227013" eaLnBrk="0" fontAlgn="base" hangingPunct="0">
              <a:spcBef>
                <a:spcPct val="30000"/>
              </a:spcBef>
              <a:spcAft>
                <a:spcPct val="0"/>
              </a:spcAft>
              <a:defRPr sz="1200">
                <a:solidFill>
                  <a:schemeClr val="tx1"/>
                </a:solidFill>
                <a:latin typeface="Arial" pitchFamily="34" charset="0"/>
              </a:defRPr>
            </a:lvl7pPr>
            <a:lvl8pPr marL="3427413" indent="-227013" eaLnBrk="0" fontAlgn="base" hangingPunct="0">
              <a:spcBef>
                <a:spcPct val="30000"/>
              </a:spcBef>
              <a:spcAft>
                <a:spcPct val="0"/>
              </a:spcAft>
              <a:defRPr sz="1200">
                <a:solidFill>
                  <a:schemeClr val="tx1"/>
                </a:solidFill>
                <a:latin typeface="Arial" pitchFamily="34" charset="0"/>
              </a:defRPr>
            </a:lvl8pPr>
            <a:lvl9pPr marL="3884613" indent="-227013"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6738CA3D-A28F-4C30-9556-733512D2944C}" type="slidenum">
              <a:rPr lang="en-GB" altLang="en-US" smtClean="0">
                <a:latin typeface="Times New Roman" pitchFamily="18" charset="0"/>
              </a:rPr>
              <a:pPr eaLnBrk="1" hangingPunct="1">
                <a:spcBef>
                  <a:spcPct val="0"/>
                </a:spcBef>
              </a:pPr>
              <a:t>41</a:t>
            </a:fld>
            <a:endParaRPr lang="en-GB" altLang="en-US">
              <a:latin typeface="Times New Roman"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Slide Image Placeholder 1"/>
          <p:cNvSpPr>
            <a:spLocks noGrp="1" noRot="1" noChangeAspect="1" noTextEdit="1"/>
          </p:cNvSpPr>
          <p:nvPr>
            <p:ph type="sldImg"/>
          </p:nvPr>
        </p:nvSpPr>
        <p:spPr>
          <a:ln/>
        </p:spPr>
      </p:sp>
      <p:sp>
        <p:nvSpPr>
          <p:cNvPr id="20275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202756"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latin typeface="Times New Roman" pitchFamily="18" charset="0"/>
              </a:rPr>
              <a:t>Directorate of Integrated Care</a:t>
            </a:r>
          </a:p>
        </p:txBody>
      </p:sp>
      <p:sp>
        <p:nvSpPr>
          <p:cNvPr id="202757"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BA16553B-80E4-497F-AF36-ED8A9F55E567}" type="slidenum">
              <a:rPr lang="en-GB" altLang="en-US" smtClean="0">
                <a:latin typeface="Times New Roman" pitchFamily="18" charset="0"/>
              </a:rPr>
              <a:pPr eaLnBrk="1" hangingPunct="1">
                <a:spcBef>
                  <a:spcPct val="0"/>
                </a:spcBef>
              </a:pPr>
              <a:t>43</a:t>
            </a:fld>
            <a:endParaRPr lang="en-GB" altLang="en-US">
              <a:latin typeface="Times New Roman" pitchFamily="18" charset="0"/>
            </a:endParaRPr>
          </a:p>
        </p:txBody>
      </p:sp>
    </p:spTree>
    <p:extLst>
      <p:ext uri="{BB962C8B-B14F-4D97-AF65-F5344CB8AC3E}">
        <p14:creationId xmlns:p14="http://schemas.microsoft.com/office/powerpoint/2010/main" val="27736218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xfrm>
            <a:off x="908050" y="4721225"/>
            <a:ext cx="4992688" cy="413543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defRPr/>
            </a:pPr>
            <a:r>
              <a:rPr lang="en-GB" altLang="en-US" dirty="0"/>
              <a:t>Avoid the unnecessary use of decimal points. Quantities of 1</a:t>
            </a:r>
          </a:p>
          <a:p>
            <a:pPr marL="0" indent="0">
              <a:defRPr/>
            </a:pPr>
            <a:r>
              <a:rPr lang="en-GB" altLang="en-US" dirty="0"/>
              <a:t> gram or more should be written as 1g etc.  quantities of less than </a:t>
            </a:r>
          </a:p>
          <a:p>
            <a:pPr marL="0" indent="0">
              <a:defRPr/>
            </a:pPr>
            <a:r>
              <a:rPr lang="en-GB" altLang="en-US" dirty="0"/>
              <a:t>1 gram should be written in milligrams e.g. 500mg, </a:t>
            </a:r>
            <a:r>
              <a:rPr lang="en-GB" altLang="en-US" b="1" u="sng" dirty="0"/>
              <a:t>not 0.5g</a:t>
            </a:r>
          </a:p>
          <a:p>
            <a:pPr>
              <a:buFont typeface="Arial" charset="0"/>
              <a:buChar char="•"/>
              <a:defRPr/>
            </a:pPr>
            <a:endParaRPr lang="en-GB" altLang="en-US" sz="900" u="sng" dirty="0"/>
          </a:p>
          <a:p>
            <a:pPr marL="0" indent="0">
              <a:defRPr/>
            </a:pPr>
            <a:r>
              <a:rPr lang="en-GB" altLang="en-US" dirty="0"/>
              <a:t>When decimals are unavoidable, a zero should be written in front of </a:t>
            </a:r>
          </a:p>
          <a:p>
            <a:pPr marL="0" indent="0">
              <a:defRPr/>
            </a:pPr>
            <a:r>
              <a:rPr lang="en-GB" altLang="en-US" dirty="0"/>
              <a:t>the decimal point where there is no other figure e.g. 0.5ml, </a:t>
            </a:r>
            <a:r>
              <a:rPr lang="en-GB" altLang="en-US" b="1" u="sng" dirty="0"/>
              <a:t>not .5ml</a:t>
            </a:r>
          </a:p>
          <a:p>
            <a:pPr>
              <a:buFont typeface="Arial" charset="0"/>
              <a:buChar char="•"/>
              <a:defRPr/>
            </a:pPr>
            <a:endParaRPr lang="en-GB" altLang="en-US" sz="900" b="1" u="sng" dirty="0"/>
          </a:p>
          <a:p>
            <a:pPr marL="0" indent="0">
              <a:defRPr/>
            </a:pPr>
            <a:r>
              <a:rPr lang="en-GB" altLang="en-US" dirty="0"/>
              <a:t>Dose and frequency should be stated; for preparations to be taken</a:t>
            </a:r>
          </a:p>
          <a:p>
            <a:pPr marL="0" indent="0">
              <a:defRPr/>
            </a:pPr>
            <a:r>
              <a:rPr lang="en-GB" altLang="en-US" dirty="0"/>
              <a:t> ‘as required’ a minimum dose interval should be specified</a:t>
            </a:r>
          </a:p>
          <a:p>
            <a:pPr>
              <a:buFont typeface="Arial" charset="0"/>
              <a:buChar char="•"/>
              <a:defRPr/>
            </a:pPr>
            <a:endParaRPr lang="en-GB" altLang="en-US" sz="900" dirty="0"/>
          </a:p>
          <a:p>
            <a:pPr marL="0" indent="0">
              <a:defRPr/>
            </a:pPr>
            <a:r>
              <a:rPr lang="en-GB" altLang="en-US" dirty="0"/>
              <a:t>The names of medicines and preparations should be written clearly </a:t>
            </a:r>
          </a:p>
          <a:p>
            <a:pPr marL="0" indent="0">
              <a:defRPr/>
            </a:pPr>
            <a:r>
              <a:rPr lang="en-GB" altLang="en-US" dirty="0"/>
              <a:t>and not abbreviated, using approved titles only</a:t>
            </a:r>
          </a:p>
          <a:p>
            <a:pPr>
              <a:buFont typeface="Arial" charset="0"/>
              <a:buChar char="•"/>
              <a:defRPr/>
            </a:pPr>
            <a:endParaRPr lang="en-GB" altLang="en-US" sz="900" dirty="0"/>
          </a:p>
          <a:p>
            <a:pPr marL="0" indent="0">
              <a:defRPr/>
            </a:pPr>
            <a:r>
              <a:rPr lang="en-GB" altLang="en-US" dirty="0"/>
              <a:t>The quantity to be supplied should be clear. The number of days</a:t>
            </a:r>
          </a:p>
          <a:p>
            <a:pPr marL="0" indent="0">
              <a:defRPr/>
            </a:pPr>
            <a:r>
              <a:rPr lang="en-GB" altLang="en-US" dirty="0"/>
              <a:t> treatment should be indicated</a:t>
            </a:r>
          </a:p>
          <a:p>
            <a:pPr marL="0" indent="0">
              <a:defRPr/>
            </a:pPr>
            <a:r>
              <a:rPr lang="en-GB" altLang="en-US" dirty="0"/>
              <a:t> Prescriptions for controlled drugs have additional legal requirements.</a:t>
            </a:r>
          </a:p>
          <a:p>
            <a:pPr marL="0" indent="0">
              <a:defRPr/>
            </a:pPr>
            <a:endParaRPr lang="en-GB" altLang="en-US" dirty="0"/>
          </a:p>
        </p:txBody>
      </p:sp>
      <p:sp>
        <p:nvSpPr>
          <p:cNvPr id="158724"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1363" indent="-284163" eaLnBrk="0" hangingPunct="0">
              <a:spcBef>
                <a:spcPct val="30000"/>
              </a:spcBef>
              <a:defRPr sz="1200">
                <a:solidFill>
                  <a:schemeClr val="tx1"/>
                </a:solidFill>
                <a:latin typeface="Arial" charset="0"/>
              </a:defRPr>
            </a:lvl2pPr>
            <a:lvl3pPr marL="1141413" indent="-227013" eaLnBrk="0" hangingPunct="0">
              <a:spcBef>
                <a:spcPct val="30000"/>
              </a:spcBef>
              <a:defRPr sz="1200">
                <a:solidFill>
                  <a:schemeClr val="tx1"/>
                </a:solidFill>
                <a:latin typeface="Arial" charset="0"/>
              </a:defRPr>
            </a:lvl3pPr>
            <a:lvl4pPr marL="1598613" indent="-227013" eaLnBrk="0" hangingPunct="0">
              <a:spcBef>
                <a:spcPct val="30000"/>
              </a:spcBef>
              <a:defRPr sz="1200">
                <a:solidFill>
                  <a:schemeClr val="tx1"/>
                </a:solidFill>
                <a:latin typeface="Arial" charset="0"/>
              </a:defRPr>
            </a:lvl4pPr>
            <a:lvl5pPr marL="2055813" indent="-227013" eaLnBrk="0" hangingPunct="0">
              <a:spcBef>
                <a:spcPct val="30000"/>
              </a:spcBef>
              <a:defRPr sz="1200">
                <a:solidFill>
                  <a:schemeClr val="tx1"/>
                </a:solidFill>
                <a:latin typeface="Arial" charset="0"/>
              </a:defRPr>
            </a:lvl5pPr>
            <a:lvl6pPr marL="2513013" indent="-227013" eaLnBrk="0" fontAlgn="base" hangingPunct="0">
              <a:spcBef>
                <a:spcPct val="30000"/>
              </a:spcBef>
              <a:spcAft>
                <a:spcPct val="0"/>
              </a:spcAft>
              <a:defRPr sz="1200">
                <a:solidFill>
                  <a:schemeClr val="tx1"/>
                </a:solidFill>
                <a:latin typeface="Arial" charset="0"/>
              </a:defRPr>
            </a:lvl6pPr>
            <a:lvl7pPr marL="2970213" indent="-227013" eaLnBrk="0" fontAlgn="base" hangingPunct="0">
              <a:spcBef>
                <a:spcPct val="30000"/>
              </a:spcBef>
              <a:spcAft>
                <a:spcPct val="0"/>
              </a:spcAft>
              <a:defRPr sz="1200">
                <a:solidFill>
                  <a:schemeClr val="tx1"/>
                </a:solidFill>
                <a:latin typeface="Arial" charset="0"/>
              </a:defRPr>
            </a:lvl7pPr>
            <a:lvl8pPr marL="3427413" indent="-227013" eaLnBrk="0" fontAlgn="base" hangingPunct="0">
              <a:spcBef>
                <a:spcPct val="30000"/>
              </a:spcBef>
              <a:spcAft>
                <a:spcPct val="0"/>
              </a:spcAft>
              <a:defRPr sz="1200">
                <a:solidFill>
                  <a:schemeClr val="tx1"/>
                </a:solidFill>
                <a:latin typeface="Arial" charset="0"/>
              </a:defRPr>
            </a:lvl8pPr>
            <a:lvl9pPr marL="3884613" indent="-227013"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n-GB" altLang="en-US">
                <a:latin typeface="Times New Roman" pitchFamily="18" charset="0"/>
              </a:rPr>
              <a:t>Directorate of Integrated Care</a:t>
            </a:r>
          </a:p>
        </p:txBody>
      </p:sp>
      <p:sp>
        <p:nvSpPr>
          <p:cNvPr id="158725"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1363" indent="-284163" eaLnBrk="0" hangingPunct="0">
              <a:spcBef>
                <a:spcPct val="30000"/>
              </a:spcBef>
              <a:defRPr sz="1200">
                <a:solidFill>
                  <a:schemeClr val="tx1"/>
                </a:solidFill>
                <a:latin typeface="Arial" charset="0"/>
              </a:defRPr>
            </a:lvl2pPr>
            <a:lvl3pPr marL="1141413" indent="-227013" eaLnBrk="0" hangingPunct="0">
              <a:spcBef>
                <a:spcPct val="30000"/>
              </a:spcBef>
              <a:defRPr sz="1200">
                <a:solidFill>
                  <a:schemeClr val="tx1"/>
                </a:solidFill>
                <a:latin typeface="Arial" charset="0"/>
              </a:defRPr>
            </a:lvl3pPr>
            <a:lvl4pPr marL="1598613" indent="-227013" eaLnBrk="0" hangingPunct="0">
              <a:spcBef>
                <a:spcPct val="30000"/>
              </a:spcBef>
              <a:defRPr sz="1200">
                <a:solidFill>
                  <a:schemeClr val="tx1"/>
                </a:solidFill>
                <a:latin typeface="Arial" charset="0"/>
              </a:defRPr>
            </a:lvl4pPr>
            <a:lvl5pPr marL="2055813" indent="-227013" eaLnBrk="0" hangingPunct="0">
              <a:spcBef>
                <a:spcPct val="30000"/>
              </a:spcBef>
              <a:defRPr sz="1200">
                <a:solidFill>
                  <a:schemeClr val="tx1"/>
                </a:solidFill>
                <a:latin typeface="Arial" charset="0"/>
              </a:defRPr>
            </a:lvl5pPr>
            <a:lvl6pPr marL="2513013" indent="-227013" eaLnBrk="0" fontAlgn="base" hangingPunct="0">
              <a:spcBef>
                <a:spcPct val="30000"/>
              </a:spcBef>
              <a:spcAft>
                <a:spcPct val="0"/>
              </a:spcAft>
              <a:defRPr sz="1200">
                <a:solidFill>
                  <a:schemeClr val="tx1"/>
                </a:solidFill>
                <a:latin typeface="Arial" charset="0"/>
              </a:defRPr>
            </a:lvl6pPr>
            <a:lvl7pPr marL="2970213" indent="-227013" eaLnBrk="0" fontAlgn="base" hangingPunct="0">
              <a:spcBef>
                <a:spcPct val="30000"/>
              </a:spcBef>
              <a:spcAft>
                <a:spcPct val="0"/>
              </a:spcAft>
              <a:defRPr sz="1200">
                <a:solidFill>
                  <a:schemeClr val="tx1"/>
                </a:solidFill>
                <a:latin typeface="Arial" charset="0"/>
              </a:defRPr>
            </a:lvl7pPr>
            <a:lvl8pPr marL="3427413" indent="-227013" eaLnBrk="0" fontAlgn="base" hangingPunct="0">
              <a:spcBef>
                <a:spcPct val="30000"/>
              </a:spcBef>
              <a:spcAft>
                <a:spcPct val="0"/>
              </a:spcAft>
              <a:defRPr sz="1200">
                <a:solidFill>
                  <a:schemeClr val="tx1"/>
                </a:solidFill>
                <a:latin typeface="Arial" charset="0"/>
              </a:defRPr>
            </a:lvl8pPr>
            <a:lvl9pPr marL="3884613" indent="-22701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AE5BF5C9-C76A-4E1B-BBB9-39AB24E5C0AC}" type="slidenum">
              <a:rPr lang="en-GB" altLang="en-US" smtClean="0">
                <a:latin typeface="Times New Roman" pitchFamily="18" charset="0"/>
              </a:rPr>
              <a:pPr eaLnBrk="1" hangingPunct="1">
                <a:spcBef>
                  <a:spcPct val="0"/>
                </a:spcBef>
              </a:pPr>
              <a:t>46</a:t>
            </a:fld>
            <a:endParaRPr lang="en-GB" altLang="en-US">
              <a:latin typeface="Times New Roman" pitchFamily="18"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a:ln/>
        </p:spPr>
      </p:sp>
      <p:sp>
        <p:nvSpPr>
          <p:cNvPr id="159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endParaRPr lang="en-GB" altLang="en-US" dirty="0">
              <a:solidFill>
                <a:srgbClr val="000000"/>
              </a:solidFill>
            </a:endParaRPr>
          </a:p>
          <a:p>
            <a:pPr marL="0" indent="0"/>
            <a:endParaRPr lang="en-GB" altLang="en-US" dirty="0">
              <a:solidFill>
                <a:srgbClr val="000000"/>
              </a:solidFill>
            </a:endParaRPr>
          </a:p>
          <a:p>
            <a:pPr marL="0" indent="0"/>
            <a:endParaRPr lang="en-US" altLang="en-US" dirty="0"/>
          </a:p>
        </p:txBody>
      </p:sp>
      <p:sp>
        <p:nvSpPr>
          <p:cNvPr id="159748"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1363" indent="-284163" eaLnBrk="0" hangingPunct="0">
              <a:spcBef>
                <a:spcPct val="30000"/>
              </a:spcBef>
              <a:defRPr sz="1200">
                <a:solidFill>
                  <a:schemeClr val="tx1"/>
                </a:solidFill>
                <a:latin typeface="Arial" charset="0"/>
              </a:defRPr>
            </a:lvl2pPr>
            <a:lvl3pPr marL="1141413" indent="-227013" eaLnBrk="0" hangingPunct="0">
              <a:spcBef>
                <a:spcPct val="30000"/>
              </a:spcBef>
              <a:defRPr sz="1200">
                <a:solidFill>
                  <a:schemeClr val="tx1"/>
                </a:solidFill>
                <a:latin typeface="Arial" charset="0"/>
              </a:defRPr>
            </a:lvl3pPr>
            <a:lvl4pPr marL="1598613" indent="-227013" eaLnBrk="0" hangingPunct="0">
              <a:spcBef>
                <a:spcPct val="30000"/>
              </a:spcBef>
              <a:defRPr sz="1200">
                <a:solidFill>
                  <a:schemeClr val="tx1"/>
                </a:solidFill>
                <a:latin typeface="Arial" charset="0"/>
              </a:defRPr>
            </a:lvl4pPr>
            <a:lvl5pPr marL="2055813" indent="-227013" eaLnBrk="0" hangingPunct="0">
              <a:spcBef>
                <a:spcPct val="30000"/>
              </a:spcBef>
              <a:defRPr sz="1200">
                <a:solidFill>
                  <a:schemeClr val="tx1"/>
                </a:solidFill>
                <a:latin typeface="Arial" charset="0"/>
              </a:defRPr>
            </a:lvl5pPr>
            <a:lvl6pPr marL="2513013" indent="-227013" eaLnBrk="0" fontAlgn="base" hangingPunct="0">
              <a:spcBef>
                <a:spcPct val="30000"/>
              </a:spcBef>
              <a:spcAft>
                <a:spcPct val="0"/>
              </a:spcAft>
              <a:defRPr sz="1200">
                <a:solidFill>
                  <a:schemeClr val="tx1"/>
                </a:solidFill>
                <a:latin typeface="Arial" charset="0"/>
              </a:defRPr>
            </a:lvl6pPr>
            <a:lvl7pPr marL="2970213" indent="-227013" eaLnBrk="0" fontAlgn="base" hangingPunct="0">
              <a:spcBef>
                <a:spcPct val="30000"/>
              </a:spcBef>
              <a:spcAft>
                <a:spcPct val="0"/>
              </a:spcAft>
              <a:defRPr sz="1200">
                <a:solidFill>
                  <a:schemeClr val="tx1"/>
                </a:solidFill>
                <a:latin typeface="Arial" charset="0"/>
              </a:defRPr>
            </a:lvl7pPr>
            <a:lvl8pPr marL="3427413" indent="-227013" eaLnBrk="0" fontAlgn="base" hangingPunct="0">
              <a:spcBef>
                <a:spcPct val="30000"/>
              </a:spcBef>
              <a:spcAft>
                <a:spcPct val="0"/>
              </a:spcAft>
              <a:defRPr sz="1200">
                <a:solidFill>
                  <a:schemeClr val="tx1"/>
                </a:solidFill>
                <a:latin typeface="Arial" charset="0"/>
              </a:defRPr>
            </a:lvl8pPr>
            <a:lvl9pPr marL="3884613" indent="-227013"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n-GB" altLang="en-US">
                <a:latin typeface="Times New Roman" pitchFamily="18" charset="0"/>
              </a:rPr>
              <a:t>Directorate of Integrated Care</a:t>
            </a:r>
          </a:p>
        </p:txBody>
      </p:sp>
      <p:sp>
        <p:nvSpPr>
          <p:cNvPr id="159749"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1363" indent="-284163" eaLnBrk="0" hangingPunct="0">
              <a:spcBef>
                <a:spcPct val="30000"/>
              </a:spcBef>
              <a:defRPr sz="1200">
                <a:solidFill>
                  <a:schemeClr val="tx1"/>
                </a:solidFill>
                <a:latin typeface="Arial" charset="0"/>
              </a:defRPr>
            </a:lvl2pPr>
            <a:lvl3pPr marL="1141413" indent="-227013" eaLnBrk="0" hangingPunct="0">
              <a:spcBef>
                <a:spcPct val="30000"/>
              </a:spcBef>
              <a:defRPr sz="1200">
                <a:solidFill>
                  <a:schemeClr val="tx1"/>
                </a:solidFill>
                <a:latin typeface="Arial" charset="0"/>
              </a:defRPr>
            </a:lvl3pPr>
            <a:lvl4pPr marL="1598613" indent="-227013" eaLnBrk="0" hangingPunct="0">
              <a:spcBef>
                <a:spcPct val="30000"/>
              </a:spcBef>
              <a:defRPr sz="1200">
                <a:solidFill>
                  <a:schemeClr val="tx1"/>
                </a:solidFill>
                <a:latin typeface="Arial" charset="0"/>
              </a:defRPr>
            </a:lvl4pPr>
            <a:lvl5pPr marL="2055813" indent="-227013" eaLnBrk="0" hangingPunct="0">
              <a:spcBef>
                <a:spcPct val="30000"/>
              </a:spcBef>
              <a:defRPr sz="1200">
                <a:solidFill>
                  <a:schemeClr val="tx1"/>
                </a:solidFill>
                <a:latin typeface="Arial" charset="0"/>
              </a:defRPr>
            </a:lvl5pPr>
            <a:lvl6pPr marL="2513013" indent="-227013" eaLnBrk="0" fontAlgn="base" hangingPunct="0">
              <a:spcBef>
                <a:spcPct val="30000"/>
              </a:spcBef>
              <a:spcAft>
                <a:spcPct val="0"/>
              </a:spcAft>
              <a:defRPr sz="1200">
                <a:solidFill>
                  <a:schemeClr val="tx1"/>
                </a:solidFill>
                <a:latin typeface="Arial" charset="0"/>
              </a:defRPr>
            </a:lvl6pPr>
            <a:lvl7pPr marL="2970213" indent="-227013" eaLnBrk="0" fontAlgn="base" hangingPunct="0">
              <a:spcBef>
                <a:spcPct val="30000"/>
              </a:spcBef>
              <a:spcAft>
                <a:spcPct val="0"/>
              </a:spcAft>
              <a:defRPr sz="1200">
                <a:solidFill>
                  <a:schemeClr val="tx1"/>
                </a:solidFill>
                <a:latin typeface="Arial" charset="0"/>
              </a:defRPr>
            </a:lvl7pPr>
            <a:lvl8pPr marL="3427413" indent="-227013" eaLnBrk="0" fontAlgn="base" hangingPunct="0">
              <a:spcBef>
                <a:spcPct val="30000"/>
              </a:spcBef>
              <a:spcAft>
                <a:spcPct val="0"/>
              </a:spcAft>
              <a:defRPr sz="1200">
                <a:solidFill>
                  <a:schemeClr val="tx1"/>
                </a:solidFill>
                <a:latin typeface="Arial" charset="0"/>
              </a:defRPr>
            </a:lvl8pPr>
            <a:lvl9pPr marL="3884613" indent="-22701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C351C76-6602-4922-BA90-7E9BE9DBB251}" type="slidenum">
              <a:rPr lang="en-GB" altLang="en-US" smtClean="0">
                <a:latin typeface="Times New Roman" pitchFamily="18" charset="0"/>
              </a:rPr>
              <a:pPr eaLnBrk="1" hangingPunct="1">
                <a:spcBef>
                  <a:spcPct val="0"/>
                </a:spcBef>
              </a:pPr>
              <a:t>47</a:t>
            </a:fld>
            <a:endParaRPr lang="en-GB" altLang="en-US">
              <a:latin typeface="Times New Roman" pitchFamily="18"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Blank NHS prescription forms are of considerable value and should be stored securely. The stealing and misuse of prescription forms could be minimised by the following precautions:</a:t>
            </a:r>
          </a:p>
          <a:p>
            <a:r>
              <a:rPr lang="en-GB" dirty="0"/>
              <a:t> do not leave the prescription pad visible or unattended if called away from the surgery; when not in use, keep prescription forms in a locked drawer within the surgery</a:t>
            </a:r>
          </a:p>
          <a:p>
            <a:r>
              <a:rPr lang="en-GB" dirty="0"/>
              <a:t> alterations are best avoided but if any are made they should be clear and unambiguous; add initials against alterations  </a:t>
            </a:r>
          </a:p>
          <a:p>
            <a:r>
              <a:rPr lang="en-GB" dirty="0"/>
              <a:t>if prescriptions are to be collected they should be kept in a safe place</a:t>
            </a:r>
          </a:p>
          <a:p>
            <a:endParaRPr lang="en-GB" dirty="0"/>
          </a:p>
        </p:txBody>
      </p:sp>
      <p:sp>
        <p:nvSpPr>
          <p:cNvPr id="4" name="Slide Number Placeholder 3"/>
          <p:cNvSpPr>
            <a:spLocks noGrp="1"/>
          </p:cNvSpPr>
          <p:nvPr>
            <p:ph type="sldNum" sz="quarter" idx="5"/>
          </p:nvPr>
        </p:nvSpPr>
        <p:spPr/>
        <p:txBody>
          <a:bodyPr/>
          <a:lstStyle/>
          <a:p>
            <a:fld id="{FA623D6E-1082-497E-8425-A0533B820420}" type="slidenum">
              <a:rPr lang="en-GB" smtClean="0"/>
              <a:t>48</a:t>
            </a:fld>
            <a:endParaRPr lang="en-GB"/>
          </a:p>
        </p:txBody>
      </p:sp>
    </p:spTree>
    <p:extLst>
      <p:ext uri="{BB962C8B-B14F-4D97-AF65-F5344CB8AC3E}">
        <p14:creationId xmlns:p14="http://schemas.microsoft.com/office/powerpoint/2010/main" val="22187329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Slide Image Placeholder 1"/>
          <p:cNvSpPr>
            <a:spLocks noGrp="1" noRot="1" noChangeAspect="1" noTextEdit="1"/>
          </p:cNvSpPr>
          <p:nvPr>
            <p:ph type="sldImg"/>
          </p:nvPr>
        </p:nvSpPr>
        <p:spPr>
          <a:ln/>
        </p:spPr>
      </p:sp>
      <p:sp>
        <p:nvSpPr>
          <p:cNvPr id="21401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214020"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latin typeface="Times New Roman" pitchFamily="18" charset="0"/>
              </a:rPr>
              <a:t>Directorate of Integrated Care</a:t>
            </a:r>
          </a:p>
        </p:txBody>
      </p:sp>
      <p:sp>
        <p:nvSpPr>
          <p:cNvPr id="214021"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CBDC15AE-AC18-4D7B-A668-29B5EFB88DE4}" type="slidenum">
              <a:rPr lang="en-GB" altLang="en-US" smtClean="0">
                <a:latin typeface="Times New Roman" pitchFamily="18" charset="0"/>
              </a:rPr>
              <a:pPr eaLnBrk="1" hangingPunct="1">
                <a:spcBef>
                  <a:spcPct val="0"/>
                </a:spcBef>
              </a:pPr>
              <a:t>50</a:t>
            </a:fld>
            <a:endParaRPr lang="en-GB" altLang="en-US">
              <a:latin typeface="Times New Roman" pitchFamily="18"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a:ln/>
        </p:spPr>
      </p:sp>
      <p:sp>
        <p:nvSpPr>
          <p:cNvPr id="14233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endParaRPr lang="en-US" altLang="en-US">
              <a:latin typeface="Arial" pitchFamily="34" charset="0"/>
            </a:endParaRPr>
          </a:p>
        </p:txBody>
      </p:sp>
      <p:sp>
        <p:nvSpPr>
          <p:cNvPr id="142340"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solidFill>
                  <a:prstClr val="black"/>
                </a:solidFill>
                <a:latin typeface="Times New Roman" pitchFamily="18" charset="0"/>
              </a:rPr>
              <a:t>Directorate of Integrated Care</a:t>
            </a:r>
          </a:p>
        </p:txBody>
      </p:sp>
      <p:sp>
        <p:nvSpPr>
          <p:cNvPr id="142341"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DE61F027-8D61-487F-BD4E-89D27F1ED55D}" type="slidenum">
              <a:rPr lang="en-GB" altLang="en-US" smtClean="0">
                <a:solidFill>
                  <a:prstClr val="black"/>
                </a:solidFill>
                <a:latin typeface="Times New Roman" pitchFamily="18" charset="0"/>
              </a:rPr>
              <a:pPr eaLnBrk="1" hangingPunct="1">
                <a:spcBef>
                  <a:spcPct val="0"/>
                </a:spcBef>
              </a:pPr>
              <a:t>61</a:t>
            </a:fld>
            <a:endParaRPr lang="en-GB" altLang="en-US">
              <a:solidFill>
                <a:prstClr val="black"/>
              </a:solidFill>
              <a:latin typeface="Times New Roman" pitchFamily="18"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Image Placeholder 1"/>
          <p:cNvSpPr>
            <a:spLocks noGrp="1" noRot="1" noChangeAspect="1" noTextEdit="1"/>
          </p:cNvSpPr>
          <p:nvPr>
            <p:ph type="sldImg"/>
          </p:nvPr>
        </p:nvSpPr>
        <p:spPr>
          <a:ln/>
        </p:spPr>
      </p:sp>
      <p:sp>
        <p:nvSpPr>
          <p:cNvPr id="18841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188420"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solidFill>
                  <a:prstClr val="black"/>
                </a:solidFill>
                <a:latin typeface="Times New Roman" pitchFamily="18" charset="0"/>
              </a:rPr>
              <a:t>Directorate of Integrated Care</a:t>
            </a:r>
          </a:p>
        </p:txBody>
      </p:sp>
      <p:sp>
        <p:nvSpPr>
          <p:cNvPr id="188421"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7C22183A-E7FF-4394-90DB-EE47CA695E27}" type="slidenum">
              <a:rPr lang="en-GB" altLang="en-US" smtClean="0">
                <a:solidFill>
                  <a:prstClr val="black"/>
                </a:solidFill>
                <a:latin typeface="Times New Roman" pitchFamily="18" charset="0"/>
              </a:rPr>
              <a:pPr eaLnBrk="1" hangingPunct="1">
                <a:spcBef>
                  <a:spcPct val="0"/>
                </a:spcBef>
              </a:pPr>
              <a:t>62</a:t>
            </a:fld>
            <a:endParaRPr lang="en-GB" altLang="en-US">
              <a:solidFill>
                <a:prstClr val="black"/>
              </a:solidFill>
              <a:latin typeface="Times New Roman" pitchFamily="18"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p:cNvSpPr>
            <a:spLocks noGrp="1" noRot="1" noChangeAspect="1" noTextEdit="1"/>
          </p:cNvSpPr>
          <p:nvPr>
            <p:ph type="sldImg"/>
          </p:nvPr>
        </p:nvSpPr>
        <p:spPr>
          <a:ln/>
        </p:spPr>
      </p:sp>
      <p:sp>
        <p:nvSpPr>
          <p:cNvPr id="18944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189444"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solidFill>
                  <a:prstClr val="black"/>
                </a:solidFill>
                <a:latin typeface="Times New Roman" pitchFamily="18" charset="0"/>
              </a:rPr>
              <a:t>Directorate of Integrated Care</a:t>
            </a:r>
          </a:p>
        </p:txBody>
      </p:sp>
      <p:sp>
        <p:nvSpPr>
          <p:cNvPr id="189445"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4FEDF646-06A5-4806-A92B-BDCC6A399420}" type="slidenum">
              <a:rPr lang="en-GB" altLang="en-US" smtClean="0">
                <a:solidFill>
                  <a:prstClr val="black"/>
                </a:solidFill>
                <a:latin typeface="Times New Roman" pitchFamily="18" charset="0"/>
              </a:rPr>
              <a:pPr eaLnBrk="1" hangingPunct="1">
                <a:spcBef>
                  <a:spcPct val="0"/>
                </a:spcBef>
              </a:pPr>
              <a:t>63</a:t>
            </a:fld>
            <a:endParaRPr lang="en-GB" altLang="en-US">
              <a:solidFill>
                <a:prstClr val="black"/>
              </a:solidFill>
              <a:latin typeface="Times New Roman" pitchFamily="18"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Image Placeholder 1"/>
          <p:cNvSpPr>
            <a:spLocks noGrp="1" noRot="1" noChangeAspect="1" noTextEdit="1"/>
          </p:cNvSpPr>
          <p:nvPr>
            <p:ph type="sldImg"/>
          </p:nvPr>
        </p:nvSpPr>
        <p:spPr>
          <a:ln/>
        </p:spPr>
      </p:sp>
      <p:sp>
        <p:nvSpPr>
          <p:cNvPr id="19353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193540"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latin typeface="Times New Roman" pitchFamily="18" charset="0"/>
              </a:rPr>
              <a:t>Directorate of Integrated Care</a:t>
            </a:r>
          </a:p>
        </p:txBody>
      </p:sp>
      <p:sp>
        <p:nvSpPr>
          <p:cNvPr id="193541"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3C0400DE-D6FA-48F8-B707-F3FB50D14A3E}" type="slidenum">
              <a:rPr lang="en-GB" altLang="en-US" smtClean="0">
                <a:latin typeface="Times New Roman" pitchFamily="18" charset="0"/>
              </a:rPr>
              <a:pPr eaLnBrk="1" hangingPunct="1">
                <a:spcBef>
                  <a:spcPct val="0"/>
                </a:spcBef>
              </a:pPr>
              <a:t>64</a:t>
            </a:fld>
            <a:endParaRPr lang="en-GB" altLang="en-US">
              <a:latin typeface="Times New Roman" pitchFamily="18"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a:ln/>
        </p:spPr>
      </p:sp>
      <p:sp>
        <p:nvSpPr>
          <p:cNvPr id="1761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176132"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latin typeface="Times New Roman" pitchFamily="18" charset="0"/>
              </a:rPr>
              <a:t>Directorate of Integrated Care</a:t>
            </a:r>
          </a:p>
        </p:txBody>
      </p:sp>
      <p:sp>
        <p:nvSpPr>
          <p:cNvPr id="176133"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53E7920F-9509-409E-A0EC-13B5420456E6}" type="slidenum">
              <a:rPr lang="en-GB" altLang="en-US" smtClean="0">
                <a:latin typeface="Times New Roman" pitchFamily="18" charset="0"/>
              </a:rPr>
              <a:pPr eaLnBrk="1" hangingPunct="1">
                <a:spcBef>
                  <a:spcPct val="0"/>
                </a:spcBef>
              </a:pPr>
              <a:t>65</a:t>
            </a:fld>
            <a:endParaRPr lang="en-GB" altLang="en-US">
              <a:latin typeface="Times New Roman" pitchFamily="18"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a:ln/>
        </p:spPr>
      </p:sp>
      <p:sp>
        <p:nvSpPr>
          <p:cNvPr id="17715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177156"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latin typeface="Times New Roman" pitchFamily="18" charset="0"/>
              </a:rPr>
              <a:t>Directorate of Integrated Care</a:t>
            </a:r>
          </a:p>
        </p:txBody>
      </p:sp>
      <p:sp>
        <p:nvSpPr>
          <p:cNvPr id="177157"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AE6F678D-9712-4738-A63D-77E52FE8E64C}" type="slidenum">
              <a:rPr lang="en-GB" altLang="en-US" smtClean="0">
                <a:latin typeface="Times New Roman" pitchFamily="18" charset="0"/>
              </a:rPr>
              <a:pPr eaLnBrk="1" hangingPunct="1">
                <a:spcBef>
                  <a:spcPct val="0"/>
                </a:spcBef>
              </a:pPr>
              <a:t>66</a:t>
            </a:fld>
            <a:endParaRPr lang="en-GB" altLang="en-US">
              <a:latin typeface="Times New Roman" pitchFamily="18"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Image Placeholder 1"/>
          <p:cNvSpPr>
            <a:spLocks noGrp="1" noRot="1" noChangeAspect="1" noTextEdit="1"/>
          </p:cNvSpPr>
          <p:nvPr>
            <p:ph type="sldImg"/>
          </p:nvPr>
        </p:nvSpPr>
        <p:spPr>
          <a:ln/>
        </p:spPr>
      </p:sp>
      <p:sp>
        <p:nvSpPr>
          <p:cNvPr id="1955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195588" name="Header Placeholder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en-GB" altLang="en-US">
                <a:latin typeface="Times New Roman" pitchFamily="18" charset="0"/>
              </a:rPr>
              <a:t>Directorate of Integrated Care</a:t>
            </a:r>
          </a:p>
        </p:txBody>
      </p:sp>
      <p:sp>
        <p:nvSpPr>
          <p:cNvPr id="195589"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AA64AD90-5A4F-4AC9-8633-576B911E1A97}" type="slidenum">
              <a:rPr lang="en-GB" altLang="en-US" smtClean="0">
                <a:latin typeface="Times New Roman" pitchFamily="18" charset="0"/>
              </a:rPr>
              <a:pPr eaLnBrk="1" hangingPunct="1">
                <a:spcBef>
                  <a:spcPct val="0"/>
                </a:spcBef>
              </a:pPr>
              <a:t>67</a:t>
            </a:fld>
            <a:endParaRPr lang="en-GB" altLang="en-US">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5" name="Footer Placeholder 4"/>
          <p:cNvSpPr>
            <a:spLocks noGrp="1"/>
          </p:cNvSpPr>
          <p:nvPr>
            <p:ph type="ftr" sz="quarter" idx="11"/>
          </p:nvPr>
        </p:nvSpPr>
        <p:spPr>
          <a:xfrm>
            <a:off x="2627784" y="6514221"/>
            <a:ext cx="4248472" cy="365125"/>
          </a:xfrm>
          <a:prstGeom prst="rect">
            <a:avLst/>
          </a:prstGeom>
        </p:spPr>
        <p:txBody>
          <a:bodyPr/>
          <a:lstStyle>
            <a:lvl1pPr>
              <a:defRPr sz="1400" b="1">
                <a:latin typeface="Arial" panose="020B0604020202020204" pitchFamily="34" charset="0"/>
                <a:cs typeface="Arial" panose="020B0604020202020204" pitchFamily="34" charset="0"/>
              </a:defRPr>
            </a:lvl1pPr>
          </a:lstStyle>
          <a:p>
            <a:r>
              <a:rPr lang="en-GB" dirty="0">
                <a:solidFill>
                  <a:prstClr val="black"/>
                </a:solidFill>
              </a:rPr>
              <a:t>Strategic Planning and Performance Group</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04" y="61538"/>
            <a:ext cx="2353400" cy="64807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31616" y="-10470"/>
            <a:ext cx="1912384" cy="1351238"/>
          </a:xfrm>
          <a:prstGeom prst="rect">
            <a:avLst/>
          </a:prstGeom>
        </p:spPr>
      </p:pic>
    </p:spTree>
    <p:extLst>
      <p:ext uri="{BB962C8B-B14F-4D97-AF65-F5344CB8AC3E}">
        <p14:creationId xmlns:p14="http://schemas.microsoft.com/office/powerpoint/2010/main" val="3885299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72468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87116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49371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9" name="Slide Number Placeholder 8"/>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0686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5" name="Slide Number Placeholder 4"/>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974984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4" name="Slide Number Placeholder 3"/>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262360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46711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54906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857461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971534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35"/>
        <p:cNvGrpSpPr/>
        <p:nvPr/>
      </p:nvGrpSpPr>
      <p:grpSpPr>
        <a:xfrm>
          <a:off x="0" y="0"/>
          <a:ext cx="0" cy="0"/>
          <a:chOff x="0" y="0"/>
          <a:chExt cx="0" cy="0"/>
        </a:xfrm>
      </p:grpSpPr>
      <p:sp>
        <p:nvSpPr>
          <p:cNvPr id="5" name="Shape 39"/>
          <p:cNvSpPr>
            <a:spLocks noChangeArrowheads="1"/>
          </p:cNvSpPr>
          <p:nvPr/>
        </p:nvSpPr>
        <p:spPr bwMode="auto">
          <a:xfrm>
            <a:off x="7356475" y="6754813"/>
            <a:ext cx="893763" cy="103187"/>
          </a:xfrm>
          <a:prstGeom prst="rect">
            <a:avLst/>
          </a:prstGeom>
          <a:solidFill>
            <a:srgbClr val="FF971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6" name="Shape 40"/>
          <p:cNvSpPr>
            <a:spLocks noChangeArrowheads="1"/>
          </p:cNvSpPr>
          <p:nvPr/>
        </p:nvSpPr>
        <p:spPr bwMode="auto">
          <a:xfrm>
            <a:off x="8250238" y="6754813"/>
            <a:ext cx="893762" cy="103187"/>
          </a:xfrm>
          <a:prstGeom prst="rect">
            <a:avLst/>
          </a:prstGeom>
          <a:solidFill>
            <a:srgbClr val="F2025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7" name="Shape 41"/>
          <p:cNvSpPr>
            <a:spLocks noChangeArrowheads="1"/>
          </p:cNvSpPr>
          <p:nvPr/>
        </p:nvSpPr>
        <p:spPr bwMode="auto">
          <a:xfrm>
            <a:off x="0" y="6754813"/>
            <a:ext cx="893763" cy="103187"/>
          </a:xfrm>
          <a:prstGeom prst="rect">
            <a:avLst/>
          </a:prstGeom>
          <a:solidFill>
            <a:srgbClr val="7ECEF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8" name="Shape 42"/>
          <p:cNvSpPr>
            <a:spLocks noChangeArrowheads="1"/>
          </p:cNvSpPr>
          <p:nvPr/>
        </p:nvSpPr>
        <p:spPr bwMode="auto">
          <a:xfrm>
            <a:off x="893763" y="6754813"/>
            <a:ext cx="6462712" cy="103187"/>
          </a:xfrm>
          <a:prstGeom prst="rect">
            <a:avLst/>
          </a:prstGeom>
          <a:solidFill>
            <a:srgbClr val="2185C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36" name="Shape 36"/>
          <p:cNvSpPr txBox="1">
            <a:spLocks noGrp="1"/>
          </p:cNvSpPr>
          <p:nvPr>
            <p:ph type="title"/>
          </p:nvPr>
        </p:nvSpPr>
        <p:spPr>
          <a:xfrm>
            <a:off x="893700" y="274650"/>
            <a:ext cx="6462600" cy="1143000"/>
          </a:xfrm>
          <a:prstGeom prst="rect">
            <a:avLst/>
          </a:prstGeom>
        </p:spPr>
        <p:txBody>
          <a:bodyPr wrap="square" lIns="91425" tIns="91425" rIns="91425" bIns="91425" anchor="b"/>
          <a:lstStyle>
            <a:lvl1pPr lvl="0">
              <a:spcBef>
                <a:spcPts val="0"/>
              </a:spcBef>
              <a:buSzPts val="3600"/>
              <a:buNone/>
              <a:defRPr/>
            </a:lvl1pPr>
            <a:lvl2pPr lvl="1">
              <a:spcBef>
                <a:spcPts val="0"/>
              </a:spcBef>
              <a:buSzPts val="3600"/>
              <a:buNone/>
              <a:defRPr/>
            </a:lvl2pPr>
            <a:lvl3pPr lvl="2">
              <a:spcBef>
                <a:spcPts val="0"/>
              </a:spcBef>
              <a:buSzPts val="3600"/>
              <a:buNone/>
              <a:defRPr/>
            </a:lvl3pPr>
            <a:lvl4pPr lvl="3">
              <a:spcBef>
                <a:spcPts val="0"/>
              </a:spcBef>
              <a:buSzPts val="3600"/>
              <a:buNone/>
              <a:defRPr/>
            </a:lvl4pPr>
            <a:lvl5pPr lvl="4">
              <a:spcBef>
                <a:spcPts val="0"/>
              </a:spcBef>
              <a:buSzPts val="3600"/>
              <a:buNone/>
              <a:defRPr/>
            </a:lvl5pPr>
            <a:lvl6pPr lvl="5">
              <a:spcBef>
                <a:spcPts val="0"/>
              </a:spcBef>
              <a:buSzPts val="3600"/>
              <a:buNone/>
              <a:defRPr/>
            </a:lvl6pPr>
            <a:lvl7pPr lvl="6">
              <a:spcBef>
                <a:spcPts val="0"/>
              </a:spcBef>
              <a:buSzPts val="3600"/>
              <a:buNone/>
              <a:defRPr/>
            </a:lvl7pPr>
            <a:lvl8pPr lvl="7">
              <a:spcBef>
                <a:spcPts val="0"/>
              </a:spcBef>
              <a:buSzPts val="3600"/>
              <a:buNone/>
              <a:defRPr/>
            </a:lvl8pPr>
            <a:lvl9pPr lvl="8">
              <a:spcBef>
                <a:spcPts val="0"/>
              </a:spcBef>
              <a:buSzPts val="3600"/>
              <a:buNone/>
              <a:defRPr/>
            </a:lvl9pPr>
          </a:lstStyle>
          <a:p>
            <a:endParaRPr/>
          </a:p>
        </p:txBody>
      </p:sp>
      <p:sp>
        <p:nvSpPr>
          <p:cNvPr id="37" name="Shape 37"/>
          <p:cNvSpPr txBox="1">
            <a:spLocks noGrp="1"/>
          </p:cNvSpPr>
          <p:nvPr>
            <p:ph type="body" idx="1"/>
          </p:nvPr>
        </p:nvSpPr>
        <p:spPr>
          <a:xfrm>
            <a:off x="893625" y="1600200"/>
            <a:ext cx="3136800" cy="4967700"/>
          </a:xfrm>
          <a:prstGeom prst="rect">
            <a:avLst/>
          </a:prstGeom>
        </p:spPr>
        <p:txBody>
          <a:bodyPr lIns="91425" tIns="91425" rIns="91425" bIns="91425"/>
          <a:lstStyle>
            <a:lvl1pPr lvl="0">
              <a:spcBef>
                <a:spcPts val="0"/>
              </a:spcBef>
              <a:buSzPts val="1800"/>
              <a:buChar char="▷"/>
              <a:defRPr sz="1800"/>
            </a:lvl1pPr>
            <a:lvl2pPr lvl="1">
              <a:spcBef>
                <a:spcPts val="0"/>
              </a:spcBef>
              <a:buSzPts val="1800"/>
              <a:buChar char="○"/>
              <a:defRPr sz="1800"/>
            </a:lvl2pPr>
            <a:lvl3pPr lvl="2">
              <a:spcBef>
                <a:spcPts val="0"/>
              </a:spcBef>
              <a:buSzPts val="1800"/>
              <a:buChar char="■"/>
              <a:defRPr sz="1800"/>
            </a:lvl3pPr>
            <a:lvl4pPr lvl="3">
              <a:spcBef>
                <a:spcPts val="0"/>
              </a:spcBef>
              <a:buSzPts val="1800"/>
              <a:buChar char="●"/>
              <a:defRPr/>
            </a:lvl4pPr>
            <a:lvl5pPr lvl="4">
              <a:spcBef>
                <a:spcPts val="0"/>
              </a:spcBef>
              <a:buSzPts val="1800"/>
              <a:buChar char="○"/>
              <a:defRPr/>
            </a:lvl5pPr>
            <a:lvl6pPr lvl="5">
              <a:spcBef>
                <a:spcPts val="0"/>
              </a:spcBef>
              <a:buSzPts val="1800"/>
              <a:buChar char="■"/>
              <a:defRPr/>
            </a:lvl6pPr>
            <a:lvl7pPr lvl="6">
              <a:spcBef>
                <a:spcPts val="0"/>
              </a:spcBef>
              <a:buSzPts val="1800"/>
              <a:buChar char="●"/>
              <a:defRPr/>
            </a:lvl7pPr>
            <a:lvl8pPr lvl="7">
              <a:spcBef>
                <a:spcPts val="0"/>
              </a:spcBef>
              <a:buSzPts val="1800"/>
              <a:buChar char="○"/>
              <a:defRPr/>
            </a:lvl8pPr>
            <a:lvl9pPr lvl="8">
              <a:spcBef>
                <a:spcPts val="0"/>
              </a:spcBef>
              <a:buSzPts val="1800"/>
              <a:buChar char="■"/>
              <a:defRPr/>
            </a:lvl9pPr>
          </a:lstStyle>
          <a:p>
            <a:endParaRPr/>
          </a:p>
        </p:txBody>
      </p:sp>
      <p:sp>
        <p:nvSpPr>
          <p:cNvPr id="38" name="Shape 38"/>
          <p:cNvSpPr txBox="1">
            <a:spLocks noGrp="1"/>
          </p:cNvSpPr>
          <p:nvPr>
            <p:ph type="body" idx="2"/>
          </p:nvPr>
        </p:nvSpPr>
        <p:spPr>
          <a:xfrm>
            <a:off x="4219456" y="1600200"/>
            <a:ext cx="3136800" cy="4967700"/>
          </a:xfrm>
          <a:prstGeom prst="rect">
            <a:avLst/>
          </a:prstGeom>
        </p:spPr>
        <p:txBody>
          <a:bodyPr lIns="91425" tIns="91425" rIns="91425" bIns="91425"/>
          <a:lstStyle>
            <a:lvl1pPr lvl="0">
              <a:spcBef>
                <a:spcPts val="0"/>
              </a:spcBef>
              <a:buSzPts val="1800"/>
              <a:buChar char="▷"/>
              <a:defRPr sz="1800"/>
            </a:lvl1pPr>
            <a:lvl2pPr lvl="1">
              <a:spcBef>
                <a:spcPts val="0"/>
              </a:spcBef>
              <a:buSzPts val="1800"/>
              <a:buChar char="○"/>
              <a:defRPr sz="1800"/>
            </a:lvl2pPr>
            <a:lvl3pPr lvl="2">
              <a:spcBef>
                <a:spcPts val="0"/>
              </a:spcBef>
              <a:buSzPts val="1800"/>
              <a:buChar char="■"/>
              <a:defRPr sz="1800"/>
            </a:lvl3pPr>
            <a:lvl4pPr lvl="3">
              <a:spcBef>
                <a:spcPts val="0"/>
              </a:spcBef>
              <a:buSzPts val="1800"/>
              <a:buChar char="●"/>
              <a:defRPr/>
            </a:lvl4pPr>
            <a:lvl5pPr lvl="4">
              <a:spcBef>
                <a:spcPts val="0"/>
              </a:spcBef>
              <a:buSzPts val="1800"/>
              <a:buChar char="○"/>
              <a:defRPr/>
            </a:lvl5pPr>
            <a:lvl6pPr lvl="5">
              <a:spcBef>
                <a:spcPts val="0"/>
              </a:spcBef>
              <a:buSzPts val="1800"/>
              <a:buChar char="■"/>
              <a:defRPr/>
            </a:lvl6pPr>
            <a:lvl7pPr lvl="6">
              <a:spcBef>
                <a:spcPts val="0"/>
              </a:spcBef>
              <a:buSzPts val="1800"/>
              <a:buChar char="●"/>
              <a:defRPr/>
            </a:lvl7pPr>
            <a:lvl8pPr lvl="7">
              <a:spcBef>
                <a:spcPts val="0"/>
              </a:spcBef>
              <a:buSzPts val="1800"/>
              <a:buChar char="○"/>
              <a:defRPr/>
            </a:lvl8pPr>
            <a:lvl9pPr lvl="8">
              <a:spcBef>
                <a:spcPts val="0"/>
              </a:spcBef>
              <a:buSzPts val="1800"/>
              <a:buChar char="■"/>
              <a:defRPr/>
            </a:lvl9pPr>
          </a:lstStyle>
          <a:p>
            <a:endParaRPr/>
          </a:p>
        </p:txBody>
      </p:sp>
    </p:spTree>
    <p:extLst>
      <p:ext uri="{BB962C8B-B14F-4D97-AF65-F5344CB8AC3E}">
        <p14:creationId xmlns:p14="http://schemas.microsoft.com/office/powerpoint/2010/main" val="31947775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5" name="Footer Placeholder 4"/>
          <p:cNvSpPr>
            <a:spLocks noGrp="1"/>
          </p:cNvSpPr>
          <p:nvPr>
            <p:ph type="ftr" sz="quarter" idx="11"/>
          </p:nvPr>
        </p:nvSpPr>
        <p:spPr>
          <a:xfrm>
            <a:off x="2627784" y="6514221"/>
            <a:ext cx="4248472" cy="365125"/>
          </a:xfrm>
          <a:prstGeom prst="rect">
            <a:avLst/>
          </a:prstGeom>
        </p:spPr>
        <p:txBody>
          <a:bodyPr/>
          <a:lstStyle>
            <a:lvl1pPr>
              <a:defRPr sz="1400" b="1">
                <a:latin typeface="Arial" panose="020B0604020202020204" pitchFamily="34" charset="0"/>
                <a:cs typeface="Arial" panose="020B0604020202020204" pitchFamily="34" charset="0"/>
              </a:defRPr>
            </a:lvl1pPr>
          </a:lstStyle>
          <a:p>
            <a:r>
              <a:rPr lang="en-GB" dirty="0">
                <a:solidFill>
                  <a:prstClr val="black"/>
                </a:solidFill>
              </a:rPr>
              <a:t>Strategic Planning and Performance Group</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04" y="61538"/>
            <a:ext cx="2353400" cy="64807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31616" y="-10470"/>
            <a:ext cx="1912384" cy="1351238"/>
          </a:xfrm>
          <a:prstGeom prst="rect">
            <a:avLst/>
          </a:prstGeom>
        </p:spPr>
      </p:pic>
    </p:spTree>
    <p:extLst>
      <p:ext uri="{BB962C8B-B14F-4D97-AF65-F5344CB8AC3E}">
        <p14:creationId xmlns:p14="http://schemas.microsoft.com/office/powerpoint/2010/main" val="19102773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319394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26359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117742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9" name="Slide Number Placeholder 8"/>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798495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5" name="Slide Number Placeholder 4"/>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866857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4" name="Slide Number Placeholder 3"/>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4734644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0182428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010989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270057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4889609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5" name="Footer Placeholder 4"/>
          <p:cNvSpPr>
            <a:spLocks noGrp="1"/>
          </p:cNvSpPr>
          <p:nvPr>
            <p:ph type="ftr" sz="quarter" idx="11"/>
          </p:nvPr>
        </p:nvSpPr>
        <p:spPr>
          <a:xfrm>
            <a:off x="2627784" y="6514221"/>
            <a:ext cx="4248472" cy="365125"/>
          </a:xfrm>
          <a:prstGeom prst="rect">
            <a:avLst/>
          </a:prstGeom>
        </p:spPr>
        <p:txBody>
          <a:bodyPr/>
          <a:lstStyle>
            <a:lvl1pPr>
              <a:defRPr sz="1400" b="1">
                <a:latin typeface="Arial" panose="020B0604020202020204" pitchFamily="34" charset="0"/>
                <a:cs typeface="Arial" panose="020B0604020202020204" pitchFamily="34" charset="0"/>
              </a:defRPr>
            </a:lvl1pPr>
          </a:lstStyle>
          <a:p>
            <a:r>
              <a:rPr lang="en-GB" dirty="0">
                <a:solidFill>
                  <a:prstClr val="black"/>
                </a:solidFill>
              </a:rPr>
              <a:t>Strategic Planning and Performance Group</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04" y="61538"/>
            <a:ext cx="2353400" cy="64807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31616" y="-10470"/>
            <a:ext cx="1912384" cy="1351238"/>
          </a:xfrm>
          <a:prstGeom prst="rect">
            <a:avLst/>
          </a:prstGeom>
        </p:spPr>
      </p:pic>
    </p:spTree>
    <p:extLst>
      <p:ext uri="{BB962C8B-B14F-4D97-AF65-F5344CB8AC3E}">
        <p14:creationId xmlns:p14="http://schemas.microsoft.com/office/powerpoint/2010/main" val="41008396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502801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5083605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6451906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9" name="Slide Number Placeholder 8"/>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791021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5" name="Slide Number Placeholder 4"/>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505778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4" name="Slide Number Placeholder 3"/>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074885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32595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591599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308249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208058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35"/>
        <p:cNvGrpSpPr/>
        <p:nvPr/>
      </p:nvGrpSpPr>
      <p:grpSpPr>
        <a:xfrm>
          <a:off x="0" y="0"/>
          <a:ext cx="0" cy="0"/>
          <a:chOff x="0" y="0"/>
          <a:chExt cx="0" cy="0"/>
        </a:xfrm>
      </p:grpSpPr>
      <p:sp>
        <p:nvSpPr>
          <p:cNvPr id="5" name="Shape 39"/>
          <p:cNvSpPr>
            <a:spLocks noChangeArrowheads="1"/>
          </p:cNvSpPr>
          <p:nvPr/>
        </p:nvSpPr>
        <p:spPr bwMode="auto">
          <a:xfrm>
            <a:off x="7356475" y="6754813"/>
            <a:ext cx="893763" cy="103187"/>
          </a:xfrm>
          <a:prstGeom prst="rect">
            <a:avLst/>
          </a:prstGeom>
          <a:solidFill>
            <a:srgbClr val="FF971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6" name="Shape 40"/>
          <p:cNvSpPr>
            <a:spLocks noChangeArrowheads="1"/>
          </p:cNvSpPr>
          <p:nvPr/>
        </p:nvSpPr>
        <p:spPr bwMode="auto">
          <a:xfrm>
            <a:off x="8250238" y="6754813"/>
            <a:ext cx="893762" cy="103187"/>
          </a:xfrm>
          <a:prstGeom prst="rect">
            <a:avLst/>
          </a:prstGeom>
          <a:solidFill>
            <a:srgbClr val="F2025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7" name="Shape 41"/>
          <p:cNvSpPr>
            <a:spLocks noChangeArrowheads="1"/>
          </p:cNvSpPr>
          <p:nvPr/>
        </p:nvSpPr>
        <p:spPr bwMode="auto">
          <a:xfrm>
            <a:off x="0" y="6754813"/>
            <a:ext cx="893763" cy="103187"/>
          </a:xfrm>
          <a:prstGeom prst="rect">
            <a:avLst/>
          </a:prstGeom>
          <a:solidFill>
            <a:srgbClr val="7ECEF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8" name="Shape 42"/>
          <p:cNvSpPr>
            <a:spLocks noChangeArrowheads="1"/>
          </p:cNvSpPr>
          <p:nvPr/>
        </p:nvSpPr>
        <p:spPr bwMode="auto">
          <a:xfrm>
            <a:off x="893763" y="6754813"/>
            <a:ext cx="6462712" cy="103187"/>
          </a:xfrm>
          <a:prstGeom prst="rect">
            <a:avLst/>
          </a:prstGeom>
          <a:solidFill>
            <a:srgbClr val="2185C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36" name="Shape 36"/>
          <p:cNvSpPr txBox="1">
            <a:spLocks noGrp="1"/>
          </p:cNvSpPr>
          <p:nvPr>
            <p:ph type="title"/>
          </p:nvPr>
        </p:nvSpPr>
        <p:spPr>
          <a:xfrm>
            <a:off x="893700" y="274650"/>
            <a:ext cx="6462600" cy="1143000"/>
          </a:xfrm>
          <a:prstGeom prst="rect">
            <a:avLst/>
          </a:prstGeom>
        </p:spPr>
        <p:txBody>
          <a:bodyPr wrap="square" lIns="91425" tIns="91425" rIns="91425" bIns="91425" anchor="b"/>
          <a:lstStyle>
            <a:lvl1pPr lvl="0">
              <a:spcBef>
                <a:spcPts val="0"/>
              </a:spcBef>
              <a:buSzPts val="3600"/>
              <a:buNone/>
              <a:defRPr/>
            </a:lvl1pPr>
            <a:lvl2pPr lvl="1">
              <a:spcBef>
                <a:spcPts val="0"/>
              </a:spcBef>
              <a:buSzPts val="3600"/>
              <a:buNone/>
              <a:defRPr/>
            </a:lvl2pPr>
            <a:lvl3pPr lvl="2">
              <a:spcBef>
                <a:spcPts val="0"/>
              </a:spcBef>
              <a:buSzPts val="3600"/>
              <a:buNone/>
              <a:defRPr/>
            </a:lvl3pPr>
            <a:lvl4pPr lvl="3">
              <a:spcBef>
                <a:spcPts val="0"/>
              </a:spcBef>
              <a:buSzPts val="3600"/>
              <a:buNone/>
              <a:defRPr/>
            </a:lvl4pPr>
            <a:lvl5pPr lvl="4">
              <a:spcBef>
                <a:spcPts val="0"/>
              </a:spcBef>
              <a:buSzPts val="3600"/>
              <a:buNone/>
              <a:defRPr/>
            </a:lvl5pPr>
            <a:lvl6pPr lvl="5">
              <a:spcBef>
                <a:spcPts val="0"/>
              </a:spcBef>
              <a:buSzPts val="3600"/>
              <a:buNone/>
              <a:defRPr/>
            </a:lvl6pPr>
            <a:lvl7pPr lvl="6">
              <a:spcBef>
                <a:spcPts val="0"/>
              </a:spcBef>
              <a:buSzPts val="3600"/>
              <a:buNone/>
              <a:defRPr/>
            </a:lvl7pPr>
            <a:lvl8pPr lvl="7">
              <a:spcBef>
                <a:spcPts val="0"/>
              </a:spcBef>
              <a:buSzPts val="3600"/>
              <a:buNone/>
              <a:defRPr/>
            </a:lvl8pPr>
            <a:lvl9pPr lvl="8">
              <a:spcBef>
                <a:spcPts val="0"/>
              </a:spcBef>
              <a:buSzPts val="3600"/>
              <a:buNone/>
              <a:defRPr/>
            </a:lvl9pPr>
          </a:lstStyle>
          <a:p>
            <a:endParaRPr/>
          </a:p>
        </p:txBody>
      </p:sp>
      <p:sp>
        <p:nvSpPr>
          <p:cNvPr id="37" name="Shape 37"/>
          <p:cNvSpPr txBox="1">
            <a:spLocks noGrp="1"/>
          </p:cNvSpPr>
          <p:nvPr>
            <p:ph type="body" idx="1"/>
          </p:nvPr>
        </p:nvSpPr>
        <p:spPr>
          <a:xfrm>
            <a:off x="893625" y="1600200"/>
            <a:ext cx="3136800" cy="4967700"/>
          </a:xfrm>
          <a:prstGeom prst="rect">
            <a:avLst/>
          </a:prstGeom>
        </p:spPr>
        <p:txBody>
          <a:bodyPr lIns="91425" tIns="91425" rIns="91425" bIns="91425"/>
          <a:lstStyle>
            <a:lvl1pPr lvl="0">
              <a:spcBef>
                <a:spcPts val="0"/>
              </a:spcBef>
              <a:buSzPts val="1800"/>
              <a:buChar char="▷"/>
              <a:defRPr sz="1800"/>
            </a:lvl1pPr>
            <a:lvl2pPr lvl="1">
              <a:spcBef>
                <a:spcPts val="0"/>
              </a:spcBef>
              <a:buSzPts val="1800"/>
              <a:buChar char="○"/>
              <a:defRPr sz="1800"/>
            </a:lvl2pPr>
            <a:lvl3pPr lvl="2">
              <a:spcBef>
                <a:spcPts val="0"/>
              </a:spcBef>
              <a:buSzPts val="1800"/>
              <a:buChar char="■"/>
              <a:defRPr sz="1800"/>
            </a:lvl3pPr>
            <a:lvl4pPr lvl="3">
              <a:spcBef>
                <a:spcPts val="0"/>
              </a:spcBef>
              <a:buSzPts val="1800"/>
              <a:buChar char="●"/>
              <a:defRPr/>
            </a:lvl4pPr>
            <a:lvl5pPr lvl="4">
              <a:spcBef>
                <a:spcPts val="0"/>
              </a:spcBef>
              <a:buSzPts val="1800"/>
              <a:buChar char="○"/>
              <a:defRPr/>
            </a:lvl5pPr>
            <a:lvl6pPr lvl="5">
              <a:spcBef>
                <a:spcPts val="0"/>
              </a:spcBef>
              <a:buSzPts val="1800"/>
              <a:buChar char="■"/>
              <a:defRPr/>
            </a:lvl6pPr>
            <a:lvl7pPr lvl="6">
              <a:spcBef>
                <a:spcPts val="0"/>
              </a:spcBef>
              <a:buSzPts val="1800"/>
              <a:buChar char="●"/>
              <a:defRPr/>
            </a:lvl7pPr>
            <a:lvl8pPr lvl="7">
              <a:spcBef>
                <a:spcPts val="0"/>
              </a:spcBef>
              <a:buSzPts val="1800"/>
              <a:buChar char="○"/>
              <a:defRPr/>
            </a:lvl8pPr>
            <a:lvl9pPr lvl="8">
              <a:spcBef>
                <a:spcPts val="0"/>
              </a:spcBef>
              <a:buSzPts val="1800"/>
              <a:buChar char="■"/>
              <a:defRPr/>
            </a:lvl9pPr>
          </a:lstStyle>
          <a:p>
            <a:endParaRPr/>
          </a:p>
        </p:txBody>
      </p:sp>
      <p:sp>
        <p:nvSpPr>
          <p:cNvPr id="38" name="Shape 38"/>
          <p:cNvSpPr txBox="1">
            <a:spLocks noGrp="1"/>
          </p:cNvSpPr>
          <p:nvPr>
            <p:ph type="body" idx="2"/>
          </p:nvPr>
        </p:nvSpPr>
        <p:spPr>
          <a:xfrm>
            <a:off x="4219456" y="1600200"/>
            <a:ext cx="3136800" cy="4967700"/>
          </a:xfrm>
          <a:prstGeom prst="rect">
            <a:avLst/>
          </a:prstGeom>
        </p:spPr>
        <p:txBody>
          <a:bodyPr lIns="91425" tIns="91425" rIns="91425" bIns="91425"/>
          <a:lstStyle>
            <a:lvl1pPr lvl="0">
              <a:spcBef>
                <a:spcPts val="0"/>
              </a:spcBef>
              <a:buSzPts val="1800"/>
              <a:buChar char="▷"/>
              <a:defRPr sz="1800"/>
            </a:lvl1pPr>
            <a:lvl2pPr lvl="1">
              <a:spcBef>
                <a:spcPts val="0"/>
              </a:spcBef>
              <a:buSzPts val="1800"/>
              <a:buChar char="○"/>
              <a:defRPr sz="1800"/>
            </a:lvl2pPr>
            <a:lvl3pPr lvl="2">
              <a:spcBef>
                <a:spcPts val="0"/>
              </a:spcBef>
              <a:buSzPts val="1800"/>
              <a:buChar char="■"/>
              <a:defRPr sz="1800"/>
            </a:lvl3pPr>
            <a:lvl4pPr lvl="3">
              <a:spcBef>
                <a:spcPts val="0"/>
              </a:spcBef>
              <a:buSzPts val="1800"/>
              <a:buChar char="●"/>
              <a:defRPr/>
            </a:lvl4pPr>
            <a:lvl5pPr lvl="4">
              <a:spcBef>
                <a:spcPts val="0"/>
              </a:spcBef>
              <a:buSzPts val="1800"/>
              <a:buChar char="○"/>
              <a:defRPr/>
            </a:lvl5pPr>
            <a:lvl6pPr lvl="5">
              <a:spcBef>
                <a:spcPts val="0"/>
              </a:spcBef>
              <a:buSzPts val="1800"/>
              <a:buChar char="■"/>
              <a:defRPr/>
            </a:lvl6pPr>
            <a:lvl7pPr lvl="6">
              <a:spcBef>
                <a:spcPts val="0"/>
              </a:spcBef>
              <a:buSzPts val="1800"/>
              <a:buChar char="●"/>
              <a:defRPr/>
            </a:lvl7pPr>
            <a:lvl8pPr lvl="7">
              <a:spcBef>
                <a:spcPts val="0"/>
              </a:spcBef>
              <a:buSzPts val="1800"/>
              <a:buChar char="○"/>
              <a:defRPr/>
            </a:lvl8pPr>
            <a:lvl9pPr lvl="8">
              <a:spcBef>
                <a:spcPts val="0"/>
              </a:spcBef>
              <a:buSzPts val="1800"/>
              <a:buChar char="■"/>
              <a:defRPr/>
            </a:lvl9pPr>
          </a:lstStyle>
          <a:p>
            <a:endParaRPr/>
          </a:p>
        </p:txBody>
      </p:sp>
    </p:spTree>
    <p:extLst>
      <p:ext uri="{BB962C8B-B14F-4D97-AF65-F5344CB8AC3E}">
        <p14:creationId xmlns:p14="http://schemas.microsoft.com/office/powerpoint/2010/main" val="16572365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5" name="Footer Placeholder 4"/>
          <p:cNvSpPr>
            <a:spLocks noGrp="1"/>
          </p:cNvSpPr>
          <p:nvPr>
            <p:ph type="ftr" sz="quarter" idx="11"/>
          </p:nvPr>
        </p:nvSpPr>
        <p:spPr>
          <a:xfrm>
            <a:off x="2627784" y="6514221"/>
            <a:ext cx="4248472" cy="365125"/>
          </a:xfrm>
          <a:prstGeom prst="rect">
            <a:avLst/>
          </a:prstGeom>
        </p:spPr>
        <p:txBody>
          <a:bodyPr/>
          <a:lstStyle>
            <a:lvl1pPr>
              <a:defRPr sz="1400" b="1">
                <a:latin typeface="Arial" panose="020B0604020202020204" pitchFamily="34" charset="0"/>
                <a:cs typeface="Arial" panose="020B0604020202020204" pitchFamily="34" charset="0"/>
              </a:defRPr>
            </a:lvl1pPr>
          </a:lstStyle>
          <a:p>
            <a:r>
              <a:rPr lang="en-GB" dirty="0">
                <a:solidFill>
                  <a:prstClr val="black"/>
                </a:solidFill>
              </a:rPr>
              <a:t>Strategic Planning and Performance Group</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04" y="61538"/>
            <a:ext cx="2353400" cy="64807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31616" y="-10470"/>
            <a:ext cx="1912384" cy="1351238"/>
          </a:xfrm>
          <a:prstGeom prst="rect">
            <a:avLst/>
          </a:prstGeom>
        </p:spPr>
      </p:pic>
    </p:spTree>
    <p:extLst>
      <p:ext uri="{BB962C8B-B14F-4D97-AF65-F5344CB8AC3E}">
        <p14:creationId xmlns:p14="http://schemas.microsoft.com/office/powerpoint/2010/main" val="12121880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036902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149034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8184470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9" name="Slide Number Placeholder 8"/>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674882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5" name="Slide Number Placeholder 4"/>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442547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4" name="Slide Number Placeholder 3"/>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514828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1924966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88435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1881691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2159312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35"/>
        <p:cNvGrpSpPr/>
        <p:nvPr/>
      </p:nvGrpSpPr>
      <p:grpSpPr>
        <a:xfrm>
          <a:off x="0" y="0"/>
          <a:ext cx="0" cy="0"/>
          <a:chOff x="0" y="0"/>
          <a:chExt cx="0" cy="0"/>
        </a:xfrm>
      </p:grpSpPr>
      <p:sp>
        <p:nvSpPr>
          <p:cNvPr id="5" name="Shape 39"/>
          <p:cNvSpPr>
            <a:spLocks noChangeArrowheads="1"/>
          </p:cNvSpPr>
          <p:nvPr/>
        </p:nvSpPr>
        <p:spPr bwMode="auto">
          <a:xfrm>
            <a:off x="7356475" y="6754813"/>
            <a:ext cx="893763" cy="103187"/>
          </a:xfrm>
          <a:prstGeom prst="rect">
            <a:avLst/>
          </a:prstGeom>
          <a:solidFill>
            <a:srgbClr val="FF971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6" name="Shape 40"/>
          <p:cNvSpPr>
            <a:spLocks noChangeArrowheads="1"/>
          </p:cNvSpPr>
          <p:nvPr/>
        </p:nvSpPr>
        <p:spPr bwMode="auto">
          <a:xfrm>
            <a:off x="8250238" y="6754813"/>
            <a:ext cx="893762" cy="103187"/>
          </a:xfrm>
          <a:prstGeom prst="rect">
            <a:avLst/>
          </a:prstGeom>
          <a:solidFill>
            <a:srgbClr val="F2025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7" name="Shape 41"/>
          <p:cNvSpPr>
            <a:spLocks noChangeArrowheads="1"/>
          </p:cNvSpPr>
          <p:nvPr/>
        </p:nvSpPr>
        <p:spPr bwMode="auto">
          <a:xfrm>
            <a:off x="0" y="6754813"/>
            <a:ext cx="893763" cy="103187"/>
          </a:xfrm>
          <a:prstGeom prst="rect">
            <a:avLst/>
          </a:prstGeom>
          <a:solidFill>
            <a:srgbClr val="7ECEF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8" name="Shape 42"/>
          <p:cNvSpPr>
            <a:spLocks noChangeArrowheads="1"/>
          </p:cNvSpPr>
          <p:nvPr/>
        </p:nvSpPr>
        <p:spPr bwMode="auto">
          <a:xfrm>
            <a:off x="893763" y="6754813"/>
            <a:ext cx="6462712" cy="103187"/>
          </a:xfrm>
          <a:prstGeom prst="rect">
            <a:avLst/>
          </a:prstGeom>
          <a:solidFill>
            <a:srgbClr val="2185C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36" name="Shape 36"/>
          <p:cNvSpPr txBox="1">
            <a:spLocks noGrp="1"/>
          </p:cNvSpPr>
          <p:nvPr>
            <p:ph type="title"/>
          </p:nvPr>
        </p:nvSpPr>
        <p:spPr>
          <a:xfrm>
            <a:off x="893700" y="274650"/>
            <a:ext cx="6462600" cy="1143000"/>
          </a:xfrm>
          <a:prstGeom prst="rect">
            <a:avLst/>
          </a:prstGeom>
        </p:spPr>
        <p:txBody>
          <a:bodyPr wrap="square" lIns="91425" tIns="91425" rIns="91425" bIns="91425" anchor="b"/>
          <a:lstStyle>
            <a:lvl1pPr lvl="0">
              <a:spcBef>
                <a:spcPts val="0"/>
              </a:spcBef>
              <a:buSzPts val="3600"/>
              <a:buNone/>
              <a:defRPr/>
            </a:lvl1pPr>
            <a:lvl2pPr lvl="1">
              <a:spcBef>
                <a:spcPts val="0"/>
              </a:spcBef>
              <a:buSzPts val="3600"/>
              <a:buNone/>
              <a:defRPr/>
            </a:lvl2pPr>
            <a:lvl3pPr lvl="2">
              <a:spcBef>
                <a:spcPts val="0"/>
              </a:spcBef>
              <a:buSzPts val="3600"/>
              <a:buNone/>
              <a:defRPr/>
            </a:lvl3pPr>
            <a:lvl4pPr lvl="3">
              <a:spcBef>
                <a:spcPts val="0"/>
              </a:spcBef>
              <a:buSzPts val="3600"/>
              <a:buNone/>
              <a:defRPr/>
            </a:lvl4pPr>
            <a:lvl5pPr lvl="4">
              <a:spcBef>
                <a:spcPts val="0"/>
              </a:spcBef>
              <a:buSzPts val="3600"/>
              <a:buNone/>
              <a:defRPr/>
            </a:lvl5pPr>
            <a:lvl6pPr lvl="5">
              <a:spcBef>
                <a:spcPts val="0"/>
              </a:spcBef>
              <a:buSzPts val="3600"/>
              <a:buNone/>
              <a:defRPr/>
            </a:lvl6pPr>
            <a:lvl7pPr lvl="6">
              <a:spcBef>
                <a:spcPts val="0"/>
              </a:spcBef>
              <a:buSzPts val="3600"/>
              <a:buNone/>
              <a:defRPr/>
            </a:lvl7pPr>
            <a:lvl8pPr lvl="7">
              <a:spcBef>
                <a:spcPts val="0"/>
              </a:spcBef>
              <a:buSzPts val="3600"/>
              <a:buNone/>
              <a:defRPr/>
            </a:lvl8pPr>
            <a:lvl9pPr lvl="8">
              <a:spcBef>
                <a:spcPts val="0"/>
              </a:spcBef>
              <a:buSzPts val="3600"/>
              <a:buNone/>
              <a:defRPr/>
            </a:lvl9pPr>
          </a:lstStyle>
          <a:p>
            <a:endParaRPr/>
          </a:p>
        </p:txBody>
      </p:sp>
      <p:sp>
        <p:nvSpPr>
          <p:cNvPr id="37" name="Shape 37"/>
          <p:cNvSpPr txBox="1">
            <a:spLocks noGrp="1"/>
          </p:cNvSpPr>
          <p:nvPr>
            <p:ph type="body" idx="1"/>
          </p:nvPr>
        </p:nvSpPr>
        <p:spPr>
          <a:xfrm>
            <a:off x="893625" y="1600200"/>
            <a:ext cx="3136800" cy="4967700"/>
          </a:xfrm>
          <a:prstGeom prst="rect">
            <a:avLst/>
          </a:prstGeom>
        </p:spPr>
        <p:txBody>
          <a:bodyPr lIns="91425" tIns="91425" rIns="91425" bIns="91425"/>
          <a:lstStyle>
            <a:lvl1pPr lvl="0">
              <a:spcBef>
                <a:spcPts val="0"/>
              </a:spcBef>
              <a:buSzPts val="1800"/>
              <a:buChar char="▷"/>
              <a:defRPr sz="1800"/>
            </a:lvl1pPr>
            <a:lvl2pPr lvl="1">
              <a:spcBef>
                <a:spcPts val="0"/>
              </a:spcBef>
              <a:buSzPts val="1800"/>
              <a:buChar char="○"/>
              <a:defRPr sz="1800"/>
            </a:lvl2pPr>
            <a:lvl3pPr lvl="2">
              <a:spcBef>
                <a:spcPts val="0"/>
              </a:spcBef>
              <a:buSzPts val="1800"/>
              <a:buChar char="■"/>
              <a:defRPr sz="1800"/>
            </a:lvl3pPr>
            <a:lvl4pPr lvl="3">
              <a:spcBef>
                <a:spcPts val="0"/>
              </a:spcBef>
              <a:buSzPts val="1800"/>
              <a:buChar char="●"/>
              <a:defRPr/>
            </a:lvl4pPr>
            <a:lvl5pPr lvl="4">
              <a:spcBef>
                <a:spcPts val="0"/>
              </a:spcBef>
              <a:buSzPts val="1800"/>
              <a:buChar char="○"/>
              <a:defRPr/>
            </a:lvl5pPr>
            <a:lvl6pPr lvl="5">
              <a:spcBef>
                <a:spcPts val="0"/>
              </a:spcBef>
              <a:buSzPts val="1800"/>
              <a:buChar char="■"/>
              <a:defRPr/>
            </a:lvl6pPr>
            <a:lvl7pPr lvl="6">
              <a:spcBef>
                <a:spcPts val="0"/>
              </a:spcBef>
              <a:buSzPts val="1800"/>
              <a:buChar char="●"/>
              <a:defRPr/>
            </a:lvl7pPr>
            <a:lvl8pPr lvl="7">
              <a:spcBef>
                <a:spcPts val="0"/>
              </a:spcBef>
              <a:buSzPts val="1800"/>
              <a:buChar char="○"/>
              <a:defRPr/>
            </a:lvl8pPr>
            <a:lvl9pPr lvl="8">
              <a:spcBef>
                <a:spcPts val="0"/>
              </a:spcBef>
              <a:buSzPts val="1800"/>
              <a:buChar char="■"/>
              <a:defRPr/>
            </a:lvl9pPr>
          </a:lstStyle>
          <a:p>
            <a:endParaRPr/>
          </a:p>
        </p:txBody>
      </p:sp>
      <p:sp>
        <p:nvSpPr>
          <p:cNvPr id="38" name="Shape 38"/>
          <p:cNvSpPr txBox="1">
            <a:spLocks noGrp="1"/>
          </p:cNvSpPr>
          <p:nvPr>
            <p:ph type="body" idx="2"/>
          </p:nvPr>
        </p:nvSpPr>
        <p:spPr>
          <a:xfrm>
            <a:off x="4219456" y="1600200"/>
            <a:ext cx="3136800" cy="4967700"/>
          </a:xfrm>
          <a:prstGeom prst="rect">
            <a:avLst/>
          </a:prstGeom>
        </p:spPr>
        <p:txBody>
          <a:bodyPr lIns="91425" tIns="91425" rIns="91425" bIns="91425"/>
          <a:lstStyle>
            <a:lvl1pPr lvl="0">
              <a:spcBef>
                <a:spcPts val="0"/>
              </a:spcBef>
              <a:buSzPts val="1800"/>
              <a:buChar char="▷"/>
              <a:defRPr sz="1800"/>
            </a:lvl1pPr>
            <a:lvl2pPr lvl="1">
              <a:spcBef>
                <a:spcPts val="0"/>
              </a:spcBef>
              <a:buSzPts val="1800"/>
              <a:buChar char="○"/>
              <a:defRPr sz="1800"/>
            </a:lvl2pPr>
            <a:lvl3pPr lvl="2">
              <a:spcBef>
                <a:spcPts val="0"/>
              </a:spcBef>
              <a:buSzPts val="1800"/>
              <a:buChar char="■"/>
              <a:defRPr sz="1800"/>
            </a:lvl3pPr>
            <a:lvl4pPr lvl="3">
              <a:spcBef>
                <a:spcPts val="0"/>
              </a:spcBef>
              <a:buSzPts val="1800"/>
              <a:buChar char="●"/>
              <a:defRPr/>
            </a:lvl4pPr>
            <a:lvl5pPr lvl="4">
              <a:spcBef>
                <a:spcPts val="0"/>
              </a:spcBef>
              <a:buSzPts val="1800"/>
              <a:buChar char="○"/>
              <a:defRPr/>
            </a:lvl5pPr>
            <a:lvl6pPr lvl="5">
              <a:spcBef>
                <a:spcPts val="0"/>
              </a:spcBef>
              <a:buSzPts val="1800"/>
              <a:buChar char="■"/>
              <a:defRPr/>
            </a:lvl6pPr>
            <a:lvl7pPr lvl="6">
              <a:spcBef>
                <a:spcPts val="0"/>
              </a:spcBef>
              <a:buSzPts val="1800"/>
              <a:buChar char="●"/>
              <a:defRPr/>
            </a:lvl7pPr>
            <a:lvl8pPr lvl="7">
              <a:spcBef>
                <a:spcPts val="0"/>
              </a:spcBef>
              <a:buSzPts val="1800"/>
              <a:buChar char="○"/>
              <a:defRPr/>
            </a:lvl8pPr>
            <a:lvl9pPr lvl="8">
              <a:spcBef>
                <a:spcPts val="0"/>
              </a:spcBef>
              <a:buSzPts val="1800"/>
              <a:buChar char="■"/>
              <a:defRPr/>
            </a:lvl9pPr>
          </a:lstStyle>
          <a:p>
            <a:endParaRPr/>
          </a:p>
        </p:txBody>
      </p:sp>
    </p:spTree>
    <p:extLst>
      <p:ext uri="{BB962C8B-B14F-4D97-AF65-F5344CB8AC3E}">
        <p14:creationId xmlns:p14="http://schemas.microsoft.com/office/powerpoint/2010/main" val="35451283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5" name="Footer Placeholder 4"/>
          <p:cNvSpPr>
            <a:spLocks noGrp="1"/>
          </p:cNvSpPr>
          <p:nvPr>
            <p:ph type="ftr" sz="quarter" idx="11"/>
          </p:nvPr>
        </p:nvSpPr>
        <p:spPr>
          <a:xfrm>
            <a:off x="2627784" y="6514221"/>
            <a:ext cx="4248472" cy="365125"/>
          </a:xfrm>
          <a:prstGeom prst="rect">
            <a:avLst/>
          </a:prstGeom>
        </p:spPr>
        <p:txBody>
          <a:bodyPr/>
          <a:lstStyle>
            <a:lvl1pPr>
              <a:defRPr sz="1400" b="1">
                <a:latin typeface="Arial" panose="020B0604020202020204" pitchFamily="34" charset="0"/>
                <a:cs typeface="Arial" panose="020B0604020202020204" pitchFamily="34" charset="0"/>
              </a:defRPr>
            </a:lvl1pPr>
          </a:lstStyle>
          <a:p>
            <a:r>
              <a:rPr lang="en-GB" dirty="0">
                <a:solidFill>
                  <a:prstClr val="black"/>
                </a:solidFill>
              </a:rPr>
              <a:t>Strategic Planning and Performance Group</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04" y="61538"/>
            <a:ext cx="2353400" cy="64807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31616" y="-10470"/>
            <a:ext cx="1912384" cy="1351238"/>
          </a:xfrm>
          <a:prstGeom prst="rect">
            <a:avLst/>
          </a:prstGeom>
        </p:spPr>
      </p:pic>
    </p:spTree>
    <p:extLst>
      <p:ext uri="{BB962C8B-B14F-4D97-AF65-F5344CB8AC3E}">
        <p14:creationId xmlns:p14="http://schemas.microsoft.com/office/powerpoint/2010/main" val="337363757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7285422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2815842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6476410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9" name="Slide Number Placeholder 8"/>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4323969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5" name="Slide Number Placeholder 4"/>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591190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4" name="Slide Number Placeholder 3"/>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8911747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605513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53430431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9049272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893217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35"/>
        <p:cNvGrpSpPr/>
        <p:nvPr/>
      </p:nvGrpSpPr>
      <p:grpSpPr>
        <a:xfrm>
          <a:off x="0" y="0"/>
          <a:ext cx="0" cy="0"/>
          <a:chOff x="0" y="0"/>
          <a:chExt cx="0" cy="0"/>
        </a:xfrm>
      </p:grpSpPr>
      <p:sp>
        <p:nvSpPr>
          <p:cNvPr id="5" name="Shape 39"/>
          <p:cNvSpPr>
            <a:spLocks noChangeArrowheads="1"/>
          </p:cNvSpPr>
          <p:nvPr/>
        </p:nvSpPr>
        <p:spPr bwMode="auto">
          <a:xfrm>
            <a:off x="7356475" y="6754813"/>
            <a:ext cx="893763" cy="103187"/>
          </a:xfrm>
          <a:prstGeom prst="rect">
            <a:avLst/>
          </a:prstGeom>
          <a:solidFill>
            <a:srgbClr val="FF971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6" name="Shape 40"/>
          <p:cNvSpPr>
            <a:spLocks noChangeArrowheads="1"/>
          </p:cNvSpPr>
          <p:nvPr/>
        </p:nvSpPr>
        <p:spPr bwMode="auto">
          <a:xfrm>
            <a:off x="8250238" y="6754813"/>
            <a:ext cx="893762" cy="103187"/>
          </a:xfrm>
          <a:prstGeom prst="rect">
            <a:avLst/>
          </a:prstGeom>
          <a:solidFill>
            <a:srgbClr val="F2025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7" name="Shape 41"/>
          <p:cNvSpPr>
            <a:spLocks noChangeArrowheads="1"/>
          </p:cNvSpPr>
          <p:nvPr/>
        </p:nvSpPr>
        <p:spPr bwMode="auto">
          <a:xfrm>
            <a:off x="0" y="6754813"/>
            <a:ext cx="893763" cy="103187"/>
          </a:xfrm>
          <a:prstGeom prst="rect">
            <a:avLst/>
          </a:prstGeom>
          <a:solidFill>
            <a:srgbClr val="7ECEF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8" name="Shape 42"/>
          <p:cNvSpPr>
            <a:spLocks noChangeArrowheads="1"/>
          </p:cNvSpPr>
          <p:nvPr/>
        </p:nvSpPr>
        <p:spPr bwMode="auto">
          <a:xfrm>
            <a:off x="893763" y="6754813"/>
            <a:ext cx="6462712" cy="103187"/>
          </a:xfrm>
          <a:prstGeom prst="rect">
            <a:avLst/>
          </a:prstGeom>
          <a:solidFill>
            <a:srgbClr val="2185C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36" name="Shape 36"/>
          <p:cNvSpPr txBox="1">
            <a:spLocks noGrp="1"/>
          </p:cNvSpPr>
          <p:nvPr>
            <p:ph type="title"/>
          </p:nvPr>
        </p:nvSpPr>
        <p:spPr>
          <a:xfrm>
            <a:off x="893700" y="274650"/>
            <a:ext cx="6462600" cy="1143000"/>
          </a:xfrm>
          <a:prstGeom prst="rect">
            <a:avLst/>
          </a:prstGeom>
        </p:spPr>
        <p:txBody>
          <a:bodyPr wrap="square" lIns="91425" tIns="91425" rIns="91425" bIns="91425" anchor="b"/>
          <a:lstStyle>
            <a:lvl1pPr lvl="0">
              <a:spcBef>
                <a:spcPts val="0"/>
              </a:spcBef>
              <a:buSzPts val="3600"/>
              <a:buNone/>
              <a:defRPr/>
            </a:lvl1pPr>
            <a:lvl2pPr lvl="1">
              <a:spcBef>
                <a:spcPts val="0"/>
              </a:spcBef>
              <a:buSzPts val="3600"/>
              <a:buNone/>
              <a:defRPr/>
            </a:lvl2pPr>
            <a:lvl3pPr lvl="2">
              <a:spcBef>
                <a:spcPts val="0"/>
              </a:spcBef>
              <a:buSzPts val="3600"/>
              <a:buNone/>
              <a:defRPr/>
            </a:lvl3pPr>
            <a:lvl4pPr lvl="3">
              <a:spcBef>
                <a:spcPts val="0"/>
              </a:spcBef>
              <a:buSzPts val="3600"/>
              <a:buNone/>
              <a:defRPr/>
            </a:lvl4pPr>
            <a:lvl5pPr lvl="4">
              <a:spcBef>
                <a:spcPts val="0"/>
              </a:spcBef>
              <a:buSzPts val="3600"/>
              <a:buNone/>
              <a:defRPr/>
            </a:lvl5pPr>
            <a:lvl6pPr lvl="5">
              <a:spcBef>
                <a:spcPts val="0"/>
              </a:spcBef>
              <a:buSzPts val="3600"/>
              <a:buNone/>
              <a:defRPr/>
            </a:lvl6pPr>
            <a:lvl7pPr lvl="6">
              <a:spcBef>
                <a:spcPts val="0"/>
              </a:spcBef>
              <a:buSzPts val="3600"/>
              <a:buNone/>
              <a:defRPr/>
            </a:lvl7pPr>
            <a:lvl8pPr lvl="7">
              <a:spcBef>
                <a:spcPts val="0"/>
              </a:spcBef>
              <a:buSzPts val="3600"/>
              <a:buNone/>
              <a:defRPr/>
            </a:lvl8pPr>
            <a:lvl9pPr lvl="8">
              <a:spcBef>
                <a:spcPts val="0"/>
              </a:spcBef>
              <a:buSzPts val="3600"/>
              <a:buNone/>
              <a:defRPr/>
            </a:lvl9pPr>
          </a:lstStyle>
          <a:p>
            <a:endParaRPr/>
          </a:p>
        </p:txBody>
      </p:sp>
      <p:sp>
        <p:nvSpPr>
          <p:cNvPr id="37" name="Shape 37"/>
          <p:cNvSpPr txBox="1">
            <a:spLocks noGrp="1"/>
          </p:cNvSpPr>
          <p:nvPr>
            <p:ph type="body" idx="1"/>
          </p:nvPr>
        </p:nvSpPr>
        <p:spPr>
          <a:xfrm>
            <a:off x="893625" y="1600200"/>
            <a:ext cx="3136800" cy="4967700"/>
          </a:xfrm>
          <a:prstGeom prst="rect">
            <a:avLst/>
          </a:prstGeom>
        </p:spPr>
        <p:txBody>
          <a:bodyPr lIns="91425" tIns="91425" rIns="91425" bIns="91425"/>
          <a:lstStyle>
            <a:lvl1pPr lvl="0">
              <a:spcBef>
                <a:spcPts val="0"/>
              </a:spcBef>
              <a:buSzPts val="1800"/>
              <a:buChar char="▷"/>
              <a:defRPr sz="1800"/>
            </a:lvl1pPr>
            <a:lvl2pPr lvl="1">
              <a:spcBef>
                <a:spcPts val="0"/>
              </a:spcBef>
              <a:buSzPts val="1800"/>
              <a:buChar char="○"/>
              <a:defRPr sz="1800"/>
            </a:lvl2pPr>
            <a:lvl3pPr lvl="2">
              <a:spcBef>
                <a:spcPts val="0"/>
              </a:spcBef>
              <a:buSzPts val="1800"/>
              <a:buChar char="■"/>
              <a:defRPr sz="1800"/>
            </a:lvl3pPr>
            <a:lvl4pPr lvl="3">
              <a:spcBef>
                <a:spcPts val="0"/>
              </a:spcBef>
              <a:buSzPts val="1800"/>
              <a:buChar char="●"/>
              <a:defRPr/>
            </a:lvl4pPr>
            <a:lvl5pPr lvl="4">
              <a:spcBef>
                <a:spcPts val="0"/>
              </a:spcBef>
              <a:buSzPts val="1800"/>
              <a:buChar char="○"/>
              <a:defRPr/>
            </a:lvl5pPr>
            <a:lvl6pPr lvl="5">
              <a:spcBef>
                <a:spcPts val="0"/>
              </a:spcBef>
              <a:buSzPts val="1800"/>
              <a:buChar char="■"/>
              <a:defRPr/>
            </a:lvl6pPr>
            <a:lvl7pPr lvl="6">
              <a:spcBef>
                <a:spcPts val="0"/>
              </a:spcBef>
              <a:buSzPts val="1800"/>
              <a:buChar char="●"/>
              <a:defRPr/>
            </a:lvl7pPr>
            <a:lvl8pPr lvl="7">
              <a:spcBef>
                <a:spcPts val="0"/>
              </a:spcBef>
              <a:buSzPts val="1800"/>
              <a:buChar char="○"/>
              <a:defRPr/>
            </a:lvl8pPr>
            <a:lvl9pPr lvl="8">
              <a:spcBef>
                <a:spcPts val="0"/>
              </a:spcBef>
              <a:buSzPts val="1800"/>
              <a:buChar char="■"/>
              <a:defRPr/>
            </a:lvl9pPr>
          </a:lstStyle>
          <a:p>
            <a:endParaRPr/>
          </a:p>
        </p:txBody>
      </p:sp>
      <p:sp>
        <p:nvSpPr>
          <p:cNvPr id="38" name="Shape 38"/>
          <p:cNvSpPr txBox="1">
            <a:spLocks noGrp="1"/>
          </p:cNvSpPr>
          <p:nvPr>
            <p:ph type="body" idx="2"/>
          </p:nvPr>
        </p:nvSpPr>
        <p:spPr>
          <a:xfrm>
            <a:off x="4219456" y="1600200"/>
            <a:ext cx="3136800" cy="4967700"/>
          </a:xfrm>
          <a:prstGeom prst="rect">
            <a:avLst/>
          </a:prstGeom>
        </p:spPr>
        <p:txBody>
          <a:bodyPr lIns="91425" tIns="91425" rIns="91425" bIns="91425"/>
          <a:lstStyle>
            <a:lvl1pPr lvl="0">
              <a:spcBef>
                <a:spcPts val="0"/>
              </a:spcBef>
              <a:buSzPts val="1800"/>
              <a:buChar char="▷"/>
              <a:defRPr sz="1800"/>
            </a:lvl1pPr>
            <a:lvl2pPr lvl="1">
              <a:spcBef>
                <a:spcPts val="0"/>
              </a:spcBef>
              <a:buSzPts val="1800"/>
              <a:buChar char="○"/>
              <a:defRPr sz="1800"/>
            </a:lvl2pPr>
            <a:lvl3pPr lvl="2">
              <a:spcBef>
                <a:spcPts val="0"/>
              </a:spcBef>
              <a:buSzPts val="1800"/>
              <a:buChar char="■"/>
              <a:defRPr sz="1800"/>
            </a:lvl3pPr>
            <a:lvl4pPr lvl="3">
              <a:spcBef>
                <a:spcPts val="0"/>
              </a:spcBef>
              <a:buSzPts val="1800"/>
              <a:buChar char="●"/>
              <a:defRPr/>
            </a:lvl4pPr>
            <a:lvl5pPr lvl="4">
              <a:spcBef>
                <a:spcPts val="0"/>
              </a:spcBef>
              <a:buSzPts val="1800"/>
              <a:buChar char="○"/>
              <a:defRPr/>
            </a:lvl5pPr>
            <a:lvl6pPr lvl="5">
              <a:spcBef>
                <a:spcPts val="0"/>
              </a:spcBef>
              <a:buSzPts val="1800"/>
              <a:buChar char="■"/>
              <a:defRPr/>
            </a:lvl6pPr>
            <a:lvl7pPr lvl="6">
              <a:spcBef>
                <a:spcPts val="0"/>
              </a:spcBef>
              <a:buSzPts val="1800"/>
              <a:buChar char="●"/>
              <a:defRPr/>
            </a:lvl7pPr>
            <a:lvl8pPr lvl="7">
              <a:spcBef>
                <a:spcPts val="0"/>
              </a:spcBef>
              <a:buSzPts val="1800"/>
              <a:buChar char="○"/>
              <a:defRPr/>
            </a:lvl8pPr>
            <a:lvl9pPr lvl="8">
              <a:spcBef>
                <a:spcPts val="0"/>
              </a:spcBef>
              <a:buSzPts val="1800"/>
              <a:buChar char="■"/>
              <a:defRPr/>
            </a:lvl9pPr>
          </a:lstStyle>
          <a:p>
            <a:endParaRPr/>
          </a:p>
        </p:txBody>
      </p:sp>
    </p:spTree>
    <p:extLst>
      <p:ext uri="{BB962C8B-B14F-4D97-AF65-F5344CB8AC3E}">
        <p14:creationId xmlns:p14="http://schemas.microsoft.com/office/powerpoint/2010/main" val="282454209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5" name="Footer Placeholder 4"/>
          <p:cNvSpPr>
            <a:spLocks noGrp="1"/>
          </p:cNvSpPr>
          <p:nvPr>
            <p:ph type="ftr" sz="quarter" idx="11"/>
          </p:nvPr>
        </p:nvSpPr>
        <p:spPr>
          <a:xfrm>
            <a:off x="2627784" y="6514221"/>
            <a:ext cx="4248472" cy="365125"/>
          </a:xfrm>
          <a:prstGeom prst="rect">
            <a:avLst/>
          </a:prstGeom>
        </p:spPr>
        <p:txBody>
          <a:bodyPr/>
          <a:lstStyle>
            <a:lvl1pPr>
              <a:defRPr sz="1400" b="1">
                <a:latin typeface="Arial" panose="020B0604020202020204" pitchFamily="34" charset="0"/>
                <a:cs typeface="Arial" panose="020B0604020202020204" pitchFamily="34" charset="0"/>
              </a:defRPr>
            </a:lvl1pPr>
          </a:lstStyle>
          <a:p>
            <a:r>
              <a:rPr lang="en-GB" dirty="0">
                <a:solidFill>
                  <a:prstClr val="black"/>
                </a:solidFill>
              </a:rPr>
              <a:t>Strategic Planning and Performance Group</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04" y="61538"/>
            <a:ext cx="2353400" cy="64807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31616" y="-10470"/>
            <a:ext cx="1912384" cy="1351238"/>
          </a:xfrm>
          <a:prstGeom prst="rect">
            <a:avLst/>
          </a:prstGeom>
        </p:spPr>
      </p:pic>
    </p:spTree>
    <p:extLst>
      <p:ext uri="{BB962C8B-B14F-4D97-AF65-F5344CB8AC3E}">
        <p14:creationId xmlns:p14="http://schemas.microsoft.com/office/powerpoint/2010/main" val="408420420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94348507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1769555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1367255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9" name="Slide Number Placeholder 8"/>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291317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5" name="Slide Number Placeholder 4"/>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34206242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4" name="Slide Number Placeholder 3"/>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0890684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047296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3770235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9654818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8329690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35"/>
        <p:cNvGrpSpPr/>
        <p:nvPr/>
      </p:nvGrpSpPr>
      <p:grpSpPr>
        <a:xfrm>
          <a:off x="0" y="0"/>
          <a:ext cx="0" cy="0"/>
          <a:chOff x="0" y="0"/>
          <a:chExt cx="0" cy="0"/>
        </a:xfrm>
      </p:grpSpPr>
      <p:sp>
        <p:nvSpPr>
          <p:cNvPr id="5" name="Shape 39"/>
          <p:cNvSpPr>
            <a:spLocks noChangeArrowheads="1"/>
          </p:cNvSpPr>
          <p:nvPr/>
        </p:nvSpPr>
        <p:spPr bwMode="auto">
          <a:xfrm>
            <a:off x="7356475" y="6754813"/>
            <a:ext cx="893763" cy="103187"/>
          </a:xfrm>
          <a:prstGeom prst="rect">
            <a:avLst/>
          </a:prstGeom>
          <a:solidFill>
            <a:srgbClr val="FF971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6" name="Shape 40"/>
          <p:cNvSpPr>
            <a:spLocks noChangeArrowheads="1"/>
          </p:cNvSpPr>
          <p:nvPr/>
        </p:nvSpPr>
        <p:spPr bwMode="auto">
          <a:xfrm>
            <a:off x="8250238" y="6754813"/>
            <a:ext cx="893762" cy="103187"/>
          </a:xfrm>
          <a:prstGeom prst="rect">
            <a:avLst/>
          </a:prstGeom>
          <a:solidFill>
            <a:srgbClr val="F2025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7" name="Shape 41"/>
          <p:cNvSpPr>
            <a:spLocks noChangeArrowheads="1"/>
          </p:cNvSpPr>
          <p:nvPr/>
        </p:nvSpPr>
        <p:spPr bwMode="auto">
          <a:xfrm>
            <a:off x="0" y="6754813"/>
            <a:ext cx="893763" cy="103187"/>
          </a:xfrm>
          <a:prstGeom prst="rect">
            <a:avLst/>
          </a:prstGeom>
          <a:solidFill>
            <a:srgbClr val="7ECEF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8" name="Shape 42"/>
          <p:cNvSpPr>
            <a:spLocks noChangeArrowheads="1"/>
          </p:cNvSpPr>
          <p:nvPr/>
        </p:nvSpPr>
        <p:spPr bwMode="auto">
          <a:xfrm>
            <a:off x="893763" y="6754813"/>
            <a:ext cx="6462712" cy="103187"/>
          </a:xfrm>
          <a:prstGeom prst="rect">
            <a:avLst/>
          </a:prstGeom>
          <a:solidFill>
            <a:srgbClr val="2185C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36" name="Shape 36"/>
          <p:cNvSpPr txBox="1">
            <a:spLocks noGrp="1"/>
          </p:cNvSpPr>
          <p:nvPr>
            <p:ph type="title"/>
          </p:nvPr>
        </p:nvSpPr>
        <p:spPr>
          <a:xfrm>
            <a:off x="893700" y="274650"/>
            <a:ext cx="6462600" cy="1143000"/>
          </a:xfrm>
          <a:prstGeom prst="rect">
            <a:avLst/>
          </a:prstGeom>
        </p:spPr>
        <p:txBody>
          <a:bodyPr wrap="square" lIns="91425" tIns="91425" rIns="91425" bIns="91425" anchor="b"/>
          <a:lstStyle>
            <a:lvl1pPr lvl="0">
              <a:spcBef>
                <a:spcPts val="0"/>
              </a:spcBef>
              <a:buSzPts val="3600"/>
              <a:buNone/>
              <a:defRPr/>
            </a:lvl1pPr>
            <a:lvl2pPr lvl="1">
              <a:spcBef>
                <a:spcPts val="0"/>
              </a:spcBef>
              <a:buSzPts val="3600"/>
              <a:buNone/>
              <a:defRPr/>
            </a:lvl2pPr>
            <a:lvl3pPr lvl="2">
              <a:spcBef>
                <a:spcPts val="0"/>
              </a:spcBef>
              <a:buSzPts val="3600"/>
              <a:buNone/>
              <a:defRPr/>
            </a:lvl3pPr>
            <a:lvl4pPr lvl="3">
              <a:spcBef>
                <a:spcPts val="0"/>
              </a:spcBef>
              <a:buSzPts val="3600"/>
              <a:buNone/>
              <a:defRPr/>
            </a:lvl4pPr>
            <a:lvl5pPr lvl="4">
              <a:spcBef>
                <a:spcPts val="0"/>
              </a:spcBef>
              <a:buSzPts val="3600"/>
              <a:buNone/>
              <a:defRPr/>
            </a:lvl5pPr>
            <a:lvl6pPr lvl="5">
              <a:spcBef>
                <a:spcPts val="0"/>
              </a:spcBef>
              <a:buSzPts val="3600"/>
              <a:buNone/>
              <a:defRPr/>
            </a:lvl6pPr>
            <a:lvl7pPr lvl="6">
              <a:spcBef>
                <a:spcPts val="0"/>
              </a:spcBef>
              <a:buSzPts val="3600"/>
              <a:buNone/>
              <a:defRPr/>
            </a:lvl7pPr>
            <a:lvl8pPr lvl="7">
              <a:spcBef>
                <a:spcPts val="0"/>
              </a:spcBef>
              <a:buSzPts val="3600"/>
              <a:buNone/>
              <a:defRPr/>
            </a:lvl8pPr>
            <a:lvl9pPr lvl="8">
              <a:spcBef>
                <a:spcPts val="0"/>
              </a:spcBef>
              <a:buSzPts val="3600"/>
              <a:buNone/>
              <a:defRPr/>
            </a:lvl9pPr>
          </a:lstStyle>
          <a:p>
            <a:endParaRPr/>
          </a:p>
        </p:txBody>
      </p:sp>
      <p:sp>
        <p:nvSpPr>
          <p:cNvPr id="37" name="Shape 37"/>
          <p:cNvSpPr txBox="1">
            <a:spLocks noGrp="1"/>
          </p:cNvSpPr>
          <p:nvPr>
            <p:ph type="body" idx="1"/>
          </p:nvPr>
        </p:nvSpPr>
        <p:spPr>
          <a:xfrm>
            <a:off x="893625" y="1600200"/>
            <a:ext cx="3136800" cy="4967700"/>
          </a:xfrm>
          <a:prstGeom prst="rect">
            <a:avLst/>
          </a:prstGeom>
        </p:spPr>
        <p:txBody>
          <a:bodyPr lIns="91425" tIns="91425" rIns="91425" bIns="91425"/>
          <a:lstStyle>
            <a:lvl1pPr lvl="0">
              <a:spcBef>
                <a:spcPts val="0"/>
              </a:spcBef>
              <a:buSzPts val="1800"/>
              <a:buChar char="▷"/>
              <a:defRPr sz="1800"/>
            </a:lvl1pPr>
            <a:lvl2pPr lvl="1">
              <a:spcBef>
                <a:spcPts val="0"/>
              </a:spcBef>
              <a:buSzPts val="1800"/>
              <a:buChar char="○"/>
              <a:defRPr sz="1800"/>
            </a:lvl2pPr>
            <a:lvl3pPr lvl="2">
              <a:spcBef>
                <a:spcPts val="0"/>
              </a:spcBef>
              <a:buSzPts val="1800"/>
              <a:buChar char="■"/>
              <a:defRPr sz="1800"/>
            </a:lvl3pPr>
            <a:lvl4pPr lvl="3">
              <a:spcBef>
                <a:spcPts val="0"/>
              </a:spcBef>
              <a:buSzPts val="1800"/>
              <a:buChar char="●"/>
              <a:defRPr/>
            </a:lvl4pPr>
            <a:lvl5pPr lvl="4">
              <a:spcBef>
                <a:spcPts val="0"/>
              </a:spcBef>
              <a:buSzPts val="1800"/>
              <a:buChar char="○"/>
              <a:defRPr/>
            </a:lvl5pPr>
            <a:lvl6pPr lvl="5">
              <a:spcBef>
                <a:spcPts val="0"/>
              </a:spcBef>
              <a:buSzPts val="1800"/>
              <a:buChar char="■"/>
              <a:defRPr/>
            </a:lvl6pPr>
            <a:lvl7pPr lvl="6">
              <a:spcBef>
                <a:spcPts val="0"/>
              </a:spcBef>
              <a:buSzPts val="1800"/>
              <a:buChar char="●"/>
              <a:defRPr/>
            </a:lvl7pPr>
            <a:lvl8pPr lvl="7">
              <a:spcBef>
                <a:spcPts val="0"/>
              </a:spcBef>
              <a:buSzPts val="1800"/>
              <a:buChar char="○"/>
              <a:defRPr/>
            </a:lvl8pPr>
            <a:lvl9pPr lvl="8">
              <a:spcBef>
                <a:spcPts val="0"/>
              </a:spcBef>
              <a:buSzPts val="1800"/>
              <a:buChar char="■"/>
              <a:defRPr/>
            </a:lvl9pPr>
          </a:lstStyle>
          <a:p>
            <a:endParaRPr/>
          </a:p>
        </p:txBody>
      </p:sp>
      <p:sp>
        <p:nvSpPr>
          <p:cNvPr id="38" name="Shape 38"/>
          <p:cNvSpPr txBox="1">
            <a:spLocks noGrp="1"/>
          </p:cNvSpPr>
          <p:nvPr>
            <p:ph type="body" idx="2"/>
          </p:nvPr>
        </p:nvSpPr>
        <p:spPr>
          <a:xfrm>
            <a:off x="4219456" y="1600200"/>
            <a:ext cx="3136800" cy="4967700"/>
          </a:xfrm>
          <a:prstGeom prst="rect">
            <a:avLst/>
          </a:prstGeom>
        </p:spPr>
        <p:txBody>
          <a:bodyPr lIns="91425" tIns="91425" rIns="91425" bIns="91425"/>
          <a:lstStyle>
            <a:lvl1pPr lvl="0">
              <a:spcBef>
                <a:spcPts val="0"/>
              </a:spcBef>
              <a:buSzPts val="1800"/>
              <a:buChar char="▷"/>
              <a:defRPr sz="1800"/>
            </a:lvl1pPr>
            <a:lvl2pPr lvl="1">
              <a:spcBef>
                <a:spcPts val="0"/>
              </a:spcBef>
              <a:buSzPts val="1800"/>
              <a:buChar char="○"/>
              <a:defRPr sz="1800"/>
            </a:lvl2pPr>
            <a:lvl3pPr lvl="2">
              <a:spcBef>
                <a:spcPts val="0"/>
              </a:spcBef>
              <a:buSzPts val="1800"/>
              <a:buChar char="■"/>
              <a:defRPr sz="1800"/>
            </a:lvl3pPr>
            <a:lvl4pPr lvl="3">
              <a:spcBef>
                <a:spcPts val="0"/>
              </a:spcBef>
              <a:buSzPts val="1800"/>
              <a:buChar char="●"/>
              <a:defRPr/>
            </a:lvl4pPr>
            <a:lvl5pPr lvl="4">
              <a:spcBef>
                <a:spcPts val="0"/>
              </a:spcBef>
              <a:buSzPts val="1800"/>
              <a:buChar char="○"/>
              <a:defRPr/>
            </a:lvl5pPr>
            <a:lvl6pPr lvl="5">
              <a:spcBef>
                <a:spcPts val="0"/>
              </a:spcBef>
              <a:buSzPts val="1800"/>
              <a:buChar char="■"/>
              <a:defRPr/>
            </a:lvl6pPr>
            <a:lvl7pPr lvl="6">
              <a:spcBef>
                <a:spcPts val="0"/>
              </a:spcBef>
              <a:buSzPts val="1800"/>
              <a:buChar char="●"/>
              <a:defRPr/>
            </a:lvl7pPr>
            <a:lvl8pPr lvl="7">
              <a:spcBef>
                <a:spcPts val="0"/>
              </a:spcBef>
              <a:buSzPts val="1800"/>
              <a:buChar char="○"/>
              <a:defRPr/>
            </a:lvl8pPr>
            <a:lvl9pPr lvl="8">
              <a:spcBef>
                <a:spcPts val="0"/>
              </a:spcBef>
              <a:buSzPts val="1800"/>
              <a:buChar char="■"/>
              <a:defRPr/>
            </a:lvl9pPr>
          </a:lstStyle>
          <a:p>
            <a:endParaRPr/>
          </a:p>
        </p:txBody>
      </p:sp>
    </p:spTree>
    <p:extLst>
      <p:ext uri="{BB962C8B-B14F-4D97-AF65-F5344CB8AC3E}">
        <p14:creationId xmlns:p14="http://schemas.microsoft.com/office/powerpoint/2010/main" val="55417470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5" name="Footer Placeholder 4"/>
          <p:cNvSpPr>
            <a:spLocks noGrp="1"/>
          </p:cNvSpPr>
          <p:nvPr>
            <p:ph type="ftr" sz="quarter" idx="11"/>
          </p:nvPr>
        </p:nvSpPr>
        <p:spPr>
          <a:xfrm>
            <a:off x="2627784" y="6514221"/>
            <a:ext cx="4248472" cy="365125"/>
          </a:xfrm>
          <a:prstGeom prst="rect">
            <a:avLst/>
          </a:prstGeom>
        </p:spPr>
        <p:txBody>
          <a:bodyPr/>
          <a:lstStyle>
            <a:lvl1pPr>
              <a:defRPr sz="1400" b="1">
                <a:latin typeface="Arial" panose="020B0604020202020204" pitchFamily="34" charset="0"/>
                <a:cs typeface="Arial" panose="020B0604020202020204" pitchFamily="34" charset="0"/>
              </a:defRPr>
            </a:lvl1pPr>
          </a:lstStyle>
          <a:p>
            <a:r>
              <a:rPr lang="en-GB" dirty="0">
                <a:solidFill>
                  <a:prstClr val="black"/>
                </a:solidFill>
              </a:rPr>
              <a:t>Strategic Planning and Performance Group</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04" y="61538"/>
            <a:ext cx="2353400" cy="64807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31616" y="-10470"/>
            <a:ext cx="1912384" cy="1351238"/>
          </a:xfrm>
          <a:prstGeom prst="rect">
            <a:avLst/>
          </a:prstGeom>
        </p:spPr>
      </p:pic>
    </p:spTree>
    <p:extLst>
      <p:ext uri="{BB962C8B-B14F-4D97-AF65-F5344CB8AC3E}">
        <p14:creationId xmlns:p14="http://schemas.microsoft.com/office/powerpoint/2010/main" val="319636568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6428574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8859687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78327943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9" name="Slide Number Placeholder 8"/>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509795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5" name="Slide Number Placeholder 4"/>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31485811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4" name="Slide Number Placeholder 3"/>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59064246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5562261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010382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4168337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103265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35"/>
        <p:cNvGrpSpPr/>
        <p:nvPr/>
      </p:nvGrpSpPr>
      <p:grpSpPr>
        <a:xfrm>
          <a:off x="0" y="0"/>
          <a:ext cx="0" cy="0"/>
          <a:chOff x="0" y="0"/>
          <a:chExt cx="0" cy="0"/>
        </a:xfrm>
      </p:grpSpPr>
      <p:sp>
        <p:nvSpPr>
          <p:cNvPr id="5" name="Shape 39"/>
          <p:cNvSpPr>
            <a:spLocks noChangeArrowheads="1"/>
          </p:cNvSpPr>
          <p:nvPr/>
        </p:nvSpPr>
        <p:spPr bwMode="auto">
          <a:xfrm>
            <a:off x="7356475" y="6754813"/>
            <a:ext cx="893763" cy="103187"/>
          </a:xfrm>
          <a:prstGeom prst="rect">
            <a:avLst/>
          </a:prstGeom>
          <a:solidFill>
            <a:srgbClr val="FF971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6" name="Shape 40"/>
          <p:cNvSpPr>
            <a:spLocks noChangeArrowheads="1"/>
          </p:cNvSpPr>
          <p:nvPr/>
        </p:nvSpPr>
        <p:spPr bwMode="auto">
          <a:xfrm>
            <a:off x="8250238" y="6754813"/>
            <a:ext cx="893762" cy="103187"/>
          </a:xfrm>
          <a:prstGeom prst="rect">
            <a:avLst/>
          </a:prstGeom>
          <a:solidFill>
            <a:srgbClr val="F2025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7" name="Shape 41"/>
          <p:cNvSpPr>
            <a:spLocks noChangeArrowheads="1"/>
          </p:cNvSpPr>
          <p:nvPr/>
        </p:nvSpPr>
        <p:spPr bwMode="auto">
          <a:xfrm>
            <a:off x="0" y="6754813"/>
            <a:ext cx="893763" cy="103187"/>
          </a:xfrm>
          <a:prstGeom prst="rect">
            <a:avLst/>
          </a:prstGeom>
          <a:solidFill>
            <a:srgbClr val="7ECEF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8" name="Shape 42"/>
          <p:cNvSpPr>
            <a:spLocks noChangeArrowheads="1"/>
          </p:cNvSpPr>
          <p:nvPr/>
        </p:nvSpPr>
        <p:spPr bwMode="auto">
          <a:xfrm>
            <a:off x="893763" y="6754813"/>
            <a:ext cx="6462712" cy="103187"/>
          </a:xfrm>
          <a:prstGeom prst="rect">
            <a:avLst/>
          </a:prstGeom>
          <a:solidFill>
            <a:srgbClr val="2185C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36" name="Shape 36"/>
          <p:cNvSpPr txBox="1">
            <a:spLocks noGrp="1"/>
          </p:cNvSpPr>
          <p:nvPr>
            <p:ph type="title"/>
          </p:nvPr>
        </p:nvSpPr>
        <p:spPr>
          <a:xfrm>
            <a:off x="893700" y="274650"/>
            <a:ext cx="6462600" cy="1143000"/>
          </a:xfrm>
          <a:prstGeom prst="rect">
            <a:avLst/>
          </a:prstGeom>
        </p:spPr>
        <p:txBody>
          <a:bodyPr wrap="square" lIns="91425" tIns="91425" rIns="91425" bIns="91425" anchor="b"/>
          <a:lstStyle>
            <a:lvl1pPr lvl="0">
              <a:spcBef>
                <a:spcPts val="0"/>
              </a:spcBef>
              <a:buSzPts val="3600"/>
              <a:buNone/>
              <a:defRPr/>
            </a:lvl1pPr>
            <a:lvl2pPr lvl="1">
              <a:spcBef>
                <a:spcPts val="0"/>
              </a:spcBef>
              <a:buSzPts val="3600"/>
              <a:buNone/>
              <a:defRPr/>
            </a:lvl2pPr>
            <a:lvl3pPr lvl="2">
              <a:spcBef>
                <a:spcPts val="0"/>
              </a:spcBef>
              <a:buSzPts val="3600"/>
              <a:buNone/>
              <a:defRPr/>
            </a:lvl3pPr>
            <a:lvl4pPr lvl="3">
              <a:spcBef>
                <a:spcPts val="0"/>
              </a:spcBef>
              <a:buSzPts val="3600"/>
              <a:buNone/>
              <a:defRPr/>
            </a:lvl4pPr>
            <a:lvl5pPr lvl="4">
              <a:spcBef>
                <a:spcPts val="0"/>
              </a:spcBef>
              <a:buSzPts val="3600"/>
              <a:buNone/>
              <a:defRPr/>
            </a:lvl5pPr>
            <a:lvl6pPr lvl="5">
              <a:spcBef>
                <a:spcPts val="0"/>
              </a:spcBef>
              <a:buSzPts val="3600"/>
              <a:buNone/>
              <a:defRPr/>
            </a:lvl6pPr>
            <a:lvl7pPr lvl="6">
              <a:spcBef>
                <a:spcPts val="0"/>
              </a:spcBef>
              <a:buSzPts val="3600"/>
              <a:buNone/>
              <a:defRPr/>
            </a:lvl7pPr>
            <a:lvl8pPr lvl="7">
              <a:spcBef>
                <a:spcPts val="0"/>
              </a:spcBef>
              <a:buSzPts val="3600"/>
              <a:buNone/>
              <a:defRPr/>
            </a:lvl8pPr>
            <a:lvl9pPr lvl="8">
              <a:spcBef>
                <a:spcPts val="0"/>
              </a:spcBef>
              <a:buSzPts val="3600"/>
              <a:buNone/>
              <a:defRPr/>
            </a:lvl9pPr>
          </a:lstStyle>
          <a:p>
            <a:endParaRPr/>
          </a:p>
        </p:txBody>
      </p:sp>
      <p:sp>
        <p:nvSpPr>
          <p:cNvPr id="37" name="Shape 37"/>
          <p:cNvSpPr txBox="1">
            <a:spLocks noGrp="1"/>
          </p:cNvSpPr>
          <p:nvPr>
            <p:ph type="body" idx="1"/>
          </p:nvPr>
        </p:nvSpPr>
        <p:spPr>
          <a:xfrm>
            <a:off x="893625" y="1600200"/>
            <a:ext cx="3136800" cy="4967700"/>
          </a:xfrm>
          <a:prstGeom prst="rect">
            <a:avLst/>
          </a:prstGeom>
        </p:spPr>
        <p:txBody>
          <a:bodyPr lIns="91425" tIns="91425" rIns="91425" bIns="91425"/>
          <a:lstStyle>
            <a:lvl1pPr lvl="0">
              <a:spcBef>
                <a:spcPts val="0"/>
              </a:spcBef>
              <a:buSzPts val="1800"/>
              <a:buChar char="▷"/>
              <a:defRPr sz="1800"/>
            </a:lvl1pPr>
            <a:lvl2pPr lvl="1">
              <a:spcBef>
                <a:spcPts val="0"/>
              </a:spcBef>
              <a:buSzPts val="1800"/>
              <a:buChar char="○"/>
              <a:defRPr sz="1800"/>
            </a:lvl2pPr>
            <a:lvl3pPr lvl="2">
              <a:spcBef>
                <a:spcPts val="0"/>
              </a:spcBef>
              <a:buSzPts val="1800"/>
              <a:buChar char="■"/>
              <a:defRPr sz="1800"/>
            </a:lvl3pPr>
            <a:lvl4pPr lvl="3">
              <a:spcBef>
                <a:spcPts val="0"/>
              </a:spcBef>
              <a:buSzPts val="1800"/>
              <a:buChar char="●"/>
              <a:defRPr/>
            </a:lvl4pPr>
            <a:lvl5pPr lvl="4">
              <a:spcBef>
                <a:spcPts val="0"/>
              </a:spcBef>
              <a:buSzPts val="1800"/>
              <a:buChar char="○"/>
              <a:defRPr/>
            </a:lvl5pPr>
            <a:lvl6pPr lvl="5">
              <a:spcBef>
                <a:spcPts val="0"/>
              </a:spcBef>
              <a:buSzPts val="1800"/>
              <a:buChar char="■"/>
              <a:defRPr/>
            </a:lvl6pPr>
            <a:lvl7pPr lvl="6">
              <a:spcBef>
                <a:spcPts val="0"/>
              </a:spcBef>
              <a:buSzPts val="1800"/>
              <a:buChar char="●"/>
              <a:defRPr/>
            </a:lvl7pPr>
            <a:lvl8pPr lvl="7">
              <a:spcBef>
                <a:spcPts val="0"/>
              </a:spcBef>
              <a:buSzPts val="1800"/>
              <a:buChar char="○"/>
              <a:defRPr/>
            </a:lvl8pPr>
            <a:lvl9pPr lvl="8">
              <a:spcBef>
                <a:spcPts val="0"/>
              </a:spcBef>
              <a:buSzPts val="1800"/>
              <a:buChar char="■"/>
              <a:defRPr/>
            </a:lvl9pPr>
          </a:lstStyle>
          <a:p>
            <a:endParaRPr/>
          </a:p>
        </p:txBody>
      </p:sp>
      <p:sp>
        <p:nvSpPr>
          <p:cNvPr id="38" name="Shape 38"/>
          <p:cNvSpPr txBox="1">
            <a:spLocks noGrp="1"/>
          </p:cNvSpPr>
          <p:nvPr>
            <p:ph type="body" idx="2"/>
          </p:nvPr>
        </p:nvSpPr>
        <p:spPr>
          <a:xfrm>
            <a:off x="4219456" y="1600200"/>
            <a:ext cx="3136800" cy="4967700"/>
          </a:xfrm>
          <a:prstGeom prst="rect">
            <a:avLst/>
          </a:prstGeom>
        </p:spPr>
        <p:txBody>
          <a:bodyPr lIns="91425" tIns="91425" rIns="91425" bIns="91425"/>
          <a:lstStyle>
            <a:lvl1pPr lvl="0">
              <a:spcBef>
                <a:spcPts val="0"/>
              </a:spcBef>
              <a:buSzPts val="1800"/>
              <a:buChar char="▷"/>
              <a:defRPr sz="1800"/>
            </a:lvl1pPr>
            <a:lvl2pPr lvl="1">
              <a:spcBef>
                <a:spcPts val="0"/>
              </a:spcBef>
              <a:buSzPts val="1800"/>
              <a:buChar char="○"/>
              <a:defRPr sz="1800"/>
            </a:lvl2pPr>
            <a:lvl3pPr lvl="2">
              <a:spcBef>
                <a:spcPts val="0"/>
              </a:spcBef>
              <a:buSzPts val="1800"/>
              <a:buChar char="■"/>
              <a:defRPr sz="1800"/>
            </a:lvl3pPr>
            <a:lvl4pPr lvl="3">
              <a:spcBef>
                <a:spcPts val="0"/>
              </a:spcBef>
              <a:buSzPts val="1800"/>
              <a:buChar char="●"/>
              <a:defRPr/>
            </a:lvl4pPr>
            <a:lvl5pPr lvl="4">
              <a:spcBef>
                <a:spcPts val="0"/>
              </a:spcBef>
              <a:buSzPts val="1800"/>
              <a:buChar char="○"/>
              <a:defRPr/>
            </a:lvl5pPr>
            <a:lvl6pPr lvl="5">
              <a:spcBef>
                <a:spcPts val="0"/>
              </a:spcBef>
              <a:buSzPts val="1800"/>
              <a:buChar char="■"/>
              <a:defRPr/>
            </a:lvl6pPr>
            <a:lvl7pPr lvl="6">
              <a:spcBef>
                <a:spcPts val="0"/>
              </a:spcBef>
              <a:buSzPts val="1800"/>
              <a:buChar char="●"/>
              <a:defRPr/>
            </a:lvl7pPr>
            <a:lvl8pPr lvl="7">
              <a:spcBef>
                <a:spcPts val="0"/>
              </a:spcBef>
              <a:buSzPts val="1800"/>
              <a:buChar char="○"/>
              <a:defRPr/>
            </a:lvl8pPr>
            <a:lvl9pPr lvl="8">
              <a:spcBef>
                <a:spcPts val="0"/>
              </a:spcBef>
              <a:buSzPts val="1800"/>
              <a:buChar char="■"/>
              <a:defRPr/>
            </a:lvl9pPr>
          </a:lstStyle>
          <a:p>
            <a:endParaRPr/>
          </a:p>
        </p:txBody>
      </p:sp>
    </p:spTree>
    <p:extLst>
      <p:ext uri="{BB962C8B-B14F-4D97-AF65-F5344CB8AC3E}">
        <p14:creationId xmlns:p14="http://schemas.microsoft.com/office/powerpoint/2010/main" val="19528464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5" name="Footer Placeholder 4"/>
          <p:cNvSpPr>
            <a:spLocks noGrp="1"/>
          </p:cNvSpPr>
          <p:nvPr>
            <p:ph type="ftr" sz="quarter" idx="11"/>
          </p:nvPr>
        </p:nvSpPr>
        <p:spPr>
          <a:xfrm>
            <a:off x="2627784" y="6514221"/>
            <a:ext cx="4248472" cy="365125"/>
          </a:xfrm>
          <a:prstGeom prst="rect">
            <a:avLst/>
          </a:prstGeom>
        </p:spPr>
        <p:txBody>
          <a:bodyPr/>
          <a:lstStyle>
            <a:lvl1pPr>
              <a:defRPr sz="1400" b="1">
                <a:latin typeface="Arial" panose="020B0604020202020204" pitchFamily="34" charset="0"/>
                <a:cs typeface="Arial" panose="020B0604020202020204" pitchFamily="34" charset="0"/>
              </a:defRPr>
            </a:lvl1pPr>
          </a:lstStyle>
          <a:p>
            <a:r>
              <a:rPr lang="en-GB" dirty="0">
                <a:solidFill>
                  <a:prstClr val="black"/>
                </a:solidFill>
              </a:rPr>
              <a:t>Strategic Planning and Performance Group</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04" y="61538"/>
            <a:ext cx="2353400" cy="64807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31616" y="-10470"/>
            <a:ext cx="1912384" cy="1351238"/>
          </a:xfrm>
          <a:prstGeom prst="rect">
            <a:avLst/>
          </a:prstGeom>
        </p:spPr>
      </p:pic>
    </p:spTree>
    <p:extLst>
      <p:ext uri="{BB962C8B-B14F-4D97-AF65-F5344CB8AC3E}">
        <p14:creationId xmlns:p14="http://schemas.microsoft.com/office/powerpoint/2010/main" val="10601004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86792895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90664817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6192814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9" name="Slide Number Placeholder 8"/>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1659345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5" name="Slide Number Placeholder 4"/>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1879773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4" name="Slide Number Placeholder 3"/>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1120582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973571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2535014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07588242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08840448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35"/>
        <p:cNvGrpSpPr/>
        <p:nvPr/>
      </p:nvGrpSpPr>
      <p:grpSpPr>
        <a:xfrm>
          <a:off x="0" y="0"/>
          <a:ext cx="0" cy="0"/>
          <a:chOff x="0" y="0"/>
          <a:chExt cx="0" cy="0"/>
        </a:xfrm>
      </p:grpSpPr>
      <p:sp>
        <p:nvSpPr>
          <p:cNvPr id="5" name="Shape 39"/>
          <p:cNvSpPr>
            <a:spLocks noChangeArrowheads="1"/>
          </p:cNvSpPr>
          <p:nvPr/>
        </p:nvSpPr>
        <p:spPr bwMode="auto">
          <a:xfrm>
            <a:off x="7356475" y="6754813"/>
            <a:ext cx="893763" cy="103187"/>
          </a:xfrm>
          <a:prstGeom prst="rect">
            <a:avLst/>
          </a:prstGeom>
          <a:solidFill>
            <a:srgbClr val="FF971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6" name="Shape 40"/>
          <p:cNvSpPr>
            <a:spLocks noChangeArrowheads="1"/>
          </p:cNvSpPr>
          <p:nvPr/>
        </p:nvSpPr>
        <p:spPr bwMode="auto">
          <a:xfrm>
            <a:off x="8250238" y="6754813"/>
            <a:ext cx="893762" cy="103187"/>
          </a:xfrm>
          <a:prstGeom prst="rect">
            <a:avLst/>
          </a:prstGeom>
          <a:solidFill>
            <a:srgbClr val="F2025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7" name="Shape 41"/>
          <p:cNvSpPr>
            <a:spLocks noChangeArrowheads="1"/>
          </p:cNvSpPr>
          <p:nvPr/>
        </p:nvSpPr>
        <p:spPr bwMode="auto">
          <a:xfrm>
            <a:off x="0" y="6754813"/>
            <a:ext cx="893763" cy="103187"/>
          </a:xfrm>
          <a:prstGeom prst="rect">
            <a:avLst/>
          </a:prstGeom>
          <a:solidFill>
            <a:srgbClr val="7ECEF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8" name="Shape 42"/>
          <p:cNvSpPr>
            <a:spLocks noChangeArrowheads="1"/>
          </p:cNvSpPr>
          <p:nvPr/>
        </p:nvSpPr>
        <p:spPr bwMode="auto">
          <a:xfrm>
            <a:off x="893763" y="6754813"/>
            <a:ext cx="6462712" cy="103187"/>
          </a:xfrm>
          <a:prstGeom prst="rect">
            <a:avLst/>
          </a:prstGeom>
          <a:solidFill>
            <a:srgbClr val="2185C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36" name="Shape 36"/>
          <p:cNvSpPr txBox="1">
            <a:spLocks noGrp="1"/>
          </p:cNvSpPr>
          <p:nvPr>
            <p:ph type="title"/>
          </p:nvPr>
        </p:nvSpPr>
        <p:spPr>
          <a:xfrm>
            <a:off x="893700" y="274650"/>
            <a:ext cx="6462600" cy="1143000"/>
          </a:xfrm>
          <a:prstGeom prst="rect">
            <a:avLst/>
          </a:prstGeom>
        </p:spPr>
        <p:txBody>
          <a:bodyPr wrap="square" lIns="91425" tIns="91425" rIns="91425" bIns="91425" anchor="b"/>
          <a:lstStyle>
            <a:lvl1pPr lvl="0">
              <a:spcBef>
                <a:spcPts val="0"/>
              </a:spcBef>
              <a:buSzPts val="3600"/>
              <a:buNone/>
              <a:defRPr/>
            </a:lvl1pPr>
            <a:lvl2pPr lvl="1">
              <a:spcBef>
                <a:spcPts val="0"/>
              </a:spcBef>
              <a:buSzPts val="3600"/>
              <a:buNone/>
              <a:defRPr/>
            </a:lvl2pPr>
            <a:lvl3pPr lvl="2">
              <a:spcBef>
                <a:spcPts val="0"/>
              </a:spcBef>
              <a:buSzPts val="3600"/>
              <a:buNone/>
              <a:defRPr/>
            </a:lvl3pPr>
            <a:lvl4pPr lvl="3">
              <a:spcBef>
                <a:spcPts val="0"/>
              </a:spcBef>
              <a:buSzPts val="3600"/>
              <a:buNone/>
              <a:defRPr/>
            </a:lvl4pPr>
            <a:lvl5pPr lvl="4">
              <a:spcBef>
                <a:spcPts val="0"/>
              </a:spcBef>
              <a:buSzPts val="3600"/>
              <a:buNone/>
              <a:defRPr/>
            </a:lvl5pPr>
            <a:lvl6pPr lvl="5">
              <a:spcBef>
                <a:spcPts val="0"/>
              </a:spcBef>
              <a:buSzPts val="3600"/>
              <a:buNone/>
              <a:defRPr/>
            </a:lvl6pPr>
            <a:lvl7pPr lvl="6">
              <a:spcBef>
                <a:spcPts val="0"/>
              </a:spcBef>
              <a:buSzPts val="3600"/>
              <a:buNone/>
              <a:defRPr/>
            </a:lvl7pPr>
            <a:lvl8pPr lvl="7">
              <a:spcBef>
                <a:spcPts val="0"/>
              </a:spcBef>
              <a:buSzPts val="3600"/>
              <a:buNone/>
              <a:defRPr/>
            </a:lvl8pPr>
            <a:lvl9pPr lvl="8">
              <a:spcBef>
                <a:spcPts val="0"/>
              </a:spcBef>
              <a:buSzPts val="3600"/>
              <a:buNone/>
              <a:defRPr/>
            </a:lvl9pPr>
          </a:lstStyle>
          <a:p>
            <a:endParaRPr/>
          </a:p>
        </p:txBody>
      </p:sp>
      <p:sp>
        <p:nvSpPr>
          <p:cNvPr id="37" name="Shape 37"/>
          <p:cNvSpPr txBox="1">
            <a:spLocks noGrp="1"/>
          </p:cNvSpPr>
          <p:nvPr>
            <p:ph type="body" idx="1"/>
          </p:nvPr>
        </p:nvSpPr>
        <p:spPr>
          <a:xfrm>
            <a:off x="893625" y="1600200"/>
            <a:ext cx="3136800" cy="4967700"/>
          </a:xfrm>
          <a:prstGeom prst="rect">
            <a:avLst/>
          </a:prstGeom>
        </p:spPr>
        <p:txBody>
          <a:bodyPr lIns="91425" tIns="91425" rIns="91425" bIns="91425"/>
          <a:lstStyle>
            <a:lvl1pPr lvl="0">
              <a:spcBef>
                <a:spcPts val="0"/>
              </a:spcBef>
              <a:buSzPts val="1800"/>
              <a:buChar char="▷"/>
              <a:defRPr sz="1800"/>
            </a:lvl1pPr>
            <a:lvl2pPr lvl="1">
              <a:spcBef>
                <a:spcPts val="0"/>
              </a:spcBef>
              <a:buSzPts val="1800"/>
              <a:buChar char="○"/>
              <a:defRPr sz="1800"/>
            </a:lvl2pPr>
            <a:lvl3pPr lvl="2">
              <a:spcBef>
                <a:spcPts val="0"/>
              </a:spcBef>
              <a:buSzPts val="1800"/>
              <a:buChar char="■"/>
              <a:defRPr sz="1800"/>
            </a:lvl3pPr>
            <a:lvl4pPr lvl="3">
              <a:spcBef>
                <a:spcPts val="0"/>
              </a:spcBef>
              <a:buSzPts val="1800"/>
              <a:buChar char="●"/>
              <a:defRPr/>
            </a:lvl4pPr>
            <a:lvl5pPr lvl="4">
              <a:spcBef>
                <a:spcPts val="0"/>
              </a:spcBef>
              <a:buSzPts val="1800"/>
              <a:buChar char="○"/>
              <a:defRPr/>
            </a:lvl5pPr>
            <a:lvl6pPr lvl="5">
              <a:spcBef>
                <a:spcPts val="0"/>
              </a:spcBef>
              <a:buSzPts val="1800"/>
              <a:buChar char="■"/>
              <a:defRPr/>
            </a:lvl6pPr>
            <a:lvl7pPr lvl="6">
              <a:spcBef>
                <a:spcPts val="0"/>
              </a:spcBef>
              <a:buSzPts val="1800"/>
              <a:buChar char="●"/>
              <a:defRPr/>
            </a:lvl7pPr>
            <a:lvl8pPr lvl="7">
              <a:spcBef>
                <a:spcPts val="0"/>
              </a:spcBef>
              <a:buSzPts val="1800"/>
              <a:buChar char="○"/>
              <a:defRPr/>
            </a:lvl8pPr>
            <a:lvl9pPr lvl="8">
              <a:spcBef>
                <a:spcPts val="0"/>
              </a:spcBef>
              <a:buSzPts val="1800"/>
              <a:buChar char="■"/>
              <a:defRPr/>
            </a:lvl9pPr>
          </a:lstStyle>
          <a:p>
            <a:endParaRPr/>
          </a:p>
        </p:txBody>
      </p:sp>
      <p:sp>
        <p:nvSpPr>
          <p:cNvPr id="38" name="Shape 38"/>
          <p:cNvSpPr txBox="1">
            <a:spLocks noGrp="1"/>
          </p:cNvSpPr>
          <p:nvPr>
            <p:ph type="body" idx="2"/>
          </p:nvPr>
        </p:nvSpPr>
        <p:spPr>
          <a:xfrm>
            <a:off x="4219456" y="1600200"/>
            <a:ext cx="3136800" cy="4967700"/>
          </a:xfrm>
          <a:prstGeom prst="rect">
            <a:avLst/>
          </a:prstGeom>
        </p:spPr>
        <p:txBody>
          <a:bodyPr lIns="91425" tIns="91425" rIns="91425" bIns="91425"/>
          <a:lstStyle>
            <a:lvl1pPr lvl="0">
              <a:spcBef>
                <a:spcPts val="0"/>
              </a:spcBef>
              <a:buSzPts val="1800"/>
              <a:buChar char="▷"/>
              <a:defRPr sz="1800"/>
            </a:lvl1pPr>
            <a:lvl2pPr lvl="1">
              <a:spcBef>
                <a:spcPts val="0"/>
              </a:spcBef>
              <a:buSzPts val="1800"/>
              <a:buChar char="○"/>
              <a:defRPr sz="1800"/>
            </a:lvl2pPr>
            <a:lvl3pPr lvl="2">
              <a:spcBef>
                <a:spcPts val="0"/>
              </a:spcBef>
              <a:buSzPts val="1800"/>
              <a:buChar char="■"/>
              <a:defRPr sz="1800"/>
            </a:lvl3pPr>
            <a:lvl4pPr lvl="3">
              <a:spcBef>
                <a:spcPts val="0"/>
              </a:spcBef>
              <a:buSzPts val="1800"/>
              <a:buChar char="●"/>
              <a:defRPr/>
            </a:lvl4pPr>
            <a:lvl5pPr lvl="4">
              <a:spcBef>
                <a:spcPts val="0"/>
              </a:spcBef>
              <a:buSzPts val="1800"/>
              <a:buChar char="○"/>
              <a:defRPr/>
            </a:lvl5pPr>
            <a:lvl6pPr lvl="5">
              <a:spcBef>
                <a:spcPts val="0"/>
              </a:spcBef>
              <a:buSzPts val="1800"/>
              <a:buChar char="■"/>
              <a:defRPr/>
            </a:lvl6pPr>
            <a:lvl7pPr lvl="6">
              <a:spcBef>
                <a:spcPts val="0"/>
              </a:spcBef>
              <a:buSzPts val="1800"/>
              <a:buChar char="●"/>
              <a:defRPr/>
            </a:lvl7pPr>
            <a:lvl8pPr lvl="7">
              <a:spcBef>
                <a:spcPts val="0"/>
              </a:spcBef>
              <a:buSzPts val="1800"/>
              <a:buChar char="○"/>
              <a:defRPr/>
            </a:lvl8pPr>
            <a:lvl9pPr lvl="8">
              <a:spcBef>
                <a:spcPts val="0"/>
              </a:spcBef>
              <a:buSzPts val="1800"/>
              <a:buChar char="■"/>
              <a:defRPr/>
            </a:lvl9pPr>
          </a:lstStyle>
          <a:p>
            <a:endParaRPr/>
          </a:p>
        </p:txBody>
      </p:sp>
    </p:spTree>
    <p:extLst>
      <p:ext uri="{BB962C8B-B14F-4D97-AF65-F5344CB8AC3E}">
        <p14:creationId xmlns:p14="http://schemas.microsoft.com/office/powerpoint/2010/main" val="56096322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5" name="Footer Placeholder 4"/>
          <p:cNvSpPr>
            <a:spLocks noGrp="1"/>
          </p:cNvSpPr>
          <p:nvPr>
            <p:ph type="ftr" sz="quarter" idx="11"/>
          </p:nvPr>
        </p:nvSpPr>
        <p:spPr>
          <a:xfrm>
            <a:off x="2627784" y="6514221"/>
            <a:ext cx="4248472" cy="365125"/>
          </a:xfrm>
          <a:prstGeom prst="rect">
            <a:avLst/>
          </a:prstGeom>
        </p:spPr>
        <p:txBody>
          <a:bodyPr/>
          <a:lstStyle>
            <a:lvl1pPr>
              <a:defRPr sz="1400" b="1">
                <a:latin typeface="Arial" panose="020B0604020202020204" pitchFamily="34" charset="0"/>
                <a:cs typeface="Arial" panose="020B0604020202020204" pitchFamily="34" charset="0"/>
              </a:defRPr>
            </a:lvl1pPr>
          </a:lstStyle>
          <a:p>
            <a:r>
              <a:rPr lang="en-GB" dirty="0">
                <a:solidFill>
                  <a:prstClr val="black"/>
                </a:solidFill>
              </a:rPr>
              <a:t>Strategic Planning and Performance Group</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04" y="61538"/>
            <a:ext cx="2353400" cy="64807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31616" y="-10470"/>
            <a:ext cx="1912384" cy="1351238"/>
          </a:xfrm>
          <a:prstGeom prst="rect">
            <a:avLst/>
          </a:prstGeom>
        </p:spPr>
      </p:pic>
    </p:spTree>
    <p:extLst>
      <p:ext uri="{BB962C8B-B14F-4D97-AF65-F5344CB8AC3E}">
        <p14:creationId xmlns:p14="http://schemas.microsoft.com/office/powerpoint/2010/main" val="158399488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7009589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0357968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66749392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9" name="Slide Number Placeholder 8"/>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2905488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5" name="Slide Number Placeholder 4"/>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80772365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4" name="Slide Number Placeholder 3"/>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0490999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465045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601719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0032840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78767327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35"/>
        <p:cNvGrpSpPr/>
        <p:nvPr/>
      </p:nvGrpSpPr>
      <p:grpSpPr>
        <a:xfrm>
          <a:off x="0" y="0"/>
          <a:ext cx="0" cy="0"/>
          <a:chOff x="0" y="0"/>
          <a:chExt cx="0" cy="0"/>
        </a:xfrm>
      </p:grpSpPr>
      <p:sp>
        <p:nvSpPr>
          <p:cNvPr id="5" name="Shape 39"/>
          <p:cNvSpPr>
            <a:spLocks noChangeArrowheads="1"/>
          </p:cNvSpPr>
          <p:nvPr/>
        </p:nvSpPr>
        <p:spPr bwMode="auto">
          <a:xfrm>
            <a:off x="7356475" y="6754813"/>
            <a:ext cx="893763" cy="103187"/>
          </a:xfrm>
          <a:prstGeom prst="rect">
            <a:avLst/>
          </a:prstGeom>
          <a:solidFill>
            <a:srgbClr val="FF971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6" name="Shape 40"/>
          <p:cNvSpPr>
            <a:spLocks noChangeArrowheads="1"/>
          </p:cNvSpPr>
          <p:nvPr/>
        </p:nvSpPr>
        <p:spPr bwMode="auto">
          <a:xfrm>
            <a:off x="8250238" y="6754813"/>
            <a:ext cx="893762" cy="103187"/>
          </a:xfrm>
          <a:prstGeom prst="rect">
            <a:avLst/>
          </a:prstGeom>
          <a:solidFill>
            <a:srgbClr val="F2025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7" name="Shape 41"/>
          <p:cNvSpPr>
            <a:spLocks noChangeArrowheads="1"/>
          </p:cNvSpPr>
          <p:nvPr/>
        </p:nvSpPr>
        <p:spPr bwMode="auto">
          <a:xfrm>
            <a:off x="0" y="6754813"/>
            <a:ext cx="893763" cy="103187"/>
          </a:xfrm>
          <a:prstGeom prst="rect">
            <a:avLst/>
          </a:prstGeom>
          <a:solidFill>
            <a:srgbClr val="7ECEF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8" name="Shape 42"/>
          <p:cNvSpPr>
            <a:spLocks noChangeArrowheads="1"/>
          </p:cNvSpPr>
          <p:nvPr/>
        </p:nvSpPr>
        <p:spPr bwMode="auto">
          <a:xfrm>
            <a:off x="893763" y="6754813"/>
            <a:ext cx="6462712" cy="103187"/>
          </a:xfrm>
          <a:prstGeom prst="rect">
            <a:avLst/>
          </a:prstGeom>
          <a:solidFill>
            <a:srgbClr val="2185C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36" name="Shape 36"/>
          <p:cNvSpPr txBox="1">
            <a:spLocks noGrp="1"/>
          </p:cNvSpPr>
          <p:nvPr>
            <p:ph type="title"/>
          </p:nvPr>
        </p:nvSpPr>
        <p:spPr>
          <a:xfrm>
            <a:off x="893700" y="274650"/>
            <a:ext cx="6462600" cy="1143000"/>
          </a:xfrm>
          <a:prstGeom prst="rect">
            <a:avLst/>
          </a:prstGeom>
        </p:spPr>
        <p:txBody>
          <a:bodyPr wrap="square" lIns="91425" tIns="91425" rIns="91425" bIns="91425" anchor="b"/>
          <a:lstStyle>
            <a:lvl1pPr lvl="0">
              <a:spcBef>
                <a:spcPts val="0"/>
              </a:spcBef>
              <a:buSzPts val="3600"/>
              <a:buNone/>
              <a:defRPr/>
            </a:lvl1pPr>
            <a:lvl2pPr lvl="1">
              <a:spcBef>
                <a:spcPts val="0"/>
              </a:spcBef>
              <a:buSzPts val="3600"/>
              <a:buNone/>
              <a:defRPr/>
            </a:lvl2pPr>
            <a:lvl3pPr lvl="2">
              <a:spcBef>
                <a:spcPts val="0"/>
              </a:spcBef>
              <a:buSzPts val="3600"/>
              <a:buNone/>
              <a:defRPr/>
            </a:lvl3pPr>
            <a:lvl4pPr lvl="3">
              <a:spcBef>
                <a:spcPts val="0"/>
              </a:spcBef>
              <a:buSzPts val="3600"/>
              <a:buNone/>
              <a:defRPr/>
            </a:lvl4pPr>
            <a:lvl5pPr lvl="4">
              <a:spcBef>
                <a:spcPts val="0"/>
              </a:spcBef>
              <a:buSzPts val="3600"/>
              <a:buNone/>
              <a:defRPr/>
            </a:lvl5pPr>
            <a:lvl6pPr lvl="5">
              <a:spcBef>
                <a:spcPts val="0"/>
              </a:spcBef>
              <a:buSzPts val="3600"/>
              <a:buNone/>
              <a:defRPr/>
            </a:lvl6pPr>
            <a:lvl7pPr lvl="6">
              <a:spcBef>
                <a:spcPts val="0"/>
              </a:spcBef>
              <a:buSzPts val="3600"/>
              <a:buNone/>
              <a:defRPr/>
            </a:lvl7pPr>
            <a:lvl8pPr lvl="7">
              <a:spcBef>
                <a:spcPts val="0"/>
              </a:spcBef>
              <a:buSzPts val="3600"/>
              <a:buNone/>
              <a:defRPr/>
            </a:lvl8pPr>
            <a:lvl9pPr lvl="8">
              <a:spcBef>
                <a:spcPts val="0"/>
              </a:spcBef>
              <a:buSzPts val="3600"/>
              <a:buNone/>
              <a:defRPr/>
            </a:lvl9pPr>
          </a:lstStyle>
          <a:p>
            <a:endParaRPr/>
          </a:p>
        </p:txBody>
      </p:sp>
      <p:sp>
        <p:nvSpPr>
          <p:cNvPr id="37" name="Shape 37"/>
          <p:cNvSpPr txBox="1">
            <a:spLocks noGrp="1"/>
          </p:cNvSpPr>
          <p:nvPr>
            <p:ph type="body" idx="1"/>
          </p:nvPr>
        </p:nvSpPr>
        <p:spPr>
          <a:xfrm>
            <a:off x="893625" y="1600200"/>
            <a:ext cx="3136800" cy="4967700"/>
          </a:xfrm>
          <a:prstGeom prst="rect">
            <a:avLst/>
          </a:prstGeom>
        </p:spPr>
        <p:txBody>
          <a:bodyPr lIns="91425" tIns="91425" rIns="91425" bIns="91425"/>
          <a:lstStyle>
            <a:lvl1pPr lvl="0">
              <a:spcBef>
                <a:spcPts val="0"/>
              </a:spcBef>
              <a:buSzPts val="1800"/>
              <a:buChar char="▷"/>
              <a:defRPr sz="1800"/>
            </a:lvl1pPr>
            <a:lvl2pPr lvl="1">
              <a:spcBef>
                <a:spcPts val="0"/>
              </a:spcBef>
              <a:buSzPts val="1800"/>
              <a:buChar char="○"/>
              <a:defRPr sz="1800"/>
            </a:lvl2pPr>
            <a:lvl3pPr lvl="2">
              <a:spcBef>
                <a:spcPts val="0"/>
              </a:spcBef>
              <a:buSzPts val="1800"/>
              <a:buChar char="■"/>
              <a:defRPr sz="1800"/>
            </a:lvl3pPr>
            <a:lvl4pPr lvl="3">
              <a:spcBef>
                <a:spcPts val="0"/>
              </a:spcBef>
              <a:buSzPts val="1800"/>
              <a:buChar char="●"/>
              <a:defRPr/>
            </a:lvl4pPr>
            <a:lvl5pPr lvl="4">
              <a:spcBef>
                <a:spcPts val="0"/>
              </a:spcBef>
              <a:buSzPts val="1800"/>
              <a:buChar char="○"/>
              <a:defRPr/>
            </a:lvl5pPr>
            <a:lvl6pPr lvl="5">
              <a:spcBef>
                <a:spcPts val="0"/>
              </a:spcBef>
              <a:buSzPts val="1800"/>
              <a:buChar char="■"/>
              <a:defRPr/>
            </a:lvl6pPr>
            <a:lvl7pPr lvl="6">
              <a:spcBef>
                <a:spcPts val="0"/>
              </a:spcBef>
              <a:buSzPts val="1800"/>
              <a:buChar char="●"/>
              <a:defRPr/>
            </a:lvl7pPr>
            <a:lvl8pPr lvl="7">
              <a:spcBef>
                <a:spcPts val="0"/>
              </a:spcBef>
              <a:buSzPts val="1800"/>
              <a:buChar char="○"/>
              <a:defRPr/>
            </a:lvl8pPr>
            <a:lvl9pPr lvl="8">
              <a:spcBef>
                <a:spcPts val="0"/>
              </a:spcBef>
              <a:buSzPts val="1800"/>
              <a:buChar char="■"/>
              <a:defRPr/>
            </a:lvl9pPr>
          </a:lstStyle>
          <a:p>
            <a:endParaRPr/>
          </a:p>
        </p:txBody>
      </p:sp>
      <p:sp>
        <p:nvSpPr>
          <p:cNvPr id="38" name="Shape 38"/>
          <p:cNvSpPr txBox="1">
            <a:spLocks noGrp="1"/>
          </p:cNvSpPr>
          <p:nvPr>
            <p:ph type="body" idx="2"/>
          </p:nvPr>
        </p:nvSpPr>
        <p:spPr>
          <a:xfrm>
            <a:off x="4219456" y="1600200"/>
            <a:ext cx="3136800" cy="4967700"/>
          </a:xfrm>
          <a:prstGeom prst="rect">
            <a:avLst/>
          </a:prstGeom>
        </p:spPr>
        <p:txBody>
          <a:bodyPr lIns="91425" tIns="91425" rIns="91425" bIns="91425"/>
          <a:lstStyle>
            <a:lvl1pPr lvl="0">
              <a:spcBef>
                <a:spcPts val="0"/>
              </a:spcBef>
              <a:buSzPts val="1800"/>
              <a:buChar char="▷"/>
              <a:defRPr sz="1800"/>
            </a:lvl1pPr>
            <a:lvl2pPr lvl="1">
              <a:spcBef>
                <a:spcPts val="0"/>
              </a:spcBef>
              <a:buSzPts val="1800"/>
              <a:buChar char="○"/>
              <a:defRPr sz="1800"/>
            </a:lvl2pPr>
            <a:lvl3pPr lvl="2">
              <a:spcBef>
                <a:spcPts val="0"/>
              </a:spcBef>
              <a:buSzPts val="1800"/>
              <a:buChar char="■"/>
              <a:defRPr sz="1800"/>
            </a:lvl3pPr>
            <a:lvl4pPr lvl="3">
              <a:spcBef>
                <a:spcPts val="0"/>
              </a:spcBef>
              <a:buSzPts val="1800"/>
              <a:buChar char="●"/>
              <a:defRPr/>
            </a:lvl4pPr>
            <a:lvl5pPr lvl="4">
              <a:spcBef>
                <a:spcPts val="0"/>
              </a:spcBef>
              <a:buSzPts val="1800"/>
              <a:buChar char="○"/>
              <a:defRPr/>
            </a:lvl5pPr>
            <a:lvl6pPr lvl="5">
              <a:spcBef>
                <a:spcPts val="0"/>
              </a:spcBef>
              <a:buSzPts val="1800"/>
              <a:buChar char="■"/>
              <a:defRPr/>
            </a:lvl6pPr>
            <a:lvl7pPr lvl="6">
              <a:spcBef>
                <a:spcPts val="0"/>
              </a:spcBef>
              <a:buSzPts val="1800"/>
              <a:buChar char="●"/>
              <a:defRPr/>
            </a:lvl7pPr>
            <a:lvl8pPr lvl="7">
              <a:spcBef>
                <a:spcPts val="0"/>
              </a:spcBef>
              <a:buSzPts val="1800"/>
              <a:buChar char="○"/>
              <a:defRPr/>
            </a:lvl8pPr>
            <a:lvl9pPr lvl="8">
              <a:spcBef>
                <a:spcPts val="0"/>
              </a:spcBef>
              <a:buSzPts val="1800"/>
              <a:buChar char="■"/>
              <a:defRPr/>
            </a:lvl9pPr>
          </a:lstStyle>
          <a:p>
            <a:endParaRPr/>
          </a:p>
        </p:txBody>
      </p:sp>
    </p:spTree>
    <p:extLst>
      <p:ext uri="{BB962C8B-B14F-4D97-AF65-F5344CB8AC3E}">
        <p14:creationId xmlns:p14="http://schemas.microsoft.com/office/powerpoint/2010/main" val="193383409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5" name="Footer Placeholder 4"/>
          <p:cNvSpPr>
            <a:spLocks noGrp="1"/>
          </p:cNvSpPr>
          <p:nvPr>
            <p:ph type="ftr" sz="quarter" idx="11"/>
          </p:nvPr>
        </p:nvSpPr>
        <p:spPr>
          <a:xfrm>
            <a:off x="2627784" y="6514221"/>
            <a:ext cx="4248472" cy="365125"/>
          </a:xfrm>
          <a:prstGeom prst="rect">
            <a:avLst/>
          </a:prstGeom>
        </p:spPr>
        <p:txBody>
          <a:bodyPr/>
          <a:lstStyle>
            <a:lvl1pPr>
              <a:defRPr sz="1400" b="1">
                <a:latin typeface="Arial" panose="020B0604020202020204" pitchFamily="34" charset="0"/>
                <a:cs typeface="Arial" panose="020B0604020202020204" pitchFamily="34" charset="0"/>
              </a:defRPr>
            </a:lvl1pPr>
          </a:lstStyle>
          <a:p>
            <a:r>
              <a:rPr lang="en-GB" dirty="0">
                <a:solidFill>
                  <a:prstClr val="black"/>
                </a:solidFill>
              </a:rPr>
              <a:t>Strategic Planning and Performance Group</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04" y="61538"/>
            <a:ext cx="2353400" cy="64807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31616" y="-10470"/>
            <a:ext cx="1912384" cy="1351238"/>
          </a:xfrm>
          <a:prstGeom prst="rect">
            <a:avLst/>
          </a:prstGeom>
        </p:spPr>
      </p:pic>
    </p:spTree>
    <p:extLst>
      <p:ext uri="{BB962C8B-B14F-4D97-AF65-F5344CB8AC3E}">
        <p14:creationId xmlns:p14="http://schemas.microsoft.com/office/powerpoint/2010/main" val="313586447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1502938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3414002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29705864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9" name="Slide Number Placeholder 8"/>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165175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5" name="Slide Number Placeholder 4"/>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6666590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4" name="Slide Number Placeholder 3"/>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27380644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5802084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7138991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3213402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8445027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35"/>
        <p:cNvGrpSpPr/>
        <p:nvPr/>
      </p:nvGrpSpPr>
      <p:grpSpPr>
        <a:xfrm>
          <a:off x="0" y="0"/>
          <a:ext cx="0" cy="0"/>
          <a:chOff x="0" y="0"/>
          <a:chExt cx="0" cy="0"/>
        </a:xfrm>
      </p:grpSpPr>
      <p:sp>
        <p:nvSpPr>
          <p:cNvPr id="5" name="Shape 39"/>
          <p:cNvSpPr>
            <a:spLocks noChangeArrowheads="1"/>
          </p:cNvSpPr>
          <p:nvPr/>
        </p:nvSpPr>
        <p:spPr bwMode="auto">
          <a:xfrm>
            <a:off x="7356475" y="6754813"/>
            <a:ext cx="893763" cy="103187"/>
          </a:xfrm>
          <a:prstGeom prst="rect">
            <a:avLst/>
          </a:prstGeom>
          <a:solidFill>
            <a:srgbClr val="FF971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6" name="Shape 40"/>
          <p:cNvSpPr>
            <a:spLocks noChangeArrowheads="1"/>
          </p:cNvSpPr>
          <p:nvPr/>
        </p:nvSpPr>
        <p:spPr bwMode="auto">
          <a:xfrm>
            <a:off x="8250238" y="6754813"/>
            <a:ext cx="893762" cy="103187"/>
          </a:xfrm>
          <a:prstGeom prst="rect">
            <a:avLst/>
          </a:prstGeom>
          <a:solidFill>
            <a:srgbClr val="F2025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7" name="Shape 41"/>
          <p:cNvSpPr>
            <a:spLocks noChangeArrowheads="1"/>
          </p:cNvSpPr>
          <p:nvPr/>
        </p:nvSpPr>
        <p:spPr bwMode="auto">
          <a:xfrm>
            <a:off x="0" y="6754813"/>
            <a:ext cx="893763" cy="103187"/>
          </a:xfrm>
          <a:prstGeom prst="rect">
            <a:avLst/>
          </a:prstGeom>
          <a:solidFill>
            <a:srgbClr val="7ECEF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8" name="Shape 42"/>
          <p:cNvSpPr>
            <a:spLocks noChangeArrowheads="1"/>
          </p:cNvSpPr>
          <p:nvPr/>
        </p:nvSpPr>
        <p:spPr bwMode="auto">
          <a:xfrm>
            <a:off x="893763" y="6754813"/>
            <a:ext cx="6462712" cy="103187"/>
          </a:xfrm>
          <a:prstGeom prst="rect">
            <a:avLst/>
          </a:prstGeom>
          <a:solidFill>
            <a:srgbClr val="2185C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4000">
                <a:solidFill>
                  <a:schemeClr val="tx1"/>
                </a:solidFill>
                <a:latin typeface="Arial" pitchFamily="34" charset="0"/>
              </a:defRPr>
            </a:lvl1pPr>
            <a:lvl2pPr marL="742950" indent="-285750" eaLnBrk="0" hangingPunct="0">
              <a:defRPr sz="4000">
                <a:solidFill>
                  <a:schemeClr val="tx1"/>
                </a:solidFill>
                <a:latin typeface="Arial" pitchFamily="34" charset="0"/>
              </a:defRPr>
            </a:lvl2pPr>
            <a:lvl3pPr marL="1143000" indent="-228600" eaLnBrk="0" hangingPunct="0">
              <a:defRPr sz="4000">
                <a:solidFill>
                  <a:schemeClr val="tx1"/>
                </a:solidFill>
                <a:latin typeface="Arial" pitchFamily="34" charset="0"/>
              </a:defRPr>
            </a:lvl3pPr>
            <a:lvl4pPr marL="1600200" indent="-228600" eaLnBrk="0" hangingPunct="0">
              <a:defRPr sz="4000">
                <a:solidFill>
                  <a:schemeClr val="tx1"/>
                </a:solidFill>
                <a:latin typeface="Arial" pitchFamily="34" charset="0"/>
              </a:defRPr>
            </a:lvl4pPr>
            <a:lvl5pPr marL="2057400" indent="-228600" eaLnBrk="0" hangingPunct="0">
              <a:defRPr sz="4000">
                <a:solidFill>
                  <a:schemeClr val="tx1"/>
                </a:solidFill>
                <a:latin typeface="Arial" pitchFamily="34" charset="0"/>
              </a:defRPr>
            </a:lvl5pPr>
            <a:lvl6pPr marL="2514600" indent="-228600" eaLnBrk="0" fontAlgn="base" hangingPunct="0">
              <a:spcBef>
                <a:spcPct val="0"/>
              </a:spcBef>
              <a:spcAft>
                <a:spcPct val="0"/>
              </a:spcAft>
              <a:defRPr sz="4000">
                <a:solidFill>
                  <a:schemeClr val="tx1"/>
                </a:solidFill>
                <a:latin typeface="Arial" pitchFamily="34" charset="0"/>
              </a:defRPr>
            </a:lvl6pPr>
            <a:lvl7pPr marL="2971800" indent="-228600" eaLnBrk="0" fontAlgn="base" hangingPunct="0">
              <a:spcBef>
                <a:spcPct val="0"/>
              </a:spcBef>
              <a:spcAft>
                <a:spcPct val="0"/>
              </a:spcAft>
              <a:defRPr sz="4000">
                <a:solidFill>
                  <a:schemeClr val="tx1"/>
                </a:solidFill>
                <a:latin typeface="Arial" pitchFamily="34" charset="0"/>
              </a:defRPr>
            </a:lvl7pPr>
            <a:lvl8pPr marL="3429000" indent="-228600" eaLnBrk="0" fontAlgn="base" hangingPunct="0">
              <a:spcBef>
                <a:spcPct val="0"/>
              </a:spcBef>
              <a:spcAft>
                <a:spcPct val="0"/>
              </a:spcAft>
              <a:defRPr sz="4000">
                <a:solidFill>
                  <a:schemeClr val="tx1"/>
                </a:solidFill>
                <a:latin typeface="Arial" pitchFamily="34" charset="0"/>
              </a:defRPr>
            </a:lvl8pPr>
            <a:lvl9pPr marL="3886200" indent="-228600" eaLnBrk="0" fontAlgn="base" hangingPunct="0">
              <a:spcBef>
                <a:spcPct val="0"/>
              </a:spcBef>
              <a:spcAft>
                <a:spcPct val="0"/>
              </a:spcAft>
              <a:defRPr sz="4000">
                <a:solidFill>
                  <a:schemeClr val="tx1"/>
                </a:solidFill>
                <a:latin typeface="Arial" pitchFamily="34" charset="0"/>
              </a:defRPr>
            </a:lvl9pPr>
          </a:lstStyle>
          <a:p>
            <a:pPr eaLnBrk="1" hangingPunct="1">
              <a:defRPr/>
            </a:pPr>
            <a:endParaRPr lang="en-US" altLang="en-US" sz="1400">
              <a:solidFill>
                <a:prstClr val="black"/>
              </a:solidFill>
            </a:endParaRPr>
          </a:p>
        </p:txBody>
      </p:sp>
      <p:sp>
        <p:nvSpPr>
          <p:cNvPr id="36" name="Shape 36"/>
          <p:cNvSpPr txBox="1">
            <a:spLocks noGrp="1"/>
          </p:cNvSpPr>
          <p:nvPr>
            <p:ph type="title"/>
          </p:nvPr>
        </p:nvSpPr>
        <p:spPr>
          <a:xfrm>
            <a:off x="893700" y="274650"/>
            <a:ext cx="6462600" cy="1143000"/>
          </a:xfrm>
          <a:prstGeom prst="rect">
            <a:avLst/>
          </a:prstGeom>
        </p:spPr>
        <p:txBody>
          <a:bodyPr wrap="square" lIns="91425" tIns="91425" rIns="91425" bIns="91425" anchor="b"/>
          <a:lstStyle>
            <a:lvl1pPr lvl="0">
              <a:spcBef>
                <a:spcPts val="0"/>
              </a:spcBef>
              <a:buSzPts val="3600"/>
              <a:buNone/>
              <a:defRPr/>
            </a:lvl1pPr>
            <a:lvl2pPr lvl="1">
              <a:spcBef>
                <a:spcPts val="0"/>
              </a:spcBef>
              <a:buSzPts val="3600"/>
              <a:buNone/>
              <a:defRPr/>
            </a:lvl2pPr>
            <a:lvl3pPr lvl="2">
              <a:spcBef>
                <a:spcPts val="0"/>
              </a:spcBef>
              <a:buSzPts val="3600"/>
              <a:buNone/>
              <a:defRPr/>
            </a:lvl3pPr>
            <a:lvl4pPr lvl="3">
              <a:spcBef>
                <a:spcPts val="0"/>
              </a:spcBef>
              <a:buSzPts val="3600"/>
              <a:buNone/>
              <a:defRPr/>
            </a:lvl4pPr>
            <a:lvl5pPr lvl="4">
              <a:spcBef>
                <a:spcPts val="0"/>
              </a:spcBef>
              <a:buSzPts val="3600"/>
              <a:buNone/>
              <a:defRPr/>
            </a:lvl5pPr>
            <a:lvl6pPr lvl="5">
              <a:spcBef>
                <a:spcPts val="0"/>
              </a:spcBef>
              <a:buSzPts val="3600"/>
              <a:buNone/>
              <a:defRPr/>
            </a:lvl6pPr>
            <a:lvl7pPr lvl="6">
              <a:spcBef>
                <a:spcPts val="0"/>
              </a:spcBef>
              <a:buSzPts val="3600"/>
              <a:buNone/>
              <a:defRPr/>
            </a:lvl7pPr>
            <a:lvl8pPr lvl="7">
              <a:spcBef>
                <a:spcPts val="0"/>
              </a:spcBef>
              <a:buSzPts val="3600"/>
              <a:buNone/>
              <a:defRPr/>
            </a:lvl8pPr>
            <a:lvl9pPr lvl="8">
              <a:spcBef>
                <a:spcPts val="0"/>
              </a:spcBef>
              <a:buSzPts val="3600"/>
              <a:buNone/>
              <a:defRPr/>
            </a:lvl9pPr>
          </a:lstStyle>
          <a:p>
            <a:endParaRPr/>
          </a:p>
        </p:txBody>
      </p:sp>
      <p:sp>
        <p:nvSpPr>
          <p:cNvPr id="37" name="Shape 37"/>
          <p:cNvSpPr txBox="1">
            <a:spLocks noGrp="1"/>
          </p:cNvSpPr>
          <p:nvPr>
            <p:ph type="body" idx="1"/>
          </p:nvPr>
        </p:nvSpPr>
        <p:spPr>
          <a:xfrm>
            <a:off x="893625" y="1600200"/>
            <a:ext cx="3136800" cy="4967700"/>
          </a:xfrm>
          <a:prstGeom prst="rect">
            <a:avLst/>
          </a:prstGeom>
        </p:spPr>
        <p:txBody>
          <a:bodyPr lIns="91425" tIns="91425" rIns="91425" bIns="91425"/>
          <a:lstStyle>
            <a:lvl1pPr lvl="0">
              <a:spcBef>
                <a:spcPts val="0"/>
              </a:spcBef>
              <a:buSzPts val="1800"/>
              <a:buChar char="▷"/>
              <a:defRPr sz="1800"/>
            </a:lvl1pPr>
            <a:lvl2pPr lvl="1">
              <a:spcBef>
                <a:spcPts val="0"/>
              </a:spcBef>
              <a:buSzPts val="1800"/>
              <a:buChar char="○"/>
              <a:defRPr sz="1800"/>
            </a:lvl2pPr>
            <a:lvl3pPr lvl="2">
              <a:spcBef>
                <a:spcPts val="0"/>
              </a:spcBef>
              <a:buSzPts val="1800"/>
              <a:buChar char="■"/>
              <a:defRPr sz="1800"/>
            </a:lvl3pPr>
            <a:lvl4pPr lvl="3">
              <a:spcBef>
                <a:spcPts val="0"/>
              </a:spcBef>
              <a:buSzPts val="1800"/>
              <a:buChar char="●"/>
              <a:defRPr/>
            </a:lvl4pPr>
            <a:lvl5pPr lvl="4">
              <a:spcBef>
                <a:spcPts val="0"/>
              </a:spcBef>
              <a:buSzPts val="1800"/>
              <a:buChar char="○"/>
              <a:defRPr/>
            </a:lvl5pPr>
            <a:lvl6pPr lvl="5">
              <a:spcBef>
                <a:spcPts val="0"/>
              </a:spcBef>
              <a:buSzPts val="1800"/>
              <a:buChar char="■"/>
              <a:defRPr/>
            </a:lvl6pPr>
            <a:lvl7pPr lvl="6">
              <a:spcBef>
                <a:spcPts val="0"/>
              </a:spcBef>
              <a:buSzPts val="1800"/>
              <a:buChar char="●"/>
              <a:defRPr/>
            </a:lvl7pPr>
            <a:lvl8pPr lvl="7">
              <a:spcBef>
                <a:spcPts val="0"/>
              </a:spcBef>
              <a:buSzPts val="1800"/>
              <a:buChar char="○"/>
              <a:defRPr/>
            </a:lvl8pPr>
            <a:lvl9pPr lvl="8">
              <a:spcBef>
                <a:spcPts val="0"/>
              </a:spcBef>
              <a:buSzPts val="1800"/>
              <a:buChar char="■"/>
              <a:defRPr/>
            </a:lvl9pPr>
          </a:lstStyle>
          <a:p>
            <a:endParaRPr/>
          </a:p>
        </p:txBody>
      </p:sp>
      <p:sp>
        <p:nvSpPr>
          <p:cNvPr id="38" name="Shape 38"/>
          <p:cNvSpPr txBox="1">
            <a:spLocks noGrp="1"/>
          </p:cNvSpPr>
          <p:nvPr>
            <p:ph type="body" idx="2"/>
          </p:nvPr>
        </p:nvSpPr>
        <p:spPr>
          <a:xfrm>
            <a:off x="4219456" y="1600200"/>
            <a:ext cx="3136800" cy="4967700"/>
          </a:xfrm>
          <a:prstGeom prst="rect">
            <a:avLst/>
          </a:prstGeom>
        </p:spPr>
        <p:txBody>
          <a:bodyPr lIns="91425" tIns="91425" rIns="91425" bIns="91425"/>
          <a:lstStyle>
            <a:lvl1pPr lvl="0">
              <a:spcBef>
                <a:spcPts val="0"/>
              </a:spcBef>
              <a:buSzPts val="1800"/>
              <a:buChar char="▷"/>
              <a:defRPr sz="1800"/>
            </a:lvl1pPr>
            <a:lvl2pPr lvl="1">
              <a:spcBef>
                <a:spcPts val="0"/>
              </a:spcBef>
              <a:buSzPts val="1800"/>
              <a:buChar char="○"/>
              <a:defRPr sz="1800"/>
            </a:lvl2pPr>
            <a:lvl3pPr lvl="2">
              <a:spcBef>
                <a:spcPts val="0"/>
              </a:spcBef>
              <a:buSzPts val="1800"/>
              <a:buChar char="■"/>
              <a:defRPr sz="1800"/>
            </a:lvl3pPr>
            <a:lvl4pPr lvl="3">
              <a:spcBef>
                <a:spcPts val="0"/>
              </a:spcBef>
              <a:buSzPts val="1800"/>
              <a:buChar char="●"/>
              <a:defRPr/>
            </a:lvl4pPr>
            <a:lvl5pPr lvl="4">
              <a:spcBef>
                <a:spcPts val="0"/>
              </a:spcBef>
              <a:buSzPts val="1800"/>
              <a:buChar char="○"/>
              <a:defRPr/>
            </a:lvl5pPr>
            <a:lvl6pPr lvl="5">
              <a:spcBef>
                <a:spcPts val="0"/>
              </a:spcBef>
              <a:buSzPts val="1800"/>
              <a:buChar char="■"/>
              <a:defRPr/>
            </a:lvl6pPr>
            <a:lvl7pPr lvl="6">
              <a:spcBef>
                <a:spcPts val="0"/>
              </a:spcBef>
              <a:buSzPts val="1800"/>
              <a:buChar char="●"/>
              <a:defRPr/>
            </a:lvl7pPr>
            <a:lvl8pPr lvl="7">
              <a:spcBef>
                <a:spcPts val="0"/>
              </a:spcBef>
              <a:buSzPts val="1800"/>
              <a:buChar char="○"/>
              <a:defRPr/>
            </a:lvl8pPr>
            <a:lvl9pPr lvl="8">
              <a:spcBef>
                <a:spcPts val="0"/>
              </a:spcBef>
              <a:buSzPts val="1800"/>
              <a:buChar char="■"/>
              <a:defRPr/>
            </a:lvl9pPr>
          </a:lstStyle>
          <a:p>
            <a:endParaRPr/>
          </a:p>
        </p:txBody>
      </p:sp>
    </p:spTree>
    <p:extLst>
      <p:ext uri="{BB962C8B-B14F-4D97-AF65-F5344CB8AC3E}">
        <p14:creationId xmlns:p14="http://schemas.microsoft.com/office/powerpoint/2010/main" val="1033384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2.jp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2.jp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image" Target="../media/image2.jpg"/><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image" Target="../media/image1.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theme" Target="../theme/theme6.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image" Target="../media/image2.jpg"/><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image" Target="../media/image1.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theme" Target="../theme/theme7.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5" Type="http://schemas.openxmlformats.org/officeDocument/2006/relationships/image" Target="../media/image2.jpg"/><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image" Target="../media/image1.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8.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5" Type="http://schemas.openxmlformats.org/officeDocument/2006/relationships/image" Target="../media/image2.jpg"/><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image" Target="../media/image1.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theme" Target="../theme/theme9.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image" Target="../media/image2.jpg"/><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image" Target="../media/image1.jpe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theme" Target="../theme/theme10.xml"/><Relationship Id="rId3" Type="http://schemas.openxmlformats.org/officeDocument/2006/relationships/slideLayout" Target="../slideLayouts/slideLayout110.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2" Type="http://schemas.openxmlformats.org/officeDocument/2006/relationships/slideLayout" Target="../slideLayouts/slideLayout109.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5" Type="http://schemas.openxmlformats.org/officeDocument/2006/relationships/image" Target="../media/image2.jpg"/><Relationship Id="rId10" Type="http://schemas.openxmlformats.org/officeDocument/2006/relationships/slideLayout" Target="../slideLayouts/slideLayout117.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
        <p:nvSpPr>
          <p:cNvPr id="7" name="Footer Placeholder 4"/>
          <p:cNvSpPr txBox="1">
            <a:spLocks/>
          </p:cNvSpPr>
          <p:nvPr userDrawn="1"/>
        </p:nvSpPr>
        <p:spPr>
          <a:xfrm>
            <a:off x="2627784" y="6376243"/>
            <a:ext cx="4248472" cy="365125"/>
          </a:xfrm>
          <a:prstGeom prst="rect">
            <a:avLst/>
          </a:prstGeom>
        </p:spPr>
        <p:txBody>
          <a:bodyPr/>
          <a:lstStyle>
            <a:defPPr>
              <a:defRPr lang="en-US"/>
            </a:defPPr>
            <a:lvl1pPr marL="0" algn="l" defTabSz="914400" rtl="0" eaLnBrk="1" latinLnBrk="0" hangingPunct="1">
              <a:defRPr sz="1400" b="1"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prstClr val="black"/>
                </a:solidFill>
              </a:rPr>
              <a:t>Strategic Planning and Performance Group</a:t>
            </a: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7504" y="61538"/>
            <a:ext cx="2353400" cy="648070"/>
          </a:xfrm>
          <a:prstGeom prst="rect">
            <a:avLst/>
          </a:prstGeom>
        </p:spPr>
      </p:pic>
      <p:pic>
        <p:nvPicPr>
          <p:cNvPr id="9" name="Picture 8"/>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231616" y="61538"/>
            <a:ext cx="1912384" cy="1351238"/>
          </a:xfrm>
          <a:prstGeom prst="rect">
            <a:avLst/>
          </a:prstGeom>
        </p:spPr>
      </p:pic>
    </p:spTree>
    <p:extLst>
      <p:ext uri="{BB962C8B-B14F-4D97-AF65-F5344CB8AC3E}">
        <p14:creationId xmlns:p14="http://schemas.microsoft.com/office/powerpoint/2010/main" val="20254866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
        <p:nvSpPr>
          <p:cNvPr id="7" name="Footer Placeholder 4"/>
          <p:cNvSpPr txBox="1">
            <a:spLocks/>
          </p:cNvSpPr>
          <p:nvPr userDrawn="1"/>
        </p:nvSpPr>
        <p:spPr>
          <a:xfrm>
            <a:off x="2627784" y="6376243"/>
            <a:ext cx="4248472" cy="365125"/>
          </a:xfrm>
          <a:prstGeom prst="rect">
            <a:avLst/>
          </a:prstGeom>
        </p:spPr>
        <p:txBody>
          <a:bodyPr/>
          <a:lstStyle>
            <a:defPPr>
              <a:defRPr lang="en-US"/>
            </a:defPPr>
            <a:lvl1pPr marL="0" algn="l" defTabSz="914400" rtl="0" eaLnBrk="1" latinLnBrk="0" hangingPunct="1">
              <a:defRPr sz="1400" b="1"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prstClr val="black"/>
                </a:solidFill>
              </a:rPr>
              <a:t>Strategic Planning and Performance Group</a:t>
            </a:r>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07504" y="61538"/>
            <a:ext cx="2353400" cy="648070"/>
          </a:xfrm>
          <a:prstGeom prst="rect">
            <a:avLst/>
          </a:prstGeom>
        </p:spPr>
      </p:pic>
      <p:pic>
        <p:nvPicPr>
          <p:cNvPr id="9" name="Picture 8"/>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231616" y="61538"/>
            <a:ext cx="1912384" cy="1351238"/>
          </a:xfrm>
          <a:prstGeom prst="rect">
            <a:avLst/>
          </a:prstGeom>
        </p:spPr>
      </p:pic>
    </p:spTree>
    <p:extLst>
      <p:ext uri="{BB962C8B-B14F-4D97-AF65-F5344CB8AC3E}">
        <p14:creationId xmlns:p14="http://schemas.microsoft.com/office/powerpoint/2010/main" val="61226545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
        <p:nvSpPr>
          <p:cNvPr id="7" name="Footer Placeholder 4"/>
          <p:cNvSpPr txBox="1">
            <a:spLocks/>
          </p:cNvSpPr>
          <p:nvPr userDrawn="1"/>
        </p:nvSpPr>
        <p:spPr>
          <a:xfrm>
            <a:off x="2627784" y="6376243"/>
            <a:ext cx="4248472" cy="365125"/>
          </a:xfrm>
          <a:prstGeom prst="rect">
            <a:avLst/>
          </a:prstGeom>
        </p:spPr>
        <p:txBody>
          <a:bodyPr/>
          <a:lstStyle>
            <a:defPPr>
              <a:defRPr lang="en-US"/>
            </a:defPPr>
            <a:lvl1pPr marL="0" algn="l" defTabSz="914400" rtl="0" eaLnBrk="1" latinLnBrk="0" hangingPunct="1">
              <a:defRPr sz="1400" b="1"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prstClr val="black"/>
                </a:solidFill>
              </a:rPr>
              <a:t>Strategic Planning and Performance Group</a:t>
            </a: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7504" y="61538"/>
            <a:ext cx="2353400" cy="648070"/>
          </a:xfrm>
          <a:prstGeom prst="rect">
            <a:avLst/>
          </a:prstGeom>
        </p:spPr>
      </p:pic>
      <p:pic>
        <p:nvPicPr>
          <p:cNvPr id="9" name="Picture 8"/>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231616" y="61538"/>
            <a:ext cx="1912384" cy="1351238"/>
          </a:xfrm>
          <a:prstGeom prst="rect">
            <a:avLst/>
          </a:prstGeom>
        </p:spPr>
      </p:pic>
    </p:spTree>
    <p:extLst>
      <p:ext uri="{BB962C8B-B14F-4D97-AF65-F5344CB8AC3E}">
        <p14:creationId xmlns:p14="http://schemas.microsoft.com/office/powerpoint/2010/main" val="365350175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
        <p:nvSpPr>
          <p:cNvPr id="7" name="Footer Placeholder 4"/>
          <p:cNvSpPr txBox="1">
            <a:spLocks/>
          </p:cNvSpPr>
          <p:nvPr userDrawn="1"/>
        </p:nvSpPr>
        <p:spPr>
          <a:xfrm>
            <a:off x="2627784" y="6376243"/>
            <a:ext cx="4248472" cy="365125"/>
          </a:xfrm>
          <a:prstGeom prst="rect">
            <a:avLst/>
          </a:prstGeom>
        </p:spPr>
        <p:txBody>
          <a:bodyPr/>
          <a:lstStyle>
            <a:defPPr>
              <a:defRPr lang="en-US"/>
            </a:defPPr>
            <a:lvl1pPr marL="0" algn="l" defTabSz="914400" rtl="0" eaLnBrk="1" latinLnBrk="0" hangingPunct="1">
              <a:defRPr sz="1400" b="1"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prstClr val="black"/>
                </a:solidFill>
              </a:rPr>
              <a:t>Strategic Planning and Performance Group</a:t>
            </a: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7504" y="61538"/>
            <a:ext cx="2353400" cy="648070"/>
          </a:xfrm>
          <a:prstGeom prst="rect">
            <a:avLst/>
          </a:prstGeom>
        </p:spPr>
      </p:pic>
      <p:pic>
        <p:nvPicPr>
          <p:cNvPr id="9" name="Picture 8"/>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231616" y="61538"/>
            <a:ext cx="1912384" cy="1351238"/>
          </a:xfrm>
          <a:prstGeom prst="rect">
            <a:avLst/>
          </a:prstGeom>
        </p:spPr>
      </p:pic>
    </p:spTree>
    <p:extLst>
      <p:ext uri="{BB962C8B-B14F-4D97-AF65-F5344CB8AC3E}">
        <p14:creationId xmlns:p14="http://schemas.microsoft.com/office/powerpoint/2010/main" val="2353555378"/>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
        <p:nvSpPr>
          <p:cNvPr id="7" name="Footer Placeholder 4"/>
          <p:cNvSpPr txBox="1">
            <a:spLocks/>
          </p:cNvSpPr>
          <p:nvPr userDrawn="1"/>
        </p:nvSpPr>
        <p:spPr>
          <a:xfrm>
            <a:off x="2627784" y="6376243"/>
            <a:ext cx="4248472" cy="365125"/>
          </a:xfrm>
          <a:prstGeom prst="rect">
            <a:avLst/>
          </a:prstGeom>
        </p:spPr>
        <p:txBody>
          <a:bodyPr/>
          <a:lstStyle>
            <a:defPPr>
              <a:defRPr lang="en-US"/>
            </a:defPPr>
            <a:lvl1pPr marL="0" algn="l" defTabSz="914400" rtl="0" eaLnBrk="1" latinLnBrk="0" hangingPunct="1">
              <a:defRPr sz="1400" b="1"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prstClr val="black"/>
                </a:solidFill>
              </a:rPr>
              <a:t>Strategic Planning and Performance Group</a:t>
            </a: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7504" y="61538"/>
            <a:ext cx="2353400" cy="648070"/>
          </a:xfrm>
          <a:prstGeom prst="rect">
            <a:avLst/>
          </a:prstGeom>
        </p:spPr>
      </p:pic>
      <p:pic>
        <p:nvPicPr>
          <p:cNvPr id="9" name="Picture 8"/>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231616" y="61538"/>
            <a:ext cx="1912384" cy="1351238"/>
          </a:xfrm>
          <a:prstGeom prst="rect">
            <a:avLst/>
          </a:prstGeom>
        </p:spPr>
      </p:pic>
    </p:spTree>
    <p:extLst>
      <p:ext uri="{BB962C8B-B14F-4D97-AF65-F5344CB8AC3E}">
        <p14:creationId xmlns:p14="http://schemas.microsoft.com/office/powerpoint/2010/main" val="1978104599"/>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
        <p:nvSpPr>
          <p:cNvPr id="7" name="Footer Placeholder 4"/>
          <p:cNvSpPr txBox="1">
            <a:spLocks/>
          </p:cNvSpPr>
          <p:nvPr userDrawn="1"/>
        </p:nvSpPr>
        <p:spPr>
          <a:xfrm>
            <a:off x="2627784" y="6376243"/>
            <a:ext cx="4248472" cy="365125"/>
          </a:xfrm>
          <a:prstGeom prst="rect">
            <a:avLst/>
          </a:prstGeom>
        </p:spPr>
        <p:txBody>
          <a:bodyPr/>
          <a:lstStyle>
            <a:defPPr>
              <a:defRPr lang="en-US"/>
            </a:defPPr>
            <a:lvl1pPr marL="0" algn="l" defTabSz="914400" rtl="0" eaLnBrk="1" latinLnBrk="0" hangingPunct="1">
              <a:defRPr sz="1400" b="1"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prstClr val="black"/>
                </a:solidFill>
              </a:rPr>
              <a:t>Strategic Planning and Performance Group</a:t>
            </a: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7504" y="61538"/>
            <a:ext cx="2353400" cy="648070"/>
          </a:xfrm>
          <a:prstGeom prst="rect">
            <a:avLst/>
          </a:prstGeom>
        </p:spPr>
      </p:pic>
      <p:pic>
        <p:nvPicPr>
          <p:cNvPr id="9" name="Picture 8"/>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231616" y="61538"/>
            <a:ext cx="1912384" cy="1351238"/>
          </a:xfrm>
          <a:prstGeom prst="rect">
            <a:avLst/>
          </a:prstGeom>
        </p:spPr>
      </p:pic>
    </p:spTree>
    <p:extLst>
      <p:ext uri="{BB962C8B-B14F-4D97-AF65-F5344CB8AC3E}">
        <p14:creationId xmlns:p14="http://schemas.microsoft.com/office/powerpoint/2010/main" val="2055185100"/>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
        <p:nvSpPr>
          <p:cNvPr id="7" name="Footer Placeholder 4"/>
          <p:cNvSpPr txBox="1">
            <a:spLocks/>
          </p:cNvSpPr>
          <p:nvPr userDrawn="1"/>
        </p:nvSpPr>
        <p:spPr>
          <a:xfrm>
            <a:off x="2627784" y="6376243"/>
            <a:ext cx="4248472" cy="365125"/>
          </a:xfrm>
          <a:prstGeom prst="rect">
            <a:avLst/>
          </a:prstGeom>
        </p:spPr>
        <p:txBody>
          <a:bodyPr/>
          <a:lstStyle>
            <a:defPPr>
              <a:defRPr lang="en-US"/>
            </a:defPPr>
            <a:lvl1pPr marL="0" algn="l" defTabSz="914400" rtl="0" eaLnBrk="1" latinLnBrk="0" hangingPunct="1">
              <a:defRPr sz="1400" b="1"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prstClr val="black"/>
                </a:solidFill>
              </a:rPr>
              <a:t>Strategic Planning and Performance Group</a:t>
            </a: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7504" y="61538"/>
            <a:ext cx="2353400" cy="648070"/>
          </a:xfrm>
          <a:prstGeom prst="rect">
            <a:avLst/>
          </a:prstGeom>
        </p:spPr>
      </p:pic>
      <p:pic>
        <p:nvPicPr>
          <p:cNvPr id="9" name="Picture 8"/>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231616" y="61538"/>
            <a:ext cx="1912384" cy="1351238"/>
          </a:xfrm>
          <a:prstGeom prst="rect">
            <a:avLst/>
          </a:prstGeom>
        </p:spPr>
      </p:pic>
    </p:spTree>
    <p:extLst>
      <p:ext uri="{BB962C8B-B14F-4D97-AF65-F5344CB8AC3E}">
        <p14:creationId xmlns:p14="http://schemas.microsoft.com/office/powerpoint/2010/main" val="3544826676"/>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
        <p:nvSpPr>
          <p:cNvPr id="7" name="Footer Placeholder 4"/>
          <p:cNvSpPr txBox="1">
            <a:spLocks/>
          </p:cNvSpPr>
          <p:nvPr userDrawn="1"/>
        </p:nvSpPr>
        <p:spPr>
          <a:xfrm>
            <a:off x="2627784" y="6376243"/>
            <a:ext cx="4248472" cy="365125"/>
          </a:xfrm>
          <a:prstGeom prst="rect">
            <a:avLst/>
          </a:prstGeom>
        </p:spPr>
        <p:txBody>
          <a:bodyPr/>
          <a:lstStyle>
            <a:defPPr>
              <a:defRPr lang="en-US"/>
            </a:defPPr>
            <a:lvl1pPr marL="0" algn="l" defTabSz="914400" rtl="0" eaLnBrk="1" latinLnBrk="0" hangingPunct="1">
              <a:defRPr sz="1400" b="1"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prstClr val="black"/>
                </a:solidFill>
              </a:rPr>
              <a:t>Strategic Planning and Performance Group</a:t>
            </a: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7504" y="61538"/>
            <a:ext cx="2353400" cy="648070"/>
          </a:xfrm>
          <a:prstGeom prst="rect">
            <a:avLst/>
          </a:prstGeom>
        </p:spPr>
      </p:pic>
      <p:pic>
        <p:nvPicPr>
          <p:cNvPr id="9" name="Picture 8"/>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231616" y="61538"/>
            <a:ext cx="1912384" cy="1351238"/>
          </a:xfrm>
          <a:prstGeom prst="rect">
            <a:avLst/>
          </a:prstGeom>
        </p:spPr>
      </p:pic>
    </p:spTree>
    <p:extLst>
      <p:ext uri="{BB962C8B-B14F-4D97-AF65-F5344CB8AC3E}">
        <p14:creationId xmlns:p14="http://schemas.microsoft.com/office/powerpoint/2010/main" val="1905246657"/>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
        <p:nvSpPr>
          <p:cNvPr id="7" name="Footer Placeholder 4"/>
          <p:cNvSpPr txBox="1">
            <a:spLocks/>
          </p:cNvSpPr>
          <p:nvPr userDrawn="1"/>
        </p:nvSpPr>
        <p:spPr>
          <a:xfrm>
            <a:off x="2627784" y="6376243"/>
            <a:ext cx="4248472" cy="365125"/>
          </a:xfrm>
          <a:prstGeom prst="rect">
            <a:avLst/>
          </a:prstGeom>
        </p:spPr>
        <p:txBody>
          <a:bodyPr/>
          <a:lstStyle>
            <a:defPPr>
              <a:defRPr lang="en-US"/>
            </a:defPPr>
            <a:lvl1pPr marL="0" algn="l" defTabSz="914400" rtl="0" eaLnBrk="1" latinLnBrk="0" hangingPunct="1">
              <a:defRPr sz="1400" b="1"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prstClr val="black"/>
                </a:solidFill>
              </a:rPr>
              <a:t>Strategic Planning and Performance Group</a:t>
            </a: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7504" y="61538"/>
            <a:ext cx="2353400" cy="648070"/>
          </a:xfrm>
          <a:prstGeom prst="rect">
            <a:avLst/>
          </a:prstGeom>
        </p:spPr>
      </p:pic>
      <p:pic>
        <p:nvPicPr>
          <p:cNvPr id="9" name="Picture 8"/>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231616" y="61538"/>
            <a:ext cx="1912384" cy="1351238"/>
          </a:xfrm>
          <a:prstGeom prst="rect">
            <a:avLst/>
          </a:prstGeom>
        </p:spPr>
      </p:pic>
    </p:spTree>
    <p:extLst>
      <p:ext uri="{BB962C8B-B14F-4D97-AF65-F5344CB8AC3E}">
        <p14:creationId xmlns:p14="http://schemas.microsoft.com/office/powerpoint/2010/main" val="1919802941"/>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2635B8-877F-4812-8502-914BB186BDCE}" type="datetimeFigureOut">
              <a:rPr lang="en-GB" smtClean="0">
                <a:solidFill>
                  <a:prstClr val="black">
                    <a:tint val="75000"/>
                  </a:prstClr>
                </a:solidFill>
              </a:rPr>
              <a:pPr/>
              <a:t>22/09/2025</a:t>
            </a:fld>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2CC18-F87A-40E9-B8DC-16FB581B47EF}" type="slidenum">
              <a:rPr lang="en-GB" smtClean="0">
                <a:solidFill>
                  <a:prstClr val="black">
                    <a:tint val="75000"/>
                  </a:prstClr>
                </a:solidFill>
              </a:rPr>
              <a:pPr/>
              <a:t>‹#›</a:t>
            </a:fld>
            <a:endParaRPr lang="en-GB">
              <a:solidFill>
                <a:prstClr val="black">
                  <a:tint val="75000"/>
                </a:prstClr>
              </a:solidFill>
            </a:endParaRPr>
          </a:p>
        </p:txBody>
      </p:sp>
      <p:sp>
        <p:nvSpPr>
          <p:cNvPr id="7" name="Footer Placeholder 4"/>
          <p:cNvSpPr txBox="1">
            <a:spLocks/>
          </p:cNvSpPr>
          <p:nvPr userDrawn="1"/>
        </p:nvSpPr>
        <p:spPr>
          <a:xfrm>
            <a:off x="2627784" y="6376243"/>
            <a:ext cx="4248472" cy="365125"/>
          </a:xfrm>
          <a:prstGeom prst="rect">
            <a:avLst/>
          </a:prstGeom>
        </p:spPr>
        <p:txBody>
          <a:bodyPr/>
          <a:lstStyle>
            <a:defPPr>
              <a:defRPr lang="en-US"/>
            </a:defPPr>
            <a:lvl1pPr marL="0" algn="l" defTabSz="914400" rtl="0" eaLnBrk="1" latinLnBrk="0" hangingPunct="1">
              <a:defRPr sz="1400" b="1"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prstClr val="black"/>
                </a:solidFill>
              </a:rPr>
              <a:t>Strategic Planning and Performance Group</a:t>
            </a: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7504" y="61538"/>
            <a:ext cx="2353400" cy="648070"/>
          </a:xfrm>
          <a:prstGeom prst="rect">
            <a:avLst/>
          </a:prstGeom>
        </p:spPr>
      </p:pic>
      <p:pic>
        <p:nvPicPr>
          <p:cNvPr id="9" name="Picture 8"/>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231616" y="61538"/>
            <a:ext cx="1912384" cy="1351238"/>
          </a:xfrm>
          <a:prstGeom prst="rect">
            <a:avLst/>
          </a:prstGeom>
        </p:spPr>
      </p:pic>
    </p:spTree>
    <p:extLst>
      <p:ext uri="{BB962C8B-B14F-4D97-AF65-F5344CB8AC3E}">
        <p14:creationId xmlns:p14="http://schemas.microsoft.com/office/powerpoint/2010/main" val="1530990453"/>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hyperlink" Target="https://www.health-ni.gov.uk/publications/professional-dental-guidance-publications" TargetMode="External"/><Relationship Id="rId2" Type="http://schemas.openxmlformats.org/officeDocument/2006/relationships/notesSlide" Target="../notesSlides/notesSlide5.xml"/><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9.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0.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9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7.xml"/></Relationships>
</file>

<file path=ppt/slides/_rels/slide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2" Type="http://schemas.openxmlformats.org/officeDocument/2006/relationships/hyperlink" Target="https://bso.hscni.net/directorates/operations/family-practitioner-services/dental-services/contractor-information/dental-prescribing-guidance/prescription-forms/" TargetMode="Externa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hyperlink" Target="https://bso.hscni.net/wp-content/uploads/2024/03/Prescription-SecurityGuidanceV11.pdf" TargetMode="External"/><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2" Type="http://schemas.openxmlformats.org/officeDocument/2006/relationships/hyperlink" Target="https://bso.hscni.net/directorates/operations/family-practitioner-services/dental-services/contractor-information/dental-prescribing-guidance/" TargetMode="Externa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3" Type="http://schemas.openxmlformats.org/officeDocument/2006/relationships/hyperlink" Target="https://www.gov.uk/guidance/dental-antimicrobial-stewardship-toolkit#contents" TargetMode="External"/><Relationship Id="rId2" Type="http://schemas.openxmlformats.org/officeDocument/2006/relationships/hyperlink" Target="https://bso.hscni.net/directorates/operations/family-practitioner-services/dental-services/contractor-information/dental-prescribing-guidance/" TargetMode="External"/><Relationship Id="rId1" Type="http://schemas.openxmlformats.org/officeDocument/2006/relationships/slideLayout" Target="../slideLayouts/slideLayout14.xml"/><Relationship Id="rId4" Type="http://schemas.openxmlformats.org/officeDocument/2006/relationships/image" Target="../media/image18.jpeg"/></Relationships>
</file>

<file path=ppt/slides/_rels/slide6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9.xml"/></Relationships>
</file>

<file path=ppt/slides/_rels/slide63.xml.rels><?xml version="1.0" encoding="UTF-8" standalone="yes"?>
<Relationships xmlns="http://schemas.openxmlformats.org/package/2006/relationships"><Relationship Id="rId3" Type="http://schemas.openxmlformats.org/officeDocument/2006/relationships/hyperlink" Target="http://www.hscbusiness.hscni.net/services/2470.htm" TargetMode="External"/><Relationship Id="rId2" Type="http://schemas.openxmlformats.org/officeDocument/2006/relationships/notesSlide" Target="../notesSlides/notesSlide36.xml"/><Relationship Id="rId1" Type="http://schemas.openxmlformats.org/officeDocument/2006/relationships/slideLayout" Target="../slideLayouts/slideLayout109.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09.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9.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09.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9.xml"/></Relationships>
</file>

<file path=ppt/slides/_rels/slide68.xml.rels><?xml version="1.0" encoding="UTF-8" standalone="yes"?>
<Relationships xmlns="http://schemas.openxmlformats.org/package/2006/relationships"><Relationship Id="rId8" Type="http://schemas.openxmlformats.org/officeDocument/2006/relationships/hyperlink" Target="http://www.hse.gov.uk/risk/index.htm" TargetMode="External"/><Relationship Id="rId3" Type="http://schemas.openxmlformats.org/officeDocument/2006/relationships/hyperlink" Target="http://www.hscbusiness.hscni.net/services/2668.htm" TargetMode="External"/><Relationship Id="rId7" Type="http://schemas.openxmlformats.org/officeDocument/2006/relationships/hyperlink" Target="http://www.hscbusiness.hscni.net/" TargetMode="External"/><Relationship Id="rId2" Type="http://schemas.openxmlformats.org/officeDocument/2006/relationships/hyperlink" Target="http://www.hscbusiness.hscni.net/services/2371.htm" TargetMode="External"/><Relationship Id="rId1" Type="http://schemas.openxmlformats.org/officeDocument/2006/relationships/slideLayout" Target="../slideLayouts/slideLayout109.xml"/><Relationship Id="rId6" Type="http://schemas.openxmlformats.org/officeDocument/2006/relationships/hyperlink" Target="http://www.hscboard.hscni.net/" TargetMode="External"/><Relationship Id="rId5" Type="http://schemas.openxmlformats.org/officeDocument/2006/relationships/hyperlink" Target="https://www.health-ni.gov.uk/topics/dentistry" TargetMode="External"/><Relationship Id="rId4" Type="http://schemas.openxmlformats.org/officeDocument/2006/relationships/hyperlink" Target="http://www.hscbusiness.hscni.net/services/2069.htm" TargetMode="External"/><Relationship Id="rId9" Type="http://schemas.openxmlformats.org/officeDocument/2006/relationships/hyperlink" Target="http://www.rqia.org.uk/" TargetMode="External"/></Relationships>
</file>

<file path=ppt/slides/_rels/slide69.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1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3"/>
          <p:cNvSpPr>
            <a:spLocks noGrp="1"/>
          </p:cNvSpPr>
          <p:nvPr>
            <p:ph type="ctrTitle"/>
          </p:nvPr>
        </p:nvSpPr>
        <p:spPr>
          <a:xfrm>
            <a:off x="683568" y="1340768"/>
            <a:ext cx="7772400" cy="1584325"/>
          </a:xfrm>
        </p:spPr>
        <p:txBody>
          <a:bodyPr>
            <a:noAutofit/>
          </a:bodyPr>
          <a:lstStyle/>
          <a:p>
            <a:pPr algn="ctr"/>
            <a:r>
              <a:rPr lang="en-GB" altLang="en-US" dirty="0"/>
              <a:t>Strategic Planning and Performance Group of the Department of Health</a:t>
            </a:r>
          </a:p>
        </p:txBody>
      </p:sp>
      <p:sp>
        <p:nvSpPr>
          <p:cNvPr id="28675" name="Subtitle 4"/>
          <p:cNvSpPr>
            <a:spLocks noGrp="1"/>
          </p:cNvSpPr>
          <p:nvPr>
            <p:ph type="subTitle" idx="1"/>
          </p:nvPr>
        </p:nvSpPr>
        <p:spPr>
          <a:xfrm>
            <a:off x="1403350" y="3933825"/>
            <a:ext cx="6553200" cy="2159000"/>
          </a:xfrm>
        </p:spPr>
        <p:txBody>
          <a:bodyPr>
            <a:noAutofit/>
          </a:bodyPr>
          <a:lstStyle/>
          <a:p>
            <a:pPr>
              <a:spcBef>
                <a:spcPts val="0"/>
              </a:spcBef>
            </a:pPr>
            <a:r>
              <a:rPr lang="en-US" altLang="en-US" sz="2800" dirty="0">
                <a:solidFill>
                  <a:schemeClr val="tx1"/>
                </a:solidFill>
              </a:rPr>
              <a:t>Working as a Foundation Dentist </a:t>
            </a:r>
          </a:p>
          <a:p>
            <a:pPr>
              <a:spcBef>
                <a:spcPts val="0"/>
              </a:spcBef>
            </a:pPr>
            <a:r>
              <a:rPr lang="en-US" altLang="en-US" sz="2800" dirty="0">
                <a:solidFill>
                  <a:schemeClr val="tx1"/>
                </a:solidFill>
              </a:rPr>
              <a:t>in the health service in </a:t>
            </a:r>
          </a:p>
          <a:p>
            <a:pPr>
              <a:spcBef>
                <a:spcPts val="0"/>
              </a:spcBef>
            </a:pPr>
            <a:r>
              <a:rPr lang="en-US" altLang="en-US" sz="2800" dirty="0">
                <a:solidFill>
                  <a:schemeClr val="tx1"/>
                </a:solidFill>
              </a:rPr>
              <a:t>Northern Ireland</a:t>
            </a:r>
          </a:p>
          <a:p>
            <a:br>
              <a:rPr lang="en-US" altLang="en-US" dirty="0"/>
            </a:br>
            <a:endParaRPr lang="en-US" altLang="en-US" dirty="0"/>
          </a:p>
        </p:txBody>
      </p:sp>
    </p:spTree>
    <p:extLst>
      <p:ext uri="{BB962C8B-B14F-4D97-AF65-F5344CB8AC3E}">
        <p14:creationId xmlns:p14="http://schemas.microsoft.com/office/powerpoint/2010/main" val="3072182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67544" y="908720"/>
            <a:ext cx="8305800" cy="1169987"/>
          </a:xfrm>
        </p:spPr>
        <p:txBody>
          <a:bodyPr>
            <a:normAutofit/>
          </a:bodyPr>
          <a:lstStyle/>
          <a:p>
            <a:r>
              <a:rPr lang="en-GB" altLang="en-US" sz="3600" dirty="0"/>
              <a:t>Areas to be covered today</a:t>
            </a:r>
            <a:endParaRPr lang="en-US" altLang="en-US" sz="3600" dirty="0"/>
          </a:p>
        </p:txBody>
      </p:sp>
      <p:sp>
        <p:nvSpPr>
          <p:cNvPr id="29699" name="Content Placeholder 7"/>
          <p:cNvSpPr>
            <a:spLocks noGrp="1"/>
          </p:cNvSpPr>
          <p:nvPr>
            <p:ph sz="half" idx="1"/>
          </p:nvPr>
        </p:nvSpPr>
        <p:spPr>
          <a:xfrm>
            <a:off x="468313" y="2205038"/>
            <a:ext cx="7920111" cy="4248150"/>
          </a:xfrm>
        </p:spPr>
        <p:txBody>
          <a:bodyPr numCol="2">
            <a:noAutofit/>
          </a:bodyPr>
          <a:lstStyle/>
          <a:p>
            <a:r>
              <a:rPr lang="en-GB" altLang="en-US" sz="2400" dirty="0"/>
              <a:t>Part 1  HSC structure</a:t>
            </a:r>
          </a:p>
          <a:p>
            <a:pPr marL="0" indent="0">
              <a:buNone/>
            </a:pPr>
            <a:endParaRPr lang="en-GB" altLang="en-US" sz="2400" dirty="0"/>
          </a:p>
          <a:p>
            <a:r>
              <a:rPr lang="en-GB" altLang="en-US" sz="2400" dirty="0"/>
              <a:t>Part 2  Role of SPPG</a:t>
            </a:r>
          </a:p>
          <a:p>
            <a:endParaRPr lang="en-GB" altLang="en-US" sz="2400" dirty="0"/>
          </a:p>
          <a:p>
            <a:r>
              <a:rPr lang="en-GB" altLang="en-US" sz="2400" dirty="0"/>
              <a:t>Part 3  Record Keeping</a:t>
            </a:r>
          </a:p>
          <a:p>
            <a:endParaRPr lang="en-GB" altLang="en-US" sz="2400" dirty="0"/>
          </a:p>
          <a:p>
            <a:endParaRPr lang="en-GB" altLang="en-US" sz="2400" dirty="0"/>
          </a:p>
          <a:p>
            <a:endParaRPr lang="en-GB" altLang="en-US" sz="2400" dirty="0"/>
          </a:p>
          <a:p>
            <a:endParaRPr lang="en-GB" altLang="en-US" sz="2400" dirty="0"/>
          </a:p>
          <a:p>
            <a:r>
              <a:rPr lang="en-GB" altLang="en-US" sz="2400" dirty="0"/>
              <a:t>Part 4  Prescribing</a:t>
            </a:r>
          </a:p>
          <a:p>
            <a:pPr lvl="1"/>
            <a:r>
              <a:rPr lang="en-GB" altLang="en-US" dirty="0"/>
              <a:t>Practical Advice</a:t>
            </a:r>
          </a:p>
          <a:p>
            <a:pPr lvl="1"/>
            <a:r>
              <a:rPr lang="en-GB" altLang="en-US" dirty="0"/>
              <a:t>Clinical Advice</a:t>
            </a:r>
          </a:p>
          <a:p>
            <a:pPr lvl="1"/>
            <a:r>
              <a:rPr lang="en-GB" altLang="en-US" dirty="0"/>
              <a:t>Antimicrobial Stewardship</a:t>
            </a:r>
          </a:p>
          <a:p>
            <a:r>
              <a:rPr lang="en-GB" altLang="en-US" sz="2400" dirty="0"/>
              <a:t>Part 5  </a:t>
            </a:r>
            <a:r>
              <a:rPr lang="en-GB" altLang="en-US" sz="2400" dirty="0" err="1"/>
              <a:t>Misc</a:t>
            </a:r>
            <a:endParaRPr lang="en-GB" altLang="en-US" sz="2400" dirty="0"/>
          </a:p>
        </p:txBody>
      </p:sp>
    </p:spTree>
    <p:extLst>
      <p:ext uri="{BB962C8B-B14F-4D97-AF65-F5344CB8AC3E}">
        <p14:creationId xmlns:p14="http://schemas.microsoft.com/office/powerpoint/2010/main" val="3080101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67544" y="908720"/>
            <a:ext cx="8305800" cy="1169987"/>
          </a:xfrm>
        </p:spPr>
        <p:txBody>
          <a:bodyPr>
            <a:normAutofit/>
          </a:bodyPr>
          <a:lstStyle/>
          <a:p>
            <a:r>
              <a:rPr lang="en-GB" altLang="en-US" sz="3600" dirty="0"/>
              <a:t>Part 1 HSC Structure</a:t>
            </a:r>
            <a:endParaRPr lang="en-US" altLang="en-US" sz="3600" dirty="0"/>
          </a:p>
        </p:txBody>
      </p:sp>
      <p:pic>
        <p:nvPicPr>
          <p:cNvPr id="1026" name="Picture 2" descr="Rhinovirus symptoms: NI Department of Health advises those with runny nose  or headache to stay at home - Belfast 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2028825"/>
            <a:ext cx="5857875" cy="38957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051500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Oval 3"/>
          <p:cNvSpPr>
            <a:spLocks noChangeArrowheads="1"/>
          </p:cNvSpPr>
          <p:nvPr/>
        </p:nvSpPr>
        <p:spPr bwMode="auto">
          <a:xfrm>
            <a:off x="4157051" y="1814429"/>
            <a:ext cx="3312368" cy="2000447"/>
          </a:xfrm>
          <a:prstGeom prst="ellipse">
            <a:avLst/>
          </a:prstGeom>
          <a:gradFill rotWithShape="1">
            <a:gsLst>
              <a:gs pos="0">
                <a:schemeClr val="accent1"/>
              </a:gs>
              <a:gs pos="50000">
                <a:schemeClr val="accent1">
                  <a:gamma/>
                  <a:shade val="46275"/>
                  <a:invGamma/>
                </a:schemeClr>
              </a:gs>
              <a:gs pos="100000">
                <a:schemeClr val="accent1"/>
              </a:gs>
            </a:gsLst>
            <a:lin ang="5400000" scaled="1"/>
          </a:gradFill>
          <a:ln w="9525">
            <a:noFill/>
            <a:round/>
            <a:headEnd/>
            <a:tailEnd/>
          </a:ln>
          <a:effectLst/>
        </p:spPr>
        <p:txBody>
          <a:bodyPr wrap="none"/>
          <a:lstStyle/>
          <a:p>
            <a:pPr algn="ctr" eaLnBrk="0" hangingPunct="0">
              <a:defRPr/>
            </a:pPr>
            <a:r>
              <a:rPr lang="en-GB" sz="3600" b="1" dirty="0">
                <a:solidFill>
                  <a:srgbClr val="4F81BD"/>
                </a:solidFill>
                <a:effectDag name="">
                  <a:cont type="tree" name="">
                    <a:effect ref="fillLine"/>
                    <a:outerShdw dist="38100" dir="13500000" algn="br">
                      <a:srgbClr val="DDDDFF"/>
                    </a:outerShdw>
                  </a:cont>
                  <a:cont type="tree" name="">
                    <a:effect ref="fillLine"/>
                    <a:outerShdw dist="38100" dir="2700000" algn="tl">
                      <a:srgbClr val="7A7A99"/>
                    </a:outerShdw>
                  </a:cont>
                  <a:effect ref="fillLine"/>
                </a:effectDag>
                <a:latin typeface="Arial" charset="0"/>
              </a:rPr>
              <a:t>DoH/Minister</a:t>
            </a:r>
          </a:p>
        </p:txBody>
      </p:sp>
      <p:sp>
        <p:nvSpPr>
          <p:cNvPr id="89095" name="Oval 7"/>
          <p:cNvSpPr>
            <a:spLocks noChangeArrowheads="1"/>
          </p:cNvSpPr>
          <p:nvPr/>
        </p:nvSpPr>
        <p:spPr bwMode="auto">
          <a:xfrm>
            <a:off x="2944813" y="4941888"/>
            <a:ext cx="1771650" cy="842962"/>
          </a:xfrm>
          <a:prstGeom prst="ellipse">
            <a:avLst/>
          </a:prstGeom>
          <a:gradFill rotWithShape="1">
            <a:gsLst>
              <a:gs pos="0">
                <a:srgbClr val="DEF6F1"/>
              </a:gs>
              <a:gs pos="50000">
                <a:srgbClr val="DEF6F1">
                  <a:gamma/>
                  <a:shade val="46275"/>
                  <a:invGamma/>
                </a:srgbClr>
              </a:gs>
              <a:gs pos="100000">
                <a:srgbClr val="DEF6F1"/>
              </a:gs>
            </a:gsLst>
            <a:lin ang="5400000" scaled="1"/>
          </a:gradFill>
          <a:ln w="9525" algn="ctr">
            <a:solidFill>
              <a:schemeClr val="tx1"/>
            </a:solidFill>
            <a:round/>
            <a:headEnd/>
            <a:tailEnd/>
          </a:ln>
          <a:effectLst/>
        </p:spPr>
        <p:txBody>
          <a:bodyPr wrap="none" anchor="ctr"/>
          <a:lstStyle/>
          <a:p>
            <a:pPr algn="ctr" eaLnBrk="0" hangingPunct="0">
              <a:defRPr/>
            </a:pPr>
            <a:r>
              <a:rPr lang="en-GB" sz="2400" b="1" dirty="0">
                <a:solidFill>
                  <a:srgbClr val="DEF6F1"/>
                </a:solidFill>
                <a:effectDag name="">
                  <a:cont type="tree" name="">
                    <a:effect ref="fillLine"/>
                    <a:outerShdw dist="38100" dir="13500000" algn="br">
                      <a:srgbClr val="EFFFFC"/>
                    </a:outerShdw>
                  </a:cont>
                  <a:cont type="tree" name="">
                    <a:effect ref="fillLine"/>
                    <a:outerShdw dist="38100" dir="2700000" algn="tl">
                      <a:srgbClr val="859390"/>
                    </a:outerShdw>
                  </a:cont>
                  <a:effect ref="fillLine"/>
                </a:effectDag>
                <a:latin typeface="Arial" charset="0"/>
              </a:rPr>
              <a:t>PHA</a:t>
            </a:r>
          </a:p>
        </p:txBody>
      </p:sp>
      <p:sp>
        <p:nvSpPr>
          <p:cNvPr id="30725" name="Oval 8"/>
          <p:cNvSpPr>
            <a:spLocks noChangeArrowheads="1"/>
          </p:cNvSpPr>
          <p:nvPr/>
        </p:nvSpPr>
        <p:spPr bwMode="auto">
          <a:xfrm>
            <a:off x="4527536" y="2714625"/>
            <a:ext cx="611185" cy="530257"/>
          </a:xfrm>
          <a:prstGeom prst="ellipse">
            <a:avLst/>
          </a:prstGeom>
          <a:solidFill>
            <a:schemeClr val="folHlink"/>
          </a:solidFill>
          <a:ln w="9525" algn="ctr">
            <a:solidFill>
              <a:schemeClr val="tx1"/>
            </a:solidFill>
            <a:round/>
            <a:headEnd/>
            <a:tailEnd/>
          </a:ln>
        </p:spPr>
        <p:txBody>
          <a:bodyPr wrap="none" anchor="ctr"/>
          <a:lstStyle>
            <a:lvl1pPr eaLnBrk="0" hangingPunct="0">
              <a:spcBef>
                <a:spcPct val="20000"/>
              </a:spcBef>
              <a:buClr>
                <a:srgbClr val="00A8CA"/>
              </a:buClr>
              <a:buSzPct val="65000"/>
              <a:buFont typeface="Wingdings" pitchFamily="2" charset="2"/>
              <a:defRPr sz="3000">
                <a:solidFill>
                  <a:schemeClr val="tx1"/>
                </a:solidFill>
                <a:latin typeface="Arial" pitchFamily="34" charset="0"/>
              </a:defRPr>
            </a:lvl1pPr>
            <a:lvl2pPr marL="742950" indent="-285750" eaLnBrk="0" hangingPunct="0">
              <a:spcBef>
                <a:spcPct val="20000"/>
              </a:spcBef>
              <a:buClr>
                <a:schemeClr val="tx1"/>
              </a:buClr>
              <a:buSzPct val="90000"/>
              <a:buChar char="–"/>
              <a:defRPr sz="2400">
                <a:solidFill>
                  <a:schemeClr val="tx1"/>
                </a:solidFill>
                <a:latin typeface="Arial" pitchFamily="34" charset="0"/>
              </a:defRPr>
            </a:lvl2pPr>
            <a:lvl3pPr marL="1143000" indent="-228600" eaLnBrk="0" hangingPunct="0">
              <a:spcBef>
                <a:spcPct val="20000"/>
              </a:spcBef>
              <a:buClr>
                <a:schemeClr val="accent1"/>
              </a:buClr>
              <a:buSzPct val="60000"/>
              <a:buFont typeface="Wingdings" pitchFamily="2" charset="2"/>
              <a:buChar char="l"/>
              <a:defRPr sz="2000">
                <a:solidFill>
                  <a:schemeClr val="tx1"/>
                </a:solidFill>
                <a:latin typeface="Arial" pitchFamily="34" charset="0"/>
              </a:defRPr>
            </a:lvl3pPr>
            <a:lvl4pPr marL="1600200" indent="-228600" eaLnBrk="0" hangingPunct="0">
              <a:spcBef>
                <a:spcPct val="20000"/>
              </a:spcBef>
              <a:buClr>
                <a:schemeClr val="tx1"/>
              </a:buClr>
              <a:buChar char="–"/>
              <a:defRPr sz="2000">
                <a:solidFill>
                  <a:schemeClr val="tx1"/>
                </a:solidFill>
                <a:latin typeface="Arial" pitchFamily="34" charset="0"/>
              </a:defRPr>
            </a:lvl4pPr>
            <a:lvl5pPr marL="2057400" indent="-228600" eaLnBrk="0" hangingPunct="0">
              <a:spcBef>
                <a:spcPct val="20000"/>
              </a:spcBef>
              <a:buClr>
                <a:schemeClr val="accent1"/>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pitchFamily="34" charset="0"/>
              </a:defRPr>
            </a:lvl9pPr>
          </a:lstStyle>
          <a:p>
            <a:pPr algn="ctr">
              <a:spcBef>
                <a:spcPct val="0"/>
              </a:spcBef>
              <a:buClrTx/>
              <a:buSzTx/>
              <a:buFontTx/>
              <a:buNone/>
            </a:pPr>
            <a:r>
              <a:rPr lang="en-GB" altLang="en-US" sz="1400" b="1" dirty="0">
                <a:solidFill>
                  <a:srgbClr val="FF0000"/>
                </a:solidFill>
              </a:rPr>
              <a:t>CDO</a:t>
            </a:r>
          </a:p>
        </p:txBody>
      </p:sp>
      <p:cxnSp>
        <p:nvCxnSpPr>
          <p:cNvPr id="30726" name="AutoShape 12"/>
          <p:cNvCxnSpPr>
            <a:cxnSpLocks noChangeShapeType="1"/>
            <a:stCxn id="89095" idx="0"/>
          </p:cNvCxnSpPr>
          <p:nvPr/>
        </p:nvCxnSpPr>
        <p:spPr bwMode="auto">
          <a:xfrm flipV="1">
            <a:off x="3830638" y="3778250"/>
            <a:ext cx="1341041" cy="1163638"/>
          </a:xfrm>
          <a:prstGeom prst="straightConnector1">
            <a:avLst/>
          </a:prstGeom>
          <a:noFill/>
          <a:ln w="19050">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89108" name="Oval 20"/>
          <p:cNvSpPr>
            <a:spLocks noChangeArrowheads="1"/>
          </p:cNvSpPr>
          <p:nvPr/>
        </p:nvSpPr>
        <p:spPr bwMode="auto">
          <a:xfrm>
            <a:off x="7211219" y="5079148"/>
            <a:ext cx="1771650" cy="842962"/>
          </a:xfrm>
          <a:prstGeom prst="ellipse">
            <a:avLst/>
          </a:prstGeom>
          <a:gradFill rotWithShape="1">
            <a:gsLst>
              <a:gs pos="0">
                <a:schemeClr val="hlink"/>
              </a:gs>
              <a:gs pos="50000">
                <a:schemeClr val="hlink">
                  <a:gamma/>
                  <a:shade val="46275"/>
                  <a:invGamma/>
                </a:schemeClr>
              </a:gs>
              <a:gs pos="100000">
                <a:schemeClr val="hlink"/>
              </a:gs>
            </a:gsLst>
            <a:lin ang="5400000" scaled="1"/>
          </a:gradFill>
          <a:ln w="9525">
            <a:noFill/>
            <a:round/>
            <a:headEnd/>
            <a:tailEnd/>
          </a:ln>
          <a:effectLst/>
        </p:spPr>
        <p:txBody>
          <a:bodyPr wrap="none" anchor="ctr"/>
          <a:lstStyle/>
          <a:p>
            <a:pPr algn="ctr" eaLnBrk="0" hangingPunct="0">
              <a:defRPr/>
            </a:pPr>
            <a:r>
              <a:rPr lang="en-GB" sz="2400" b="1" dirty="0">
                <a:solidFill>
                  <a:prstClr val="white"/>
                </a:solidFill>
                <a:effectDag name="">
                  <a:cont type="tree" name="">
                    <a:effect ref="fillLine"/>
                    <a:outerShdw dist="38100" dir="13500000" algn="br">
                      <a:srgbClr val="9A9AFF"/>
                    </a:outerShdw>
                  </a:cont>
                  <a:cont type="tree" name="">
                    <a:effect ref="fillLine"/>
                    <a:outerShdw dist="38100" dir="2700000" algn="tl">
                      <a:srgbClr val="3D3D99"/>
                    </a:outerShdw>
                  </a:cont>
                  <a:effect ref="fillLine"/>
                </a:effectDag>
                <a:latin typeface="Arial" charset="0"/>
              </a:rPr>
              <a:t>Trusts</a:t>
            </a:r>
          </a:p>
        </p:txBody>
      </p:sp>
      <p:sp>
        <p:nvSpPr>
          <p:cNvPr id="89109" name="Oval 21"/>
          <p:cNvSpPr>
            <a:spLocks noChangeArrowheads="1"/>
          </p:cNvSpPr>
          <p:nvPr/>
        </p:nvSpPr>
        <p:spPr bwMode="auto">
          <a:xfrm>
            <a:off x="5171679" y="4775935"/>
            <a:ext cx="1770063" cy="1449388"/>
          </a:xfrm>
          <a:prstGeom prst="ellipse">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gradFill>
          <a:ln w="9525">
            <a:noFill/>
            <a:round/>
            <a:headEnd/>
            <a:tailEnd/>
          </a:ln>
          <a:effectLst/>
        </p:spPr>
        <p:txBody>
          <a:bodyPr anchor="ctr"/>
          <a:lstStyle/>
          <a:p>
            <a:pPr algn="ctr" eaLnBrk="0" hangingPunct="0">
              <a:defRPr/>
            </a:pPr>
            <a:r>
              <a:rPr lang="en-GB" sz="1200" b="1" dirty="0">
                <a:solidFill>
                  <a:srgbClr val="FFFF00"/>
                </a:solidFill>
                <a:latin typeface="Arial" charset="0"/>
              </a:rPr>
              <a:t>GDPs/GPs/ Independent &amp; Private Sector/ Voluntary &amp; Community</a:t>
            </a:r>
          </a:p>
        </p:txBody>
      </p:sp>
      <p:sp>
        <p:nvSpPr>
          <p:cNvPr id="89114" name="Rectangle 26"/>
          <p:cNvSpPr>
            <a:spLocks noChangeArrowheads="1"/>
          </p:cNvSpPr>
          <p:nvPr/>
        </p:nvSpPr>
        <p:spPr bwMode="auto">
          <a:xfrm>
            <a:off x="214313" y="2208213"/>
            <a:ext cx="2362200" cy="4149725"/>
          </a:xfrm>
          <a:prstGeom prst="rect">
            <a:avLst/>
          </a:prstGeom>
          <a:gradFill rotWithShape="1">
            <a:gsLst>
              <a:gs pos="0">
                <a:schemeClr val="accent1"/>
              </a:gs>
              <a:gs pos="50000">
                <a:schemeClr val="accent1">
                  <a:gamma/>
                  <a:shade val="46275"/>
                  <a:invGamma/>
                </a:schemeClr>
              </a:gs>
              <a:gs pos="100000">
                <a:schemeClr val="accent1"/>
              </a:gs>
            </a:gsLst>
            <a:lin ang="0" scaled="1"/>
          </a:gradFill>
          <a:ln w="9525">
            <a:noFill/>
            <a:miter lim="800000"/>
            <a:headEnd/>
            <a:tailEnd/>
          </a:ln>
          <a:effectLst/>
        </p:spPr>
        <p:txBody>
          <a:bodyPr wrap="none" anchor="ctr"/>
          <a:lstStyle>
            <a:lvl1pPr eaLnBrk="0" hangingPunct="0">
              <a:defRPr sz="4000">
                <a:solidFill>
                  <a:schemeClr val="tx1"/>
                </a:solidFill>
                <a:latin typeface="Arial" charset="0"/>
              </a:defRPr>
            </a:lvl1pPr>
            <a:lvl2pPr marL="742950" indent="-285750" eaLnBrk="0" hangingPunct="0">
              <a:defRPr sz="4000">
                <a:solidFill>
                  <a:schemeClr val="tx1"/>
                </a:solidFill>
                <a:latin typeface="Arial" charset="0"/>
              </a:defRPr>
            </a:lvl2pPr>
            <a:lvl3pPr marL="1143000" indent="-228600" eaLnBrk="0" hangingPunct="0">
              <a:defRPr sz="4000">
                <a:solidFill>
                  <a:schemeClr val="tx1"/>
                </a:solidFill>
                <a:latin typeface="Arial" charset="0"/>
              </a:defRPr>
            </a:lvl3pPr>
            <a:lvl4pPr marL="1600200" indent="-228600" eaLnBrk="0" hangingPunct="0">
              <a:defRPr sz="4000">
                <a:solidFill>
                  <a:schemeClr val="tx1"/>
                </a:solidFill>
                <a:latin typeface="Arial" charset="0"/>
              </a:defRPr>
            </a:lvl4pPr>
            <a:lvl5pPr marL="2057400" indent="-228600" eaLnBrk="0" hangingPunct="0">
              <a:defRPr sz="4000">
                <a:solidFill>
                  <a:schemeClr val="tx1"/>
                </a:solidFill>
                <a:latin typeface="Arial" charset="0"/>
              </a:defRPr>
            </a:lvl5pPr>
            <a:lvl6pPr marL="2514600" indent="-228600" eaLnBrk="0" fontAlgn="base" hangingPunct="0">
              <a:spcBef>
                <a:spcPct val="0"/>
              </a:spcBef>
              <a:spcAft>
                <a:spcPct val="0"/>
              </a:spcAft>
              <a:defRPr sz="4000">
                <a:solidFill>
                  <a:schemeClr val="tx1"/>
                </a:solidFill>
                <a:latin typeface="Arial" charset="0"/>
              </a:defRPr>
            </a:lvl6pPr>
            <a:lvl7pPr marL="2971800" indent="-228600" eaLnBrk="0" fontAlgn="base" hangingPunct="0">
              <a:spcBef>
                <a:spcPct val="0"/>
              </a:spcBef>
              <a:spcAft>
                <a:spcPct val="0"/>
              </a:spcAft>
              <a:defRPr sz="4000">
                <a:solidFill>
                  <a:schemeClr val="tx1"/>
                </a:solidFill>
                <a:latin typeface="Arial" charset="0"/>
              </a:defRPr>
            </a:lvl7pPr>
            <a:lvl8pPr marL="3429000" indent="-228600" eaLnBrk="0" fontAlgn="base" hangingPunct="0">
              <a:spcBef>
                <a:spcPct val="0"/>
              </a:spcBef>
              <a:spcAft>
                <a:spcPct val="0"/>
              </a:spcAft>
              <a:defRPr sz="4000">
                <a:solidFill>
                  <a:schemeClr val="tx1"/>
                </a:solidFill>
                <a:latin typeface="Arial" charset="0"/>
              </a:defRPr>
            </a:lvl8pPr>
            <a:lvl9pPr marL="3886200" indent="-228600" eaLnBrk="0" fontAlgn="base" hangingPunct="0">
              <a:spcBef>
                <a:spcPct val="0"/>
              </a:spcBef>
              <a:spcAft>
                <a:spcPct val="0"/>
              </a:spcAft>
              <a:defRPr sz="4000">
                <a:solidFill>
                  <a:schemeClr val="tx1"/>
                </a:solidFill>
                <a:latin typeface="Arial" charset="0"/>
              </a:defRPr>
            </a:lvl9pPr>
          </a:lstStyle>
          <a:p>
            <a:pPr eaLnBrk="1" hangingPunct="1">
              <a:defRPr/>
            </a:pPr>
            <a:endParaRPr lang="en-US" altLang="en-US" dirty="0">
              <a:solidFill>
                <a:prstClr val="black"/>
              </a:solidFill>
            </a:endParaRPr>
          </a:p>
        </p:txBody>
      </p:sp>
      <p:sp>
        <p:nvSpPr>
          <p:cNvPr id="89092" name="Oval 4"/>
          <p:cNvSpPr>
            <a:spLocks noChangeArrowheads="1"/>
          </p:cNvSpPr>
          <p:nvPr/>
        </p:nvSpPr>
        <p:spPr bwMode="auto">
          <a:xfrm>
            <a:off x="428625" y="3357563"/>
            <a:ext cx="1771650" cy="841375"/>
          </a:xfrm>
          <a:prstGeom prst="ellipse">
            <a:avLst/>
          </a:prstGeom>
          <a:gradFill rotWithShape="1">
            <a:gsLst>
              <a:gs pos="0">
                <a:srgbClr val="DEF6F1"/>
              </a:gs>
              <a:gs pos="50000">
                <a:srgbClr val="DEF6F1">
                  <a:gamma/>
                  <a:shade val="46275"/>
                  <a:invGamma/>
                </a:srgbClr>
              </a:gs>
              <a:gs pos="100000">
                <a:srgbClr val="DEF6F1"/>
              </a:gs>
            </a:gsLst>
            <a:lin ang="5400000" scaled="1"/>
          </a:gradFill>
          <a:ln w="9525">
            <a:solidFill>
              <a:schemeClr val="tx1"/>
            </a:solidFill>
            <a:round/>
            <a:headEnd/>
            <a:tailEnd/>
          </a:ln>
          <a:effectLst/>
        </p:spPr>
        <p:txBody>
          <a:bodyPr wrap="none" anchor="ctr"/>
          <a:lstStyle/>
          <a:p>
            <a:pPr algn="ctr" eaLnBrk="0" hangingPunct="0">
              <a:defRPr/>
            </a:pPr>
            <a:r>
              <a:rPr lang="en-GB" sz="2400" b="1" dirty="0">
                <a:solidFill>
                  <a:srgbClr val="DEF6F1"/>
                </a:solidFill>
                <a:effectDag name="">
                  <a:cont type="tree" name="">
                    <a:effect ref="fillLine"/>
                    <a:outerShdw dist="38100" dir="13500000" algn="br">
                      <a:srgbClr val="EFFFFC"/>
                    </a:outerShdw>
                  </a:cont>
                  <a:cont type="tree" name="">
                    <a:effect ref="fillLine"/>
                    <a:outerShdw dist="38100" dir="2700000" algn="tl">
                      <a:srgbClr val="859390"/>
                    </a:outerShdw>
                  </a:cont>
                  <a:effect ref="fillLine"/>
                </a:effectDag>
                <a:latin typeface="Arial" charset="0"/>
              </a:rPr>
              <a:t>NIMDTA</a:t>
            </a:r>
          </a:p>
        </p:txBody>
      </p:sp>
      <p:sp>
        <p:nvSpPr>
          <p:cNvPr id="89093" name="Oval 5"/>
          <p:cNvSpPr>
            <a:spLocks noChangeArrowheads="1"/>
          </p:cNvSpPr>
          <p:nvPr/>
        </p:nvSpPr>
        <p:spPr bwMode="auto">
          <a:xfrm>
            <a:off x="428625" y="4357688"/>
            <a:ext cx="1771650" cy="841375"/>
          </a:xfrm>
          <a:prstGeom prst="ellipse">
            <a:avLst/>
          </a:prstGeom>
          <a:gradFill rotWithShape="1">
            <a:gsLst>
              <a:gs pos="0">
                <a:srgbClr val="DEF6F1"/>
              </a:gs>
              <a:gs pos="50000">
                <a:srgbClr val="DEF6F1">
                  <a:gamma/>
                  <a:shade val="46275"/>
                  <a:invGamma/>
                </a:srgbClr>
              </a:gs>
              <a:gs pos="100000">
                <a:srgbClr val="DEF6F1"/>
              </a:gs>
            </a:gsLst>
            <a:lin ang="5400000" scaled="1"/>
          </a:gradFill>
          <a:ln w="9525" algn="ctr">
            <a:solidFill>
              <a:schemeClr val="tx1"/>
            </a:solidFill>
            <a:round/>
            <a:headEnd/>
            <a:tailEnd/>
          </a:ln>
          <a:effectLst/>
        </p:spPr>
        <p:txBody>
          <a:bodyPr wrap="none" anchor="ctr"/>
          <a:lstStyle/>
          <a:p>
            <a:pPr algn="ctr" eaLnBrk="0" hangingPunct="0">
              <a:defRPr/>
            </a:pPr>
            <a:r>
              <a:rPr lang="en-GB" sz="2400" b="1" dirty="0">
                <a:solidFill>
                  <a:srgbClr val="DEF6F1"/>
                </a:solidFill>
                <a:effectDag name="">
                  <a:cont type="tree" name="">
                    <a:effect ref="fillLine"/>
                    <a:outerShdw dist="38100" dir="13500000" algn="br">
                      <a:srgbClr val="EFFFFC"/>
                    </a:outerShdw>
                  </a:cont>
                  <a:cont type="tree" name="">
                    <a:effect ref="fillLine"/>
                    <a:outerShdw dist="38100" dir="2700000" algn="tl">
                      <a:srgbClr val="859390"/>
                    </a:outerShdw>
                  </a:cont>
                  <a:effect ref="fillLine"/>
                </a:effectDag>
                <a:latin typeface="Arial" charset="0"/>
              </a:rPr>
              <a:t>BSO</a:t>
            </a:r>
          </a:p>
        </p:txBody>
      </p:sp>
      <p:sp>
        <p:nvSpPr>
          <p:cNvPr id="89094" name="Oval 6"/>
          <p:cNvSpPr>
            <a:spLocks noChangeArrowheads="1"/>
          </p:cNvSpPr>
          <p:nvPr/>
        </p:nvSpPr>
        <p:spPr bwMode="auto">
          <a:xfrm>
            <a:off x="428625" y="5357813"/>
            <a:ext cx="1771650" cy="841375"/>
          </a:xfrm>
          <a:prstGeom prst="ellipse">
            <a:avLst/>
          </a:prstGeom>
          <a:gradFill rotWithShape="1">
            <a:gsLst>
              <a:gs pos="0">
                <a:srgbClr val="DEF6F1"/>
              </a:gs>
              <a:gs pos="50000">
                <a:srgbClr val="DEF6F1">
                  <a:gamma/>
                  <a:shade val="46275"/>
                  <a:invGamma/>
                </a:srgbClr>
              </a:gs>
              <a:gs pos="100000">
                <a:srgbClr val="DEF6F1"/>
              </a:gs>
            </a:gsLst>
            <a:lin ang="5400000" scaled="1"/>
          </a:gradFill>
          <a:ln w="9525" algn="ctr">
            <a:solidFill>
              <a:schemeClr val="tx1"/>
            </a:solidFill>
            <a:round/>
            <a:headEnd/>
            <a:tailEnd/>
          </a:ln>
          <a:effectLst/>
        </p:spPr>
        <p:txBody>
          <a:bodyPr wrap="none" anchor="ctr"/>
          <a:lstStyle/>
          <a:p>
            <a:pPr algn="ctr" eaLnBrk="0" hangingPunct="0">
              <a:defRPr/>
            </a:pPr>
            <a:r>
              <a:rPr lang="en-GB" sz="2400" b="1" dirty="0">
                <a:solidFill>
                  <a:srgbClr val="DEF6F1"/>
                </a:solidFill>
                <a:effectDag name="">
                  <a:cont type="tree" name="">
                    <a:effect ref="fillLine"/>
                    <a:outerShdw dist="38100" dir="13500000" algn="br">
                      <a:srgbClr val="EFFFFC"/>
                    </a:outerShdw>
                  </a:cont>
                  <a:cont type="tree" name="">
                    <a:effect ref="fillLine"/>
                    <a:outerShdw dist="38100" dir="2700000" algn="tl">
                      <a:srgbClr val="859390"/>
                    </a:outerShdw>
                  </a:cont>
                  <a:effect ref="fillLine"/>
                </a:effectDag>
                <a:latin typeface="Arial" charset="0"/>
              </a:rPr>
              <a:t>PCC</a:t>
            </a:r>
          </a:p>
        </p:txBody>
      </p:sp>
      <p:sp>
        <p:nvSpPr>
          <p:cNvPr id="30742" name="Text Box 27"/>
          <p:cNvSpPr txBox="1">
            <a:spLocks noChangeArrowheads="1"/>
          </p:cNvSpPr>
          <p:nvPr/>
        </p:nvSpPr>
        <p:spPr bwMode="auto">
          <a:xfrm>
            <a:off x="214313" y="2349500"/>
            <a:ext cx="2362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A8CA"/>
              </a:buClr>
              <a:buSzPct val="65000"/>
              <a:buFont typeface="Wingdings" pitchFamily="2" charset="2"/>
              <a:defRPr sz="3000">
                <a:solidFill>
                  <a:schemeClr val="tx1"/>
                </a:solidFill>
                <a:latin typeface="Arial" pitchFamily="34" charset="0"/>
              </a:defRPr>
            </a:lvl1pPr>
            <a:lvl2pPr marL="742950" indent="-285750" eaLnBrk="0" hangingPunct="0">
              <a:spcBef>
                <a:spcPct val="20000"/>
              </a:spcBef>
              <a:buClr>
                <a:schemeClr val="tx1"/>
              </a:buClr>
              <a:buSzPct val="90000"/>
              <a:buChar char="–"/>
              <a:defRPr sz="2400">
                <a:solidFill>
                  <a:schemeClr val="tx1"/>
                </a:solidFill>
                <a:latin typeface="Arial" pitchFamily="34" charset="0"/>
              </a:defRPr>
            </a:lvl2pPr>
            <a:lvl3pPr marL="1143000" indent="-228600" eaLnBrk="0" hangingPunct="0">
              <a:spcBef>
                <a:spcPct val="20000"/>
              </a:spcBef>
              <a:buClr>
                <a:schemeClr val="accent1"/>
              </a:buClr>
              <a:buSzPct val="60000"/>
              <a:buFont typeface="Wingdings" pitchFamily="2" charset="2"/>
              <a:buChar char="l"/>
              <a:defRPr sz="2000">
                <a:solidFill>
                  <a:schemeClr val="tx1"/>
                </a:solidFill>
                <a:latin typeface="Arial" pitchFamily="34" charset="0"/>
              </a:defRPr>
            </a:lvl3pPr>
            <a:lvl4pPr marL="1600200" indent="-228600" eaLnBrk="0" hangingPunct="0">
              <a:spcBef>
                <a:spcPct val="20000"/>
              </a:spcBef>
              <a:buClr>
                <a:schemeClr val="tx1"/>
              </a:buClr>
              <a:buChar char="–"/>
              <a:defRPr sz="2000">
                <a:solidFill>
                  <a:schemeClr val="tx1"/>
                </a:solidFill>
                <a:latin typeface="Arial" pitchFamily="34" charset="0"/>
              </a:defRPr>
            </a:lvl4pPr>
            <a:lvl5pPr marL="2057400" indent="-228600" eaLnBrk="0" hangingPunct="0">
              <a:spcBef>
                <a:spcPct val="20000"/>
              </a:spcBef>
              <a:buClr>
                <a:schemeClr val="accent1"/>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pitchFamily="34" charset="0"/>
              </a:defRPr>
            </a:lvl9pPr>
          </a:lstStyle>
          <a:p>
            <a:pPr algn="ctr" eaLnBrk="1" hangingPunct="1">
              <a:spcBef>
                <a:spcPct val="50000"/>
              </a:spcBef>
              <a:buClrTx/>
              <a:buSzTx/>
              <a:buFontTx/>
              <a:buNone/>
            </a:pPr>
            <a:r>
              <a:rPr lang="en-GB" altLang="en-US" sz="2000" b="1">
                <a:solidFill>
                  <a:srgbClr val="DEF6F1"/>
                </a:solidFill>
              </a:rPr>
              <a:t>RQIA</a:t>
            </a:r>
          </a:p>
        </p:txBody>
      </p:sp>
      <p:cxnSp>
        <p:nvCxnSpPr>
          <p:cNvPr id="30743" name="AutoShape 28"/>
          <p:cNvCxnSpPr>
            <a:cxnSpLocks noChangeShapeType="1"/>
            <a:stCxn id="89114" idx="3"/>
            <a:endCxn id="89091" idx="3"/>
          </p:cNvCxnSpPr>
          <p:nvPr/>
        </p:nvCxnSpPr>
        <p:spPr bwMode="auto">
          <a:xfrm flipV="1">
            <a:off x="2576513" y="3521917"/>
            <a:ext cx="2065623" cy="761159"/>
          </a:xfrm>
          <a:prstGeom prst="straightConnector1">
            <a:avLst/>
          </a:prstGeom>
          <a:noFill/>
          <a:ln w="19050">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30744" name="Oval 24"/>
          <p:cNvSpPr>
            <a:spLocks noChangeArrowheads="1"/>
          </p:cNvSpPr>
          <p:nvPr/>
        </p:nvSpPr>
        <p:spPr bwMode="auto">
          <a:xfrm>
            <a:off x="214313" y="2214563"/>
            <a:ext cx="857250" cy="500062"/>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lr>
                <a:srgbClr val="00A8CA"/>
              </a:buClr>
              <a:buSzPct val="65000"/>
              <a:buFont typeface="Wingdings" pitchFamily="2" charset="2"/>
              <a:defRPr sz="3000">
                <a:solidFill>
                  <a:schemeClr val="tx1"/>
                </a:solidFill>
                <a:latin typeface="Arial" pitchFamily="34" charset="0"/>
              </a:defRPr>
            </a:lvl1pPr>
            <a:lvl2pPr marL="742950" indent="-285750" eaLnBrk="0" hangingPunct="0">
              <a:spcBef>
                <a:spcPct val="20000"/>
              </a:spcBef>
              <a:buClr>
                <a:schemeClr val="tx1"/>
              </a:buClr>
              <a:buSzPct val="90000"/>
              <a:buChar char="–"/>
              <a:defRPr sz="2400">
                <a:solidFill>
                  <a:schemeClr val="tx1"/>
                </a:solidFill>
                <a:latin typeface="Arial" pitchFamily="34" charset="0"/>
              </a:defRPr>
            </a:lvl2pPr>
            <a:lvl3pPr marL="1143000" indent="-228600" eaLnBrk="0" hangingPunct="0">
              <a:spcBef>
                <a:spcPct val="20000"/>
              </a:spcBef>
              <a:buClr>
                <a:schemeClr val="accent1"/>
              </a:buClr>
              <a:buSzPct val="60000"/>
              <a:buFont typeface="Wingdings" pitchFamily="2" charset="2"/>
              <a:buChar char="l"/>
              <a:defRPr sz="2000">
                <a:solidFill>
                  <a:schemeClr val="tx1"/>
                </a:solidFill>
                <a:latin typeface="Arial" pitchFamily="34" charset="0"/>
              </a:defRPr>
            </a:lvl3pPr>
            <a:lvl4pPr marL="1600200" indent="-228600" eaLnBrk="0" hangingPunct="0">
              <a:spcBef>
                <a:spcPct val="20000"/>
              </a:spcBef>
              <a:buClr>
                <a:schemeClr val="tx1"/>
              </a:buClr>
              <a:buChar char="–"/>
              <a:defRPr sz="2000">
                <a:solidFill>
                  <a:schemeClr val="tx1"/>
                </a:solidFill>
                <a:latin typeface="Arial" pitchFamily="34" charset="0"/>
              </a:defRPr>
            </a:lvl4pPr>
            <a:lvl5pPr marL="2057400" indent="-228600" eaLnBrk="0" hangingPunct="0">
              <a:spcBef>
                <a:spcPct val="20000"/>
              </a:spcBef>
              <a:buClr>
                <a:schemeClr val="accent1"/>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pitchFamily="34" charset="0"/>
              </a:defRPr>
            </a:lvl9pPr>
          </a:lstStyle>
          <a:p>
            <a:pPr eaLnBrk="1" hangingPunct="1">
              <a:buClr>
                <a:prstClr val="white"/>
              </a:buClr>
              <a:buSzTx/>
              <a:buFontTx/>
              <a:buNone/>
            </a:pPr>
            <a:endParaRPr lang="en-US" altLang="en-US" sz="4000">
              <a:solidFill>
                <a:prstClr val="black"/>
              </a:solidFill>
            </a:endParaRPr>
          </a:p>
        </p:txBody>
      </p:sp>
      <p:sp>
        <p:nvSpPr>
          <p:cNvPr id="26" name="Oval 4"/>
          <p:cNvSpPr>
            <a:spLocks noChangeArrowheads="1"/>
          </p:cNvSpPr>
          <p:nvPr/>
        </p:nvSpPr>
        <p:spPr bwMode="auto">
          <a:xfrm>
            <a:off x="428625" y="2357438"/>
            <a:ext cx="1771650" cy="841375"/>
          </a:xfrm>
          <a:prstGeom prst="ellipse">
            <a:avLst/>
          </a:prstGeom>
          <a:gradFill rotWithShape="1">
            <a:gsLst>
              <a:gs pos="0">
                <a:srgbClr val="DEF6F1"/>
              </a:gs>
              <a:gs pos="50000">
                <a:srgbClr val="DEF6F1">
                  <a:gamma/>
                  <a:shade val="46275"/>
                  <a:invGamma/>
                </a:srgbClr>
              </a:gs>
              <a:gs pos="100000">
                <a:srgbClr val="DEF6F1"/>
              </a:gs>
            </a:gsLst>
            <a:lin ang="5400000" scaled="1"/>
          </a:gradFill>
          <a:ln w="9525">
            <a:solidFill>
              <a:schemeClr val="tx1"/>
            </a:solidFill>
            <a:round/>
            <a:headEnd/>
            <a:tailEnd/>
          </a:ln>
          <a:effectLst/>
        </p:spPr>
        <p:txBody>
          <a:bodyPr wrap="none" anchor="ctr"/>
          <a:lstStyle/>
          <a:p>
            <a:pPr algn="ctr" eaLnBrk="0" hangingPunct="0">
              <a:defRPr/>
            </a:pPr>
            <a:r>
              <a:rPr lang="en-GB" sz="2400" b="1" dirty="0">
                <a:solidFill>
                  <a:srgbClr val="DEF6F1"/>
                </a:solidFill>
                <a:effectDag name="">
                  <a:cont type="tree" name="">
                    <a:effect ref="fillLine"/>
                    <a:outerShdw dist="38100" dir="13500000" algn="br">
                      <a:srgbClr val="EFFFFC"/>
                    </a:outerShdw>
                  </a:cont>
                  <a:cont type="tree" name="">
                    <a:effect ref="fillLine"/>
                    <a:outerShdw dist="38100" dir="2700000" algn="tl">
                      <a:srgbClr val="859390"/>
                    </a:outerShdw>
                  </a:cont>
                  <a:effect ref="fillLine"/>
                </a:effectDag>
                <a:latin typeface="Arial" charset="0"/>
              </a:rPr>
              <a:t>RQIA</a:t>
            </a:r>
          </a:p>
        </p:txBody>
      </p:sp>
      <p:sp>
        <p:nvSpPr>
          <p:cNvPr id="39" name="Oval 8"/>
          <p:cNvSpPr>
            <a:spLocks noChangeArrowheads="1"/>
          </p:cNvSpPr>
          <p:nvPr/>
        </p:nvSpPr>
        <p:spPr bwMode="auto">
          <a:xfrm>
            <a:off x="5507642" y="2832876"/>
            <a:ext cx="611185" cy="530257"/>
          </a:xfrm>
          <a:prstGeom prst="ellipse">
            <a:avLst/>
          </a:prstGeom>
          <a:solidFill>
            <a:schemeClr val="folHlink"/>
          </a:solidFill>
          <a:ln w="9525" algn="ctr">
            <a:solidFill>
              <a:schemeClr val="tx1"/>
            </a:solidFill>
            <a:round/>
            <a:headEnd/>
            <a:tailEnd/>
          </a:ln>
        </p:spPr>
        <p:txBody>
          <a:bodyPr wrap="none" anchor="ctr"/>
          <a:lstStyle>
            <a:lvl1pPr eaLnBrk="0" hangingPunct="0">
              <a:spcBef>
                <a:spcPct val="20000"/>
              </a:spcBef>
              <a:buClr>
                <a:srgbClr val="00A8CA"/>
              </a:buClr>
              <a:buSzPct val="65000"/>
              <a:buFont typeface="Wingdings" pitchFamily="2" charset="2"/>
              <a:defRPr sz="3000">
                <a:solidFill>
                  <a:schemeClr val="tx1"/>
                </a:solidFill>
                <a:latin typeface="Arial" pitchFamily="34" charset="0"/>
              </a:defRPr>
            </a:lvl1pPr>
            <a:lvl2pPr marL="742950" indent="-285750" eaLnBrk="0" hangingPunct="0">
              <a:spcBef>
                <a:spcPct val="20000"/>
              </a:spcBef>
              <a:buClr>
                <a:schemeClr val="tx1"/>
              </a:buClr>
              <a:buSzPct val="90000"/>
              <a:buChar char="–"/>
              <a:defRPr sz="2400">
                <a:solidFill>
                  <a:schemeClr val="tx1"/>
                </a:solidFill>
                <a:latin typeface="Arial" pitchFamily="34" charset="0"/>
              </a:defRPr>
            </a:lvl2pPr>
            <a:lvl3pPr marL="1143000" indent="-228600" eaLnBrk="0" hangingPunct="0">
              <a:spcBef>
                <a:spcPct val="20000"/>
              </a:spcBef>
              <a:buClr>
                <a:schemeClr val="accent1"/>
              </a:buClr>
              <a:buSzPct val="60000"/>
              <a:buFont typeface="Wingdings" pitchFamily="2" charset="2"/>
              <a:buChar char="l"/>
              <a:defRPr sz="2000">
                <a:solidFill>
                  <a:schemeClr val="tx1"/>
                </a:solidFill>
                <a:latin typeface="Arial" pitchFamily="34" charset="0"/>
              </a:defRPr>
            </a:lvl3pPr>
            <a:lvl4pPr marL="1600200" indent="-228600" eaLnBrk="0" hangingPunct="0">
              <a:spcBef>
                <a:spcPct val="20000"/>
              </a:spcBef>
              <a:buClr>
                <a:schemeClr val="tx1"/>
              </a:buClr>
              <a:buChar char="–"/>
              <a:defRPr sz="2000">
                <a:solidFill>
                  <a:schemeClr val="tx1"/>
                </a:solidFill>
                <a:latin typeface="Arial" pitchFamily="34" charset="0"/>
              </a:defRPr>
            </a:lvl4pPr>
            <a:lvl5pPr marL="2057400" indent="-228600" eaLnBrk="0" hangingPunct="0">
              <a:spcBef>
                <a:spcPct val="20000"/>
              </a:spcBef>
              <a:buClr>
                <a:schemeClr val="accent1"/>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pitchFamily="34" charset="0"/>
              </a:defRPr>
            </a:lvl9pPr>
          </a:lstStyle>
          <a:p>
            <a:pPr algn="ctr">
              <a:spcBef>
                <a:spcPct val="0"/>
              </a:spcBef>
              <a:buClrTx/>
              <a:buSzTx/>
              <a:buFontTx/>
              <a:buNone/>
            </a:pPr>
            <a:r>
              <a:rPr lang="en-GB" altLang="en-US" sz="1400" b="1" dirty="0">
                <a:solidFill>
                  <a:srgbClr val="FF0000"/>
                </a:solidFill>
              </a:rPr>
              <a:t>Policy</a:t>
            </a:r>
          </a:p>
        </p:txBody>
      </p:sp>
      <p:sp>
        <p:nvSpPr>
          <p:cNvPr id="40" name="Oval 8"/>
          <p:cNvSpPr>
            <a:spLocks noChangeArrowheads="1"/>
          </p:cNvSpPr>
          <p:nvPr/>
        </p:nvSpPr>
        <p:spPr bwMode="auto">
          <a:xfrm>
            <a:off x="6444208" y="2714625"/>
            <a:ext cx="790806" cy="637978"/>
          </a:xfrm>
          <a:prstGeom prst="ellipse">
            <a:avLst/>
          </a:prstGeom>
          <a:solidFill>
            <a:schemeClr val="folHlink"/>
          </a:solidFill>
          <a:ln w="9525" algn="ctr">
            <a:solidFill>
              <a:schemeClr val="tx1"/>
            </a:solidFill>
            <a:round/>
            <a:headEnd/>
            <a:tailEnd/>
          </a:ln>
        </p:spPr>
        <p:txBody>
          <a:bodyPr wrap="none" anchor="ctr"/>
          <a:lstStyle>
            <a:lvl1pPr eaLnBrk="0" hangingPunct="0">
              <a:spcBef>
                <a:spcPct val="20000"/>
              </a:spcBef>
              <a:buClr>
                <a:srgbClr val="00A8CA"/>
              </a:buClr>
              <a:buSzPct val="65000"/>
              <a:buFont typeface="Wingdings" pitchFamily="2" charset="2"/>
              <a:defRPr sz="3000">
                <a:solidFill>
                  <a:schemeClr val="tx1"/>
                </a:solidFill>
                <a:latin typeface="Arial" pitchFamily="34" charset="0"/>
              </a:defRPr>
            </a:lvl1pPr>
            <a:lvl2pPr marL="742950" indent="-285750" eaLnBrk="0" hangingPunct="0">
              <a:spcBef>
                <a:spcPct val="20000"/>
              </a:spcBef>
              <a:buClr>
                <a:schemeClr val="tx1"/>
              </a:buClr>
              <a:buSzPct val="90000"/>
              <a:buChar char="–"/>
              <a:defRPr sz="2400">
                <a:solidFill>
                  <a:schemeClr val="tx1"/>
                </a:solidFill>
                <a:latin typeface="Arial" pitchFamily="34" charset="0"/>
              </a:defRPr>
            </a:lvl2pPr>
            <a:lvl3pPr marL="1143000" indent="-228600" eaLnBrk="0" hangingPunct="0">
              <a:spcBef>
                <a:spcPct val="20000"/>
              </a:spcBef>
              <a:buClr>
                <a:schemeClr val="accent1"/>
              </a:buClr>
              <a:buSzPct val="60000"/>
              <a:buFont typeface="Wingdings" pitchFamily="2" charset="2"/>
              <a:buChar char="l"/>
              <a:defRPr sz="2000">
                <a:solidFill>
                  <a:schemeClr val="tx1"/>
                </a:solidFill>
                <a:latin typeface="Arial" pitchFamily="34" charset="0"/>
              </a:defRPr>
            </a:lvl3pPr>
            <a:lvl4pPr marL="1600200" indent="-228600" eaLnBrk="0" hangingPunct="0">
              <a:spcBef>
                <a:spcPct val="20000"/>
              </a:spcBef>
              <a:buClr>
                <a:schemeClr val="tx1"/>
              </a:buClr>
              <a:buChar char="–"/>
              <a:defRPr sz="2000">
                <a:solidFill>
                  <a:schemeClr val="tx1"/>
                </a:solidFill>
                <a:latin typeface="Arial" pitchFamily="34" charset="0"/>
              </a:defRPr>
            </a:lvl4pPr>
            <a:lvl5pPr marL="2057400" indent="-228600" eaLnBrk="0" hangingPunct="0">
              <a:spcBef>
                <a:spcPct val="20000"/>
              </a:spcBef>
              <a:buClr>
                <a:schemeClr val="accent1"/>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pitchFamily="34" charset="0"/>
              </a:defRPr>
            </a:lvl9pPr>
          </a:lstStyle>
          <a:p>
            <a:pPr algn="ctr">
              <a:spcBef>
                <a:spcPct val="0"/>
              </a:spcBef>
              <a:buClrTx/>
              <a:buSzTx/>
              <a:buFontTx/>
              <a:buNone/>
            </a:pPr>
            <a:r>
              <a:rPr lang="en-GB" altLang="en-US" sz="1400" b="1" dirty="0">
                <a:solidFill>
                  <a:srgbClr val="FF0000"/>
                </a:solidFill>
              </a:rPr>
              <a:t>SPPG</a:t>
            </a:r>
          </a:p>
        </p:txBody>
      </p:sp>
      <p:sp>
        <p:nvSpPr>
          <p:cNvPr id="89105" name="Oval 17"/>
          <p:cNvSpPr>
            <a:spLocks noChangeArrowheads="1"/>
          </p:cNvSpPr>
          <p:nvPr/>
        </p:nvSpPr>
        <p:spPr bwMode="auto">
          <a:xfrm>
            <a:off x="6952494" y="3098005"/>
            <a:ext cx="665162" cy="603250"/>
          </a:xfrm>
          <a:prstGeom prst="ellipse">
            <a:avLst/>
          </a:prstGeom>
          <a:gradFill rotWithShape="1">
            <a:gsLst>
              <a:gs pos="0">
                <a:schemeClr val="bg1"/>
              </a:gs>
              <a:gs pos="100000">
                <a:schemeClr val="bg1">
                  <a:gamma/>
                  <a:shade val="46275"/>
                  <a:invGamma/>
                </a:schemeClr>
              </a:gs>
            </a:gsLst>
            <a:path path="shape">
              <a:fillToRect l="50000" t="50000" r="50000" b="50000"/>
            </a:path>
          </a:gradFill>
          <a:ln w="9525">
            <a:noFill/>
            <a:round/>
            <a:headEnd/>
            <a:tailEnd/>
          </a:ln>
          <a:effectLst/>
        </p:spPr>
        <p:txBody>
          <a:bodyPr wrap="none" anchor="ctr"/>
          <a:lstStyle/>
          <a:p>
            <a:pPr algn="ctr" eaLnBrk="0" hangingPunct="0">
              <a:defRPr/>
            </a:pPr>
            <a:r>
              <a:rPr lang="en-GB" sz="1600" b="1" dirty="0">
                <a:solidFill>
                  <a:prstClr val="black"/>
                </a:solidFill>
                <a:latin typeface="Arial" charset="0"/>
              </a:rPr>
              <a:t>LCGs</a:t>
            </a:r>
          </a:p>
        </p:txBody>
      </p:sp>
      <p:cxnSp>
        <p:nvCxnSpPr>
          <p:cNvPr id="46" name="AutoShape 12"/>
          <p:cNvCxnSpPr>
            <a:cxnSpLocks noChangeShapeType="1"/>
            <a:stCxn id="89109" idx="0"/>
            <a:endCxn id="40" idx="3"/>
          </p:cNvCxnSpPr>
          <p:nvPr/>
        </p:nvCxnSpPr>
        <p:spPr bwMode="auto">
          <a:xfrm flipV="1">
            <a:off x="6056711" y="3259173"/>
            <a:ext cx="503308" cy="1516762"/>
          </a:xfrm>
          <a:prstGeom prst="straightConnector1">
            <a:avLst/>
          </a:prstGeom>
          <a:noFill/>
          <a:ln w="19050">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49" name="AutoShape 12"/>
          <p:cNvCxnSpPr>
            <a:cxnSpLocks noChangeShapeType="1"/>
          </p:cNvCxnSpPr>
          <p:nvPr/>
        </p:nvCxnSpPr>
        <p:spPr bwMode="auto">
          <a:xfrm flipH="1" flipV="1">
            <a:off x="6560019" y="3701255"/>
            <a:ext cx="1237278" cy="1364879"/>
          </a:xfrm>
          <a:prstGeom prst="straightConnector1">
            <a:avLst/>
          </a:prstGeom>
          <a:noFill/>
          <a:ln w="19050">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51" name="AutoShape 28"/>
          <p:cNvCxnSpPr>
            <a:cxnSpLocks noChangeShapeType="1"/>
            <a:endCxn id="39" idx="2"/>
          </p:cNvCxnSpPr>
          <p:nvPr/>
        </p:nvCxnSpPr>
        <p:spPr bwMode="auto">
          <a:xfrm>
            <a:off x="5126890" y="3058573"/>
            <a:ext cx="380752" cy="39432"/>
          </a:xfrm>
          <a:prstGeom prst="straightConnector1">
            <a:avLst/>
          </a:prstGeom>
          <a:noFill/>
          <a:ln w="19050">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53" name="AutoShape 28"/>
          <p:cNvCxnSpPr>
            <a:cxnSpLocks noChangeShapeType="1"/>
            <a:endCxn id="40" idx="2"/>
          </p:cNvCxnSpPr>
          <p:nvPr/>
        </p:nvCxnSpPr>
        <p:spPr bwMode="auto">
          <a:xfrm flipV="1">
            <a:off x="6118827" y="3033614"/>
            <a:ext cx="325381" cy="123493"/>
          </a:xfrm>
          <a:prstGeom prst="straightConnector1">
            <a:avLst/>
          </a:prstGeom>
          <a:noFill/>
          <a:ln w="19050">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3614957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467544" y="1052736"/>
            <a:ext cx="8305800" cy="720725"/>
          </a:xfrm>
        </p:spPr>
        <p:txBody>
          <a:bodyPr/>
          <a:lstStyle/>
          <a:p>
            <a:r>
              <a:rPr lang="en-GB" altLang="en-US" sz="3600" dirty="0"/>
              <a:t>Main roles</a:t>
            </a:r>
          </a:p>
        </p:txBody>
      </p:sp>
      <p:sp>
        <p:nvSpPr>
          <p:cNvPr id="31747" name="Content Placeholder 2"/>
          <p:cNvSpPr>
            <a:spLocks noGrp="1"/>
          </p:cNvSpPr>
          <p:nvPr>
            <p:ph idx="1"/>
          </p:nvPr>
        </p:nvSpPr>
        <p:spPr>
          <a:xfrm>
            <a:off x="457200" y="1989138"/>
            <a:ext cx="8305800" cy="4411662"/>
          </a:xfrm>
        </p:spPr>
        <p:txBody>
          <a:bodyPr>
            <a:normAutofit/>
          </a:bodyPr>
          <a:lstStyle/>
          <a:p>
            <a:pPr marL="0" indent="0">
              <a:lnSpc>
                <a:spcPct val="90000"/>
              </a:lnSpc>
              <a:buNone/>
            </a:pPr>
            <a:r>
              <a:rPr lang="en-GB" altLang="en-US" sz="2400" u="sng" dirty="0"/>
              <a:t>Healthcare Policy Group of the Department of Health</a:t>
            </a:r>
          </a:p>
          <a:p>
            <a:pPr marL="0" indent="0">
              <a:lnSpc>
                <a:spcPct val="90000"/>
              </a:lnSpc>
              <a:buNone/>
            </a:pPr>
            <a:r>
              <a:rPr lang="en-GB" altLang="en-US" sz="2400" dirty="0"/>
              <a:t>	Minister + civil servants advising politicians	in The 	Assembly </a:t>
            </a:r>
          </a:p>
          <a:p>
            <a:pPr>
              <a:lnSpc>
                <a:spcPct val="90000"/>
              </a:lnSpc>
            </a:pPr>
            <a:endParaRPr lang="en-GB" altLang="en-US" sz="2400" dirty="0">
              <a:solidFill>
                <a:schemeClr val="accent1"/>
              </a:solidFill>
            </a:endParaRPr>
          </a:p>
          <a:p>
            <a:pPr lvl="1">
              <a:lnSpc>
                <a:spcPct val="90000"/>
              </a:lnSpc>
            </a:pPr>
            <a:r>
              <a:rPr lang="en-GB" altLang="en-US" sz="2400" dirty="0"/>
              <a:t>Formulates and sets policy</a:t>
            </a:r>
          </a:p>
          <a:p>
            <a:pPr lvl="1">
              <a:lnSpc>
                <a:spcPct val="90000"/>
              </a:lnSpc>
            </a:pPr>
            <a:r>
              <a:rPr lang="en-GB" altLang="en-US" sz="2400" dirty="0"/>
              <a:t> the GDS regulations </a:t>
            </a:r>
          </a:p>
          <a:p>
            <a:pPr lvl="1">
              <a:lnSpc>
                <a:spcPct val="90000"/>
              </a:lnSpc>
            </a:pPr>
            <a:r>
              <a:rPr lang="en-GB" altLang="en-US" sz="2400" dirty="0"/>
              <a:t> the SDR</a:t>
            </a:r>
          </a:p>
          <a:p>
            <a:pPr lvl="1">
              <a:lnSpc>
                <a:spcPct val="90000"/>
              </a:lnSpc>
            </a:pPr>
            <a:r>
              <a:rPr lang="en-GB" altLang="en-US" sz="2400" dirty="0"/>
              <a:t> sets the Dental Budget for the Board</a:t>
            </a:r>
          </a:p>
          <a:p>
            <a:pPr lvl="1">
              <a:lnSpc>
                <a:spcPct val="90000"/>
              </a:lnSpc>
            </a:pPr>
            <a:r>
              <a:rPr lang="en-GB" altLang="en-US" sz="2400" dirty="0"/>
              <a:t> negotiates contracts</a:t>
            </a:r>
          </a:p>
          <a:p>
            <a:pPr lvl="1">
              <a:lnSpc>
                <a:spcPct val="90000"/>
              </a:lnSpc>
              <a:buFontTx/>
              <a:buNone/>
            </a:pPr>
            <a:endParaRPr lang="en-GB" altLang="en-US" dirty="0"/>
          </a:p>
        </p:txBody>
      </p:sp>
    </p:spTree>
    <p:extLst>
      <p:ext uri="{BB962C8B-B14F-4D97-AF65-F5344CB8AC3E}">
        <p14:creationId xmlns:p14="http://schemas.microsoft.com/office/powerpoint/2010/main" val="1038471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395536" y="908720"/>
            <a:ext cx="8305800" cy="838200"/>
          </a:xfrm>
        </p:spPr>
        <p:txBody>
          <a:bodyPr>
            <a:noAutofit/>
          </a:bodyPr>
          <a:lstStyle/>
          <a:p>
            <a:pPr eaLnBrk="1" hangingPunct="1"/>
            <a:r>
              <a:rPr lang="en-GB" altLang="en-US" sz="3600" dirty="0"/>
              <a:t>Minimum Standards for Dental </a:t>
            </a:r>
            <a:br>
              <a:rPr lang="en-GB" altLang="en-US" sz="3600" dirty="0"/>
            </a:br>
            <a:r>
              <a:rPr lang="en-GB" altLang="en-US" sz="3600" dirty="0"/>
              <a:t>Care and Treatment (Dept. of Health)</a:t>
            </a:r>
          </a:p>
        </p:txBody>
      </p:sp>
      <p:sp>
        <p:nvSpPr>
          <p:cNvPr id="35843" name="Rectangle 3"/>
          <p:cNvSpPr>
            <a:spLocks noGrp="1" noChangeArrowheads="1"/>
          </p:cNvSpPr>
          <p:nvPr>
            <p:ph type="body" idx="1"/>
          </p:nvPr>
        </p:nvSpPr>
        <p:spPr>
          <a:xfrm>
            <a:off x="467544" y="1916832"/>
            <a:ext cx="8507413" cy="4941168"/>
          </a:xfrm>
        </p:spPr>
        <p:txBody>
          <a:bodyPr>
            <a:noAutofit/>
          </a:bodyPr>
          <a:lstStyle/>
          <a:p>
            <a:r>
              <a:rPr lang="en-GB" altLang="en-US" sz="2400" dirty="0"/>
              <a:t>Describes the standards of care to be provided </a:t>
            </a:r>
            <a:r>
              <a:rPr lang="en-GB" altLang="en-US" sz="2400" u="sng" dirty="0"/>
              <a:t>from the patient’s perspective</a:t>
            </a:r>
            <a:endParaRPr lang="en-GB" altLang="en-US" sz="2400" dirty="0"/>
          </a:p>
          <a:p>
            <a:r>
              <a:rPr lang="en-GB" altLang="en-US" sz="2400" dirty="0"/>
              <a:t>There are 15 Standards </a:t>
            </a:r>
          </a:p>
          <a:p>
            <a:r>
              <a:rPr lang="en-GB" altLang="en-US" sz="2400" dirty="0"/>
              <a:t>Applicable to both health service and private care.</a:t>
            </a:r>
          </a:p>
          <a:p>
            <a:r>
              <a:rPr lang="en-GB" altLang="en-US" sz="2400" dirty="0"/>
              <a:t>These may form the theme(s) for RQIA practice inspections and include:</a:t>
            </a:r>
          </a:p>
          <a:p>
            <a:pPr lvl="1"/>
            <a:r>
              <a:rPr lang="en-GB" altLang="en-US" sz="1600" dirty="0"/>
              <a:t>Choosing your dental service</a:t>
            </a:r>
          </a:p>
          <a:p>
            <a:pPr lvl="1"/>
            <a:r>
              <a:rPr lang="en-GB" altLang="en-US" sz="1600" dirty="0"/>
              <a:t>The quality of your care and treatment</a:t>
            </a:r>
          </a:p>
          <a:p>
            <a:pPr lvl="1"/>
            <a:r>
              <a:rPr lang="en-GB" altLang="en-US" sz="1600" dirty="0"/>
              <a:t>Medical and other emergencies</a:t>
            </a:r>
          </a:p>
          <a:p>
            <a:pPr lvl="1"/>
            <a:r>
              <a:rPr lang="en-GB" altLang="en-US" sz="1600" dirty="0"/>
              <a:t>Children, young people and vulnerable adults</a:t>
            </a:r>
            <a:endParaRPr lang="en-GB" altLang="en-US" sz="2400" dirty="0"/>
          </a:p>
          <a:p>
            <a:pPr marL="0" indent="0" eaLnBrk="1" hangingPunct="1">
              <a:buNone/>
            </a:pPr>
            <a:r>
              <a:rPr lang="en-GB" altLang="en-US" sz="2400" dirty="0">
                <a:solidFill>
                  <a:srgbClr val="FF0000"/>
                </a:solidFill>
                <a:hlinkClick r:id="rId3"/>
              </a:rPr>
              <a:t>https://www.health-ni.gov.uk/publications/professional-dental-guidance-publications</a:t>
            </a:r>
            <a:r>
              <a:rPr lang="en-GB" altLang="en-US" sz="2400" dirty="0">
                <a:solidFill>
                  <a:srgbClr val="FF0000"/>
                </a:solidFill>
              </a:rPr>
              <a:t> </a:t>
            </a:r>
            <a:endParaRPr lang="en-GB" altLang="en-US" sz="2400" dirty="0"/>
          </a:p>
        </p:txBody>
      </p:sp>
    </p:spTree>
    <p:extLst>
      <p:ext uri="{BB962C8B-B14F-4D97-AF65-F5344CB8AC3E}">
        <p14:creationId xmlns:p14="http://schemas.microsoft.com/office/powerpoint/2010/main" val="4034553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250825" y="1412875"/>
            <a:ext cx="8305800" cy="1079500"/>
          </a:xfrm>
        </p:spPr>
        <p:txBody>
          <a:bodyPr>
            <a:noAutofit/>
          </a:bodyPr>
          <a:lstStyle/>
          <a:p>
            <a:pPr algn="ctr" eaLnBrk="1" hangingPunct="1"/>
            <a:r>
              <a:rPr lang="en-GB" altLang="en-US" sz="3600" dirty="0"/>
              <a:t>General Dental Services  Regulations </a:t>
            </a:r>
            <a:br>
              <a:rPr lang="en-GB" altLang="en-US" sz="3600" dirty="0"/>
            </a:br>
            <a:r>
              <a:rPr lang="en-GB" altLang="en-US" sz="3600" dirty="0"/>
              <a:t>(Terms of Service)</a:t>
            </a:r>
          </a:p>
        </p:txBody>
      </p:sp>
      <p:sp>
        <p:nvSpPr>
          <p:cNvPr id="36867" name="Rectangle 3"/>
          <p:cNvSpPr>
            <a:spLocks noGrp="1" noChangeArrowheads="1"/>
          </p:cNvSpPr>
          <p:nvPr>
            <p:ph type="body" idx="1"/>
          </p:nvPr>
        </p:nvSpPr>
        <p:spPr>
          <a:xfrm>
            <a:off x="457200" y="2708275"/>
            <a:ext cx="8305800" cy="3889375"/>
          </a:xfrm>
        </p:spPr>
        <p:txBody>
          <a:bodyPr/>
          <a:lstStyle/>
          <a:p>
            <a:pPr marL="457200" indent="-457200" eaLnBrk="1" hangingPunct="1">
              <a:buFont typeface="Arial" pitchFamily="34" charset="0"/>
              <a:buChar char="•"/>
            </a:pPr>
            <a:endParaRPr lang="en-GB" altLang="en-US" dirty="0"/>
          </a:p>
          <a:p>
            <a:pPr marL="457200" indent="-457200" eaLnBrk="1" hangingPunct="1">
              <a:buFont typeface="Arial" pitchFamily="34" charset="0"/>
              <a:buChar char="•"/>
            </a:pPr>
            <a:r>
              <a:rPr lang="en-GB" altLang="en-US" sz="2400" dirty="0"/>
              <a:t>Please note that these Regulations apply to individual practitioners and not to practices</a:t>
            </a:r>
          </a:p>
          <a:p>
            <a:pPr marL="457200" indent="-457200" eaLnBrk="1" hangingPunct="1">
              <a:buFont typeface="Arial" pitchFamily="34" charset="0"/>
              <a:buChar char="•"/>
            </a:pPr>
            <a:r>
              <a:rPr lang="en-GB" altLang="en-US" sz="2400" dirty="0"/>
              <a:t>For all dentists on the Dental List    </a:t>
            </a:r>
          </a:p>
          <a:p>
            <a:pPr marL="457200" indent="-457200" eaLnBrk="1" hangingPunct="1">
              <a:buFont typeface="Arial" pitchFamily="34" charset="0"/>
              <a:buChar char="•"/>
            </a:pPr>
            <a:r>
              <a:rPr lang="en-GB" altLang="en-US" sz="2400" dirty="0"/>
              <a:t>Principal/Associate/Assistant/Deputy</a:t>
            </a:r>
          </a:p>
          <a:p>
            <a:pPr marL="457200" indent="-457200" eaLnBrk="1" hangingPunct="1">
              <a:buFont typeface="Arial" pitchFamily="34" charset="0"/>
              <a:buChar char="•"/>
            </a:pPr>
            <a:r>
              <a:rPr lang="en-GB" altLang="en-US" sz="2400" dirty="0"/>
              <a:t>Role of corporates</a:t>
            </a:r>
          </a:p>
        </p:txBody>
      </p:sp>
    </p:spTree>
    <p:extLst>
      <p:ext uri="{BB962C8B-B14F-4D97-AF65-F5344CB8AC3E}">
        <p14:creationId xmlns:p14="http://schemas.microsoft.com/office/powerpoint/2010/main" val="2647859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50825" y="1412875"/>
            <a:ext cx="8305800" cy="1079500"/>
          </a:xfrm>
        </p:spPr>
        <p:txBody>
          <a:bodyPr>
            <a:noAutofit/>
          </a:bodyPr>
          <a:lstStyle/>
          <a:p>
            <a:pPr algn="ctr" eaLnBrk="1" hangingPunct="1"/>
            <a:r>
              <a:rPr lang="en-GB" altLang="en-US" sz="3600" dirty="0"/>
              <a:t>General Dental Services Regulations </a:t>
            </a:r>
            <a:br>
              <a:rPr lang="en-GB" altLang="en-US" sz="3600" dirty="0"/>
            </a:br>
            <a:r>
              <a:rPr lang="en-GB" altLang="en-US" sz="3600" dirty="0"/>
              <a:t>(Terms of Service)</a:t>
            </a:r>
          </a:p>
        </p:txBody>
      </p:sp>
      <p:sp>
        <p:nvSpPr>
          <p:cNvPr id="14339" name="Rectangle 3"/>
          <p:cNvSpPr>
            <a:spLocks noGrp="1" noChangeArrowheads="1"/>
          </p:cNvSpPr>
          <p:nvPr>
            <p:ph type="body" idx="1"/>
          </p:nvPr>
        </p:nvSpPr>
        <p:spPr>
          <a:xfrm>
            <a:off x="395536" y="2348880"/>
            <a:ext cx="8305800" cy="4105275"/>
          </a:xfrm>
        </p:spPr>
        <p:txBody>
          <a:bodyPr/>
          <a:lstStyle/>
          <a:p>
            <a:pPr eaLnBrk="1" hangingPunct="1">
              <a:defRPr/>
            </a:pPr>
            <a:r>
              <a:rPr lang="en-GB" altLang="en-US" sz="2400" dirty="0"/>
              <a:t>Key areas: </a:t>
            </a:r>
          </a:p>
          <a:p>
            <a:pPr lvl="1">
              <a:defRPr/>
            </a:pPr>
            <a:r>
              <a:rPr lang="en-GB" altLang="en-US" sz="2400" dirty="0"/>
              <a:t>Care quality</a:t>
            </a:r>
          </a:p>
          <a:p>
            <a:pPr lvl="1">
              <a:defRPr/>
            </a:pPr>
            <a:r>
              <a:rPr lang="en-GB" altLang="en-US" sz="2400" dirty="0"/>
              <a:t>Infection Control standards met</a:t>
            </a:r>
          </a:p>
          <a:p>
            <a:pPr lvl="1">
              <a:defRPr/>
            </a:pPr>
            <a:r>
              <a:rPr lang="en-GB" altLang="en-US" sz="2400" dirty="0"/>
              <a:t>Health and Safety Compliance</a:t>
            </a:r>
          </a:p>
          <a:p>
            <a:pPr lvl="1">
              <a:defRPr/>
            </a:pPr>
            <a:r>
              <a:rPr lang="en-GB" altLang="en-US" sz="2400" dirty="0"/>
              <a:t>Radiological Regulations Compliance</a:t>
            </a:r>
          </a:p>
          <a:p>
            <a:pPr lvl="1">
              <a:defRPr/>
            </a:pPr>
            <a:r>
              <a:rPr lang="en-GB" altLang="en-US" sz="2400" dirty="0"/>
              <a:t>CPD compliance (both clinical audit, and peer review and GDC requirements) </a:t>
            </a:r>
          </a:p>
          <a:p>
            <a:pPr>
              <a:defRPr/>
            </a:pPr>
            <a:r>
              <a:rPr lang="en-GB" altLang="en-US" sz="2400" dirty="0"/>
              <a:t>Compliance with QA returns (practice based)</a:t>
            </a:r>
          </a:p>
          <a:p>
            <a:pPr eaLnBrk="1" hangingPunct="1">
              <a:defRPr/>
            </a:pPr>
            <a:endParaRPr lang="en-GB" altLang="en-US" dirty="0"/>
          </a:p>
        </p:txBody>
      </p:sp>
    </p:spTree>
    <p:extLst>
      <p:ext uri="{BB962C8B-B14F-4D97-AF65-F5344CB8AC3E}">
        <p14:creationId xmlns:p14="http://schemas.microsoft.com/office/powerpoint/2010/main" val="3015861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251520" y="980728"/>
            <a:ext cx="8305800" cy="1079500"/>
          </a:xfrm>
        </p:spPr>
        <p:txBody>
          <a:bodyPr>
            <a:normAutofit/>
          </a:bodyPr>
          <a:lstStyle/>
          <a:p>
            <a:pPr algn="ctr" eaLnBrk="1" hangingPunct="1"/>
            <a:r>
              <a:rPr lang="en-GB" altLang="en-US" sz="3600" dirty="0"/>
              <a:t>Statement of Dental Remuneration</a:t>
            </a:r>
          </a:p>
        </p:txBody>
      </p:sp>
      <p:sp>
        <p:nvSpPr>
          <p:cNvPr id="38915" name="Rectangle 3"/>
          <p:cNvSpPr>
            <a:spLocks noGrp="1" noChangeArrowheads="1"/>
          </p:cNvSpPr>
          <p:nvPr>
            <p:ph type="body" idx="1"/>
          </p:nvPr>
        </p:nvSpPr>
        <p:spPr>
          <a:xfrm>
            <a:off x="457200" y="2492375"/>
            <a:ext cx="8305800" cy="4105275"/>
          </a:xfrm>
        </p:spPr>
        <p:txBody>
          <a:bodyPr/>
          <a:lstStyle/>
          <a:p>
            <a:pPr marL="0" indent="0" eaLnBrk="1" hangingPunct="1">
              <a:buNone/>
            </a:pPr>
            <a:r>
              <a:rPr lang="en-GB" altLang="en-US" sz="2400" dirty="0"/>
              <a:t>List of health service dental treatments and their associated fees</a:t>
            </a:r>
          </a:p>
          <a:p>
            <a:pPr eaLnBrk="1" hangingPunct="1"/>
            <a:endParaRPr lang="en-GB" altLang="en-US" dirty="0"/>
          </a:p>
        </p:txBody>
      </p:sp>
    </p:spTree>
    <p:extLst>
      <p:ext uri="{BB962C8B-B14F-4D97-AF65-F5344CB8AC3E}">
        <p14:creationId xmlns:p14="http://schemas.microsoft.com/office/powerpoint/2010/main" val="2546467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1268413"/>
            <a:ext cx="8305800" cy="720725"/>
          </a:xfrm>
        </p:spPr>
        <p:txBody>
          <a:bodyPr/>
          <a:lstStyle/>
          <a:p>
            <a:r>
              <a:rPr lang="en-GB" altLang="en-US" sz="3600" dirty="0"/>
              <a:t>Main roles</a:t>
            </a:r>
          </a:p>
        </p:txBody>
      </p:sp>
      <p:sp>
        <p:nvSpPr>
          <p:cNvPr id="32771" name="Content Placeholder 2"/>
          <p:cNvSpPr>
            <a:spLocks noGrp="1"/>
          </p:cNvSpPr>
          <p:nvPr>
            <p:ph idx="1"/>
          </p:nvPr>
        </p:nvSpPr>
        <p:spPr>
          <a:xfrm>
            <a:off x="457200" y="1989138"/>
            <a:ext cx="8305800" cy="4411662"/>
          </a:xfrm>
        </p:spPr>
        <p:txBody>
          <a:bodyPr>
            <a:normAutofit/>
          </a:bodyPr>
          <a:lstStyle/>
          <a:p>
            <a:pPr marL="0" indent="0">
              <a:lnSpc>
                <a:spcPct val="90000"/>
              </a:lnSpc>
              <a:buNone/>
            </a:pPr>
            <a:r>
              <a:rPr lang="en-GB" altLang="en-US" sz="2400" u="sng" dirty="0"/>
              <a:t>Strategic Planning and Performance Group of the Department of Health</a:t>
            </a:r>
          </a:p>
          <a:p>
            <a:pPr marL="0" indent="0">
              <a:lnSpc>
                <a:spcPct val="90000"/>
              </a:lnSpc>
              <a:buNone/>
            </a:pPr>
            <a:endParaRPr lang="en-GB" altLang="en-US" sz="2400" u="sng" dirty="0">
              <a:solidFill>
                <a:schemeClr val="accent1"/>
              </a:solidFill>
            </a:endParaRPr>
          </a:p>
          <a:p>
            <a:pPr>
              <a:lnSpc>
                <a:spcPct val="90000"/>
              </a:lnSpc>
            </a:pPr>
            <a:r>
              <a:rPr lang="en-GB" altLang="en-US" sz="2400" dirty="0"/>
              <a:t>Implements policy, the GDS Regulations and the SDR set by the Healthcare Policy Group                                              </a:t>
            </a:r>
          </a:p>
          <a:p>
            <a:pPr>
              <a:lnSpc>
                <a:spcPct val="90000"/>
              </a:lnSpc>
            </a:pPr>
            <a:r>
              <a:rPr lang="en-GB" altLang="en-US" sz="2400" dirty="0"/>
              <a:t>commissions services from contractors (dentists) within a budget set by the Healthcare Policy Group</a:t>
            </a:r>
          </a:p>
          <a:p>
            <a:pPr>
              <a:lnSpc>
                <a:spcPct val="90000"/>
              </a:lnSpc>
            </a:pPr>
            <a:r>
              <a:rPr lang="en-GB" altLang="en-US" sz="2400" dirty="0"/>
              <a:t>monitors performance of the dentists – RDS and Probity reviews, prescribing, CA and PR compliance</a:t>
            </a:r>
          </a:p>
          <a:p>
            <a:pPr>
              <a:lnSpc>
                <a:spcPct val="90000"/>
              </a:lnSpc>
            </a:pPr>
            <a:r>
              <a:rPr lang="en-GB" altLang="en-US" sz="2400" dirty="0"/>
              <a:t>takes action as required. In relation to dentistry this is done </a:t>
            </a:r>
            <a:r>
              <a:rPr lang="en-GB" altLang="en-US" sz="2400" i="1" dirty="0"/>
              <a:t>directly</a:t>
            </a:r>
            <a:r>
              <a:rPr lang="en-GB" altLang="en-US" sz="2400" dirty="0"/>
              <a:t> with GDPs, practitioners in any pilot (PDS) and salaried GDPs</a:t>
            </a:r>
          </a:p>
          <a:p>
            <a:pPr lvl="1">
              <a:lnSpc>
                <a:spcPct val="90000"/>
              </a:lnSpc>
              <a:buFontTx/>
              <a:buNone/>
            </a:pPr>
            <a:endParaRPr lang="en-GB" altLang="en-US" dirty="0"/>
          </a:p>
        </p:txBody>
      </p:sp>
    </p:spTree>
    <p:extLst>
      <p:ext uri="{BB962C8B-B14F-4D97-AF65-F5344CB8AC3E}">
        <p14:creationId xmlns:p14="http://schemas.microsoft.com/office/powerpoint/2010/main" val="2766317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1268413"/>
            <a:ext cx="8305800" cy="720725"/>
          </a:xfrm>
        </p:spPr>
        <p:txBody>
          <a:bodyPr>
            <a:normAutofit/>
          </a:bodyPr>
          <a:lstStyle/>
          <a:p>
            <a:r>
              <a:rPr lang="en-GB" altLang="en-US" sz="3600" dirty="0"/>
              <a:t>Main roles</a:t>
            </a:r>
          </a:p>
        </p:txBody>
      </p:sp>
      <p:sp>
        <p:nvSpPr>
          <p:cNvPr id="32771" name="Content Placeholder 2"/>
          <p:cNvSpPr>
            <a:spLocks noGrp="1"/>
          </p:cNvSpPr>
          <p:nvPr>
            <p:ph idx="1"/>
          </p:nvPr>
        </p:nvSpPr>
        <p:spPr>
          <a:xfrm>
            <a:off x="467544" y="2276872"/>
            <a:ext cx="8305800" cy="4411662"/>
          </a:xfrm>
        </p:spPr>
        <p:txBody>
          <a:bodyPr>
            <a:normAutofit/>
          </a:bodyPr>
          <a:lstStyle/>
          <a:p>
            <a:pPr marL="0" indent="0">
              <a:lnSpc>
                <a:spcPct val="90000"/>
              </a:lnSpc>
              <a:buNone/>
            </a:pPr>
            <a:r>
              <a:rPr lang="en-GB" altLang="en-US" sz="2400" u="sng" dirty="0"/>
              <a:t>Chief Medical Officer Group of the Department of Health</a:t>
            </a:r>
          </a:p>
          <a:p>
            <a:pPr marL="0" indent="0">
              <a:lnSpc>
                <a:spcPct val="90000"/>
              </a:lnSpc>
              <a:buNone/>
            </a:pPr>
            <a:r>
              <a:rPr lang="en-GB" altLang="en-US" sz="2400" dirty="0"/>
              <a:t>	Chief Dental Officer</a:t>
            </a:r>
          </a:p>
          <a:p>
            <a:pPr marL="0" indent="0">
              <a:lnSpc>
                <a:spcPct val="90000"/>
              </a:lnSpc>
              <a:buNone/>
            </a:pPr>
            <a:endParaRPr lang="en-GB" altLang="en-US" sz="2400" dirty="0">
              <a:solidFill>
                <a:prstClr val="black"/>
              </a:solidFill>
            </a:endParaRPr>
          </a:p>
          <a:p>
            <a:pPr>
              <a:lnSpc>
                <a:spcPct val="90000"/>
              </a:lnSpc>
            </a:pPr>
            <a:r>
              <a:rPr lang="en-GB" altLang="en-US" sz="2400" dirty="0">
                <a:solidFill>
                  <a:prstClr val="black"/>
                </a:solidFill>
              </a:rPr>
              <a:t>Provides professional support to the Minister, MLAs, and civil servants</a:t>
            </a:r>
          </a:p>
          <a:p>
            <a:pPr marL="0" indent="0">
              <a:lnSpc>
                <a:spcPct val="90000"/>
              </a:lnSpc>
              <a:buNone/>
            </a:pPr>
            <a:endParaRPr lang="en-GB" altLang="en-US" dirty="0"/>
          </a:p>
        </p:txBody>
      </p:sp>
    </p:spTree>
    <p:extLst>
      <p:ext uri="{BB962C8B-B14F-4D97-AF65-F5344CB8AC3E}">
        <p14:creationId xmlns:p14="http://schemas.microsoft.com/office/powerpoint/2010/main" val="1088974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57200" y="1268413"/>
            <a:ext cx="8305800" cy="936625"/>
          </a:xfrm>
        </p:spPr>
        <p:txBody>
          <a:bodyPr/>
          <a:lstStyle/>
          <a:p>
            <a:r>
              <a:rPr lang="en-GB" altLang="en-US" sz="3600" dirty="0"/>
              <a:t>Main roles</a:t>
            </a:r>
          </a:p>
        </p:txBody>
      </p:sp>
      <p:sp>
        <p:nvSpPr>
          <p:cNvPr id="33795" name="Content Placeholder 2"/>
          <p:cNvSpPr>
            <a:spLocks noGrp="1"/>
          </p:cNvSpPr>
          <p:nvPr>
            <p:ph idx="1"/>
          </p:nvPr>
        </p:nvSpPr>
        <p:spPr>
          <a:xfrm>
            <a:off x="457200" y="2133600"/>
            <a:ext cx="8305800" cy="4267200"/>
          </a:xfrm>
        </p:spPr>
        <p:txBody>
          <a:bodyPr>
            <a:normAutofit/>
          </a:bodyPr>
          <a:lstStyle/>
          <a:p>
            <a:pPr marL="0" indent="0">
              <a:buNone/>
            </a:pPr>
            <a:r>
              <a:rPr lang="en-GB" altLang="en-US" sz="2400" u="sng" dirty="0"/>
              <a:t>RQIA</a:t>
            </a:r>
          </a:p>
          <a:p>
            <a:pPr lvl="1">
              <a:buFont typeface="Arial" panose="020B0604020202020204" pitchFamily="34" charset="0"/>
              <a:buChar char="•"/>
            </a:pPr>
            <a:r>
              <a:rPr lang="en-GB" altLang="en-US" sz="2400" dirty="0"/>
              <a:t>Registers and inspects all dental practices where ANY private work is carried out and inspects all practices that declare themselves wholly health service</a:t>
            </a:r>
          </a:p>
          <a:p>
            <a:pPr marL="0" indent="0">
              <a:buNone/>
            </a:pPr>
            <a:r>
              <a:rPr lang="en-GB" altLang="en-US" sz="2400" u="sng" dirty="0"/>
              <a:t>Trusts </a:t>
            </a:r>
            <a:r>
              <a:rPr lang="en-GB" altLang="en-US" sz="2400" dirty="0"/>
              <a:t>– secondary care and CDS</a:t>
            </a:r>
          </a:p>
          <a:p>
            <a:pPr lvl="1">
              <a:buFont typeface="Arial" panose="020B0604020202020204" pitchFamily="34" charset="0"/>
              <a:buChar char="•"/>
            </a:pPr>
            <a:r>
              <a:rPr lang="en-GB" altLang="en-US" sz="2400" dirty="0"/>
              <a:t>Are commissioned (in relation to dentistry) to provide hospital and community dental services</a:t>
            </a:r>
          </a:p>
          <a:p>
            <a:pPr marL="0" indent="0">
              <a:buNone/>
            </a:pPr>
            <a:r>
              <a:rPr lang="en-GB" altLang="en-US" sz="2400" u="sng" dirty="0"/>
              <a:t>Patient and Client Council </a:t>
            </a:r>
            <a:r>
              <a:rPr lang="en-GB" altLang="en-US" sz="2400" dirty="0"/>
              <a:t>(PCC)</a:t>
            </a:r>
          </a:p>
          <a:p>
            <a:pPr lvl="1">
              <a:buFont typeface="Arial" panose="020B0604020202020204" pitchFamily="34" charset="0"/>
              <a:buChar char="•"/>
            </a:pPr>
            <a:r>
              <a:rPr lang="en-GB" altLang="en-US" sz="2400" dirty="0"/>
              <a:t>Advocates on behalf of patients</a:t>
            </a:r>
          </a:p>
          <a:p>
            <a:endParaRPr lang="en-GB" altLang="en-US" dirty="0"/>
          </a:p>
        </p:txBody>
      </p:sp>
    </p:spTree>
    <p:extLst>
      <p:ext uri="{BB962C8B-B14F-4D97-AF65-F5344CB8AC3E}">
        <p14:creationId xmlns:p14="http://schemas.microsoft.com/office/powerpoint/2010/main" val="2385531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67544" y="980728"/>
            <a:ext cx="8305800" cy="935037"/>
          </a:xfrm>
        </p:spPr>
        <p:txBody>
          <a:bodyPr>
            <a:normAutofit/>
          </a:bodyPr>
          <a:lstStyle/>
          <a:p>
            <a:r>
              <a:rPr lang="en-GB" altLang="en-US" sz="3600" u="sng" dirty="0"/>
              <a:t>Business Services Organisation ‘BSO</a:t>
            </a:r>
            <a:r>
              <a:rPr lang="en-GB" altLang="en-US" sz="3600" dirty="0"/>
              <a:t>’</a:t>
            </a:r>
          </a:p>
        </p:txBody>
      </p:sp>
      <p:sp>
        <p:nvSpPr>
          <p:cNvPr id="46083" name="Content Placeholder 2"/>
          <p:cNvSpPr>
            <a:spLocks noGrp="1"/>
          </p:cNvSpPr>
          <p:nvPr>
            <p:ph idx="1"/>
          </p:nvPr>
        </p:nvSpPr>
        <p:spPr>
          <a:xfrm>
            <a:off x="457200" y="2276475"/>
            <a:ext cx="8147248" cy="4124325"/>
          </a:xfrm>
        </p:spPr>
        <p:txBody>
          <a:bodyPr>
            <a:noAutofit/>
          </a:bodyPr>
          <a:lstStyle/>
          <a:p>
            <a:pPr marL="0" indent="0">
              <a:buNone/>
              <a:defRPr/>
            </a:pPr>
            <a:r>
              <a:rPr lang="en-GB" sz="2400" dirty="0"/>
              <a:t>“broad range of business support functions and specialist professional services to the health and social care sector in Northern Ireland”</a:t>
            </a:r>
          </a:p>
          <a:p>
            <a:pPr>
              <a:defRPr/>
            </a:pPr>
            <a:endParaRPr lang="en-GB" altLang="en-US" sz="2400" u="sng" dirty="0"/>
          </a:p>
          <a:p>
            <a:pPr>
              <a:defRPr/>
            </a:pPr>
            <a:r>
              <a:rPr lang="en-GB" altLang="en-US" sz="2400" u="sng" dirty="0"/>
              <a:t>Family Practitioner Services </a:t>
            </a:r>
            <a:r>
              <a:rPr lang="en-GB" altLang="en-US" sz="2400" dirty="0"/>
              <a:t>(primary care)                                    Medicine, Pharmacy, Dentistry, Ophthalmic</a:t>
            </a:r>
          </a:p>
          <a:p>
            <a:pPr>
              <a:defRPr/>
            </a:pPr>
            <a:r>
              <a:rPr lang="en-GB" altLang="en-US" sz="2400" u="sng" dirty="0"/>
              <a:t>Dental services </a:t>
            </a:r>
            <a:r>
              <a:rPr lang="en-GB" altLang="en-US" sz="2400" dirty="0"/>
              <a:t>for patients and contractors e.g.</a:t>
            </a:r>
          </a:p>
          <a:p>
            <a:pPr lvl="1">
              <a:defRPr/>
            </a:pPr>
            <a:r>
              <a:rPr lang="en-GB" altLang="en-US" sz="2000" dirty="0"/>
              <a:t>Dental list</a:t>
            </a:r>
          </a:p>
          <a:p>
            <a:pPr lvl="1">
              <a:defRPr/>
            </a:pPr>
            <a:r>
              <a:rPr lang="en-GB" altLang="en-US" sz="2000" dirty="0"/>
              <a:t>Dental payments</a:t>
            </a:r>
          </a:p>
          <a:p>
            <a:pPr lvl="1">
              <a:defRPr/>
            </a:pPr>
            <a:r>
              <a:rPr lang="en-GB" altLang="en-US" sz="2000" dirty="0"/>
              <a:t>Clinical audit</a:t>
            </a:r>
            <a:endParaRPr lang="en-US" altLang="en-US" sz="2000" dirty="0"/>
          </a:p>
        </p:txBody>
      </p:sp>
    </p:spTree>
    <p:extLst>
      <p:ext uri="{BB962C8B-B14F-4D97-AF65-F5344CB8AC3E}">
        <p14:creationId xmlns:p14="http://schemas.microsoft.com/office/powerpoint/2010/main" val="852061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67544" y="1124744"/>
            <a:ext cx="8305800" cy="935037"/>
          </a:xfrm>
        </p:spPr>
        <p:txBody>
          <a:bodyPr>
            <a:normAutofit/>
          </a:bodyPr>
          <a:lstStyle/>
          <a:p>
            <a:pPr eaLnBrk="1" hangingPunct="1"/>
            <a:r>
              <a:rPr lang="en-GB" altLang="en-US" sz="3600" dirty="0"/>
              <a:t>Contact Number </a:t>
            </a:r>
          </a:p>
        </p:txBody>
      </p:sp>
      <p:sp>
        <p:nvSpPr>
          <p:cNvPr id="41987" name="Rectangle 3"/>
          <p:cNvSpPr>
            <a:spLocks noGrp="1" noChangeArrowheads="1"/>
          </p:cNvSpPr>
          <p:nvPr>
            <p:ph type="body" idx="1"/>
          </p:nvPr>
        </p:nvSpPr>
        <p:spPr>
          <a:xfrm>
            <a:off x="467544" y="2060849"/>
            <a:ext cx="8229600" cy="3960440"/>
          </a:xfrm>
        </p:spPr>
        <p:txBody>
          <a:bodyPr/>
          <a:lstStyle/>
          <a:p>
            <a:r>
              <a:rPr lang="en-GB" altLang="en-US" sz="2400" dirty="0"/>
              <a:t>BSO Dental Payments	</a:t>
            </a:r>
            <a:r>
              <a:rPr lang="en-GB" sz="2400" dirty="0"/>
              <a:t>028 953 60333</a:t>
            </a:r>
            <a:endParaRPr lang="en-GB" altLang="en-US" sz="2400" dirty="0"/>
          </a:p>
          <a:p>
            <a:pPr eaLnBrk="1" hangingPunct="1"/>
            <a:endParaRPr lang="en-GB" altLang="en-US" dirty="0"/>
          </a:p>
        </p:txBody>
      </p:sp>
    </p:spTree>
    <p:extLst>
      <p:ext uri="{BB962C8B-B14F-4D97-AF65-F5344CB8AC3E}">
        <p14:creationId xmlns:p14="http://schemas.microsoft.com/office/powerpoint/2010/main" val="3350219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67544" y="908720"/>
            <a:ext cx="8305800" cy="1169987"/>
          </a:xfrm>
        </p:spPr>
        <p:txBody>
          <a:bodyPr>
            <a:noAutofit/>
          </a:bodyPr>
          <a:lstStyle/>
          <a:p>
            <a:r>
              <a:rPr lang="en-GB" altLang="en-US" sz="3600" dirty="0"/>
              <a:t>Part 2 Role of the Strategic Planning and Performance Group</a:t>
            </a:r>
            <a:endParaRPr lang="en-US" altLang="en-US" sz="3600" dirty="0"/>
          </a:p>
        </p:txBody>
      </p:sp>
      <p:pic>
        <p:nvPicPr>
          <p:cNvPr id="2050" name="Picture 2" descr="Seven Steps to Improve Your Strategic Planning Process VisionEdge Market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20" y="2276872"/>
            <a:ext cx="5304259" cy="34623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578831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1268413"/>
            <a:ext cx="8305800" cy="720725"/>
          </a:xfrm>
        </p:spPr>
        <p:txBody>
          <a:bodyPr/>
          <a:lstStyle/>
          <a:p>
            <a:r>
              <a:rPr lang="en-GB" altLang="en-US" sz="3600" dirty="0"/>
              <a:t>Main roles</a:t>
            </a:r>
          </a:p>
        </p:txBody>
      </p:sp>
      <p:sp>
        <p:nvSpPr>
          <p:cNvPr id="32771" name="Content Placeholder 2"/>
          <p:cNvSpPr>
            <a:spLocks noGrp="1"/>
          </p:cNvSpPr>
          <p:nvPr>
            <p:ph idx="1"/>
          </p:nvPr>
        </p:nvSpPr>
        <p:spPr>
          <a:xfrm>
            <a:off x="457200" y="1989138"/>
            <a:ext cx="8305800" cy="4411662"/>
          </a:xfrm>
        </p:spPr>
        <p:txBody>
          <a:bodyPr>
            <a:normAutofit/>
          </a:bodyPr>
          <a:lstStyle/>
          <a:p>
            <a:pPr marL="0" indent="0">
              <a:lnSpc>
                <a:spcPct val="90000"/>
              </a:lnSpc>
              <a:buNone/>
            </a:pPr>
            <a:r>
              <a:rPr lang="en-GB" altLang="en-US" sz="2400" u="sng" dirty="0"/>
              <a:t>Strategic Planning and Performance Group of the Department of Health</a:t>
            </a:r>
          </a:p>
          <a:p>
            <a:pPr marL="0" indent="0">
              <a:lnSpc>
                <a:spcPct val="90000"/>
              </a:lnSpc>
              <a:buNone/>
            </a:pPr>
            <a:endParaRPr lang="en-GB" altLang="en-US" sz="2400" u="sng" dirty="0">
              <a:solidFill>
                <a:schemeClr val="accent1"/>
              </a:solidFill>
            </a:endParaRPr>
          </a:p>
          <a:p>
            <a:pPr>
              <a:lnSpc>
                <a:spcPct val="90000"/>
              </a:lnSpc>
            </a:pPr>
            <a:r>
              <a:rPr lang="en-GB" altLang="en-US" sz="2400" dirty="0"/>
              <a:t>Implements policy, the GDS Regulations and the SDR set by the Healthcare Policy Group                                              </a:t>
            </a:r>
          </a:p>
          <a:p>
            <a:pPr>
              <a:lnSpc>
                <a:spcPct val="90000"/>
              </a:lnSpc>
            </a:pPr>
            <a:r>
              <a:rPr lang="en-GB" altLang="en-US" sz="2400" dirty="0"/>
              <a:t>commissions services from contractors (dentists) within a budget set by the Healthcare Policy Group</a:t>
            </a:r>
          </a:p>
          <a:p>
            <a:pPr>
              <a:lnSpc>
                <a:spcPct val="90000"/>
              </a:lnSpc>
            </a:pPr>
            <a:r>
              <a:rPr lang="en-GB" altLang="en-US" sz="2400" b="1" dirty="0"/>
              <a:t>monitors performance of the dentists</a:t>
            </a:r>
            <a:r>
              <a:rPr lang="en-GB" altLang="en-US" sz="2400" dirty="0"/>
              <a:t> – RDS and Probity reviews, prescribing, CA and PR compliance</a:t>
            </a:r>
          </a:p>
          <a:p>
            <a:pPr>
              <a:lnSpc>
                <a:spcPct val="90000"/>
              </a:lnSpc>
            </a:pPr>
            <a:r>
              <a:rPr lang="en-GB" altLang="en-US" sz="2400" b="1" dirty="0"/>
              <a:t>takes action as required</a:t>
            </a:r>
            <a:r>
              <a:rPr lang="en-GB" altLang="en-US" sz="2400" dirty="0"/>
              <a:t>. In relation to dentistry this is done </a:t>
            </a:r>
            <a:r>
              <a:rPr lang="en-GB" altLang="en-US" sz="2400" i="1" dirty="0"/>
              <a:t>directly</a:t>
            </a:r>
            <a:r>
              <a:rPr lang="en-GB" altLang="en-US" sz="2400" dirty="0"/>
              <a:t> with GDPs, practitioners in any pilot (PDS) and salaried GDPs</a:t>
            </a:r>
          </a:p>
          <a:p>
            <a:pPr lvl="1">
              <a:lnSpc>
                <a:spcPct val="90000"/>
              </a:lnSpc>
              <a:buFontTx/>
              <a:buNone/>
            </a:pPr>
            <a:endParaRPr lang="en-GB" altLang="en-US" dirty="0"/>
          </a:p>
        </p:txBody>
      </p:sp>
    </p:spTree>
    <p:extLst>
      <p:ext uri="{BB962C8B-B14F-4D97-AF65-F5344CB8AC3E}">
        <p14:creationId xmlns:p14="http://schemas.microsoft.com/office/powerpoint/2010/main" val="7015937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Box 3"/>
          <p:cNvSpPr txBox="1">
            <a:spLocks noChangeArrowheads="1"/>
          </p:cNvSpPr>
          <p:nvPr/>
        </p:nvSpPr>
        <p:spPr bwMode="auto">
          <a:xfrm>
            <a:off x="1116013" y="3429000"/>
            <a:ext cx="3384550" cy="163121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rgbClr val="00A8CA"/>
              </a:buClr>
              <a:buSzPct val="65000"/>
              <a:buFont typeface="Wingdings" pitchFamily="2" charset="2"/>
              <a:defRPr sz="3000">
                <a:solidFill>
                  <a:schemeClr val="tx1"/>
                </a:solidFill>
                <a:latin typeface="Arial" pitchFamily="34" charset="0"/>
              </a:defRPr>
            </a:lvl1pPr>
            <a:lvl2pPr marL="742950" indent="-285750" eaLnBrk="0" hangingPunct="0">
              <a:spcBef>
                <a:spcPct val="20000"/>
              </a:spcBef>
              <a:buClr>
                <a:schemeClr val="tx1"/>
              </a:buClr>
              <a:buSzPct val="90000"/>
              <a:buChar char="–"/>
              <a:defRPr sz="2400">
                <a:solidFill>
                  <a:schemeClr val="tx1"/>
                </a:solidFill>
                <a:latin typeface="Arial" pitchFamily="34" charset="0"/>
              </a:defRPr>
            </a:lvl2pPr>
            <a:lvl3pPr marL="1143000" indent="-228600" eaLnBrk="0" hangingPunct="0">
              <a:spcBef>
                <a:spcPct val="20000"/>
              </a:spcBef>
              <a:buClr>
                <a:schemeClr val="accent1"/>
              </a:buClr>
              <a:buSzPct val="60000"/>
              <a:buFont typeface="Wingdings" pitchFamily="2" charset="2"/>
              <a:buChar char="l"/>
              <a:defRPr sz="2000">
                <a:solidFill>
                  <a:schemeClr val="tx1"/>
                </a:solidFill>
                <a:latin typeface="Arial" pitchFamily="34" charset="0"/>
              </a:defRPr>
            </a:lvl3pPr>
            <a:lvl4pPr marL="1600200" indent="-228600" eaLnBrk="0" hangingPunct="0">
              <a:spcBef>
                <a:spcPct val="20000"/>
              </a:spcBef>
              <a:buClr>
                <a:schemeClr val="tx1"/>
              </a:buClr>
              <a:buChar char="–"/>
              <a:defRPr sz="2000">
                <a:solidFill>
                  <a:schemeClr val="tx1"/>
                </a:solidFill>
                <a:latin typeface="Arial" pitchFamily="34" charset="0"/>
              </a:defRPr>
            </a:lvl4pPr>
            <a:lvl5pPr marL="2057400" indent="-228600" eaLnBrk="0" hangingPunct="0">
              <a:spcBef>
                <a:spcPct val="20000"/>
              </a:spcBef>
              <a:buClr>
                <a:schemeClr val="accent1"/>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pitchFamily="34" charset="0"/>
              </a:defRPr>
            </a:lvl9pPr>
          </a:lstStyle>
          <a:p>
            <a:pPr eaLnBrk="1" hangingPunct="1">
              <a:spcBef>
                <a:spcPct val="0"/>
              </a:spcBef>
              <a:buClrTx/>
              <a:buSzTx/>
              <a:buFontTx/>
              <a:buNone/>
            </a:pPr>
            <a:endParaRPr lang="en-GB" altLang="en-US" sz="2000" dirty="0">
              <a:solidFill>
                <a:prstClr val="black"/>
              </a:solidFill>
            </a:endParaRPr>
          </a:p>
          <a:p>
            <a:pPr eaLnBrk="1" hangingPunct="1">
              <a:spcBef>
                <a:spcPct val="0"/>
              </a:spcBef>
              <a:buClrTx/>
              <a:buSzTx/>
              <a:buFontTx/>
              <a:buNone/>
            </a:pPr>
            <a:r>
              <a:rPr lang="en-GB" altLang="en-US" sz="2000" dirty="0">
                <a:solidFill>
                  <a:prstClr val="black"/>
                </a:solidFill>
              </a:rPr>
              <a:t>Donncha O’Carolan</a:t>
            </a:r>
          </a:p>
          <a:p>
            <a:pPr eaLnBrk="1" hangingPunct="1">
              <a:spcBef>
                <a:spcPct val="0"/>
              </a:spcBef>
              <a:buClrTx/>
              <a:buSzTx/>
              <a:buFontTx/>
              <a:buNone/>
            </a:pPr>
            <a:r>
              <a:rPr lang="en-GB" altLang="en-US" sz="2000" dirty="0">
                <a:solidFill>
                  <a:prstClr val="black"/>
                </a:solidFill>
              </a:rPr>
              <a:t>and William Priestley</a:t>
            </a:r>
          </a:p>
          <a:p>
            <a:pPr eaLnBrk="1" hangingPunct="1">
              <a:spcBef>
                <a:spcPct val="0"/>
              </a:spcBef>
              <a:buClrTx/>
              <a:buSzTx/>
              <a:buFontTx/>
              <a:buNone/>
            </a:pPr>
            <a:r>
              <a:rPr lang="en-GB" altLang="en-US" sz="2000" dirty="0">
                <a:solidFill>
                  <a:prstClr val="black"/>
                </a:solidFill>
              </a:rPr>
              <a:t>Joint Regional Lead – GDS and Governance</a:t>
            </a:r>
          </a:p>
        </p:txBody>
      </p:sp>
      <p:sp>
        <p:nvSpPr>
          <p:cNvPr id="39940" name="TextBox 4"/>
          <p:cNvSpPr txBox="1">
            <a:spLocks noChangeArrowheads="1"/>
          </p:cNvSpPr>
          <p:nvPr/>
        </p:nvSpPr>
        <p:spPr bwMode="auto">
          <a:xfrm>
            <a:off x="4716463" y="3448050"/>
            <a:ext cx="3959225" cy="1323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rgbClr val="00A8CA"/>
              </a:buClr>
              <a:buSzPct val="65000"/>
              <a:buFont typeface="Wingdings" pitchFamily="2" charset="2"/>
              <a:defRPr sz="3000">
                <a:solidFill>
                  <a:schemeClr val="tx1"/>
                </a:solidFill>
                <a:latin typeface="Arial" pitchFamily="34" charset="0"/>
              </a:defRPr>
            </a:lvl1pPr>
            <a:lvl2pPr marL="742950" indent="-285750" eaLnBrk="0" hangingPunct="0">
              <a:spcBef>
                <a:spcPct val="20000"/>
              </a:spcBef>
              <a:buClr>
                <a:schemeClr val="tx1"/>
              </a:buClr>
              <a:buSzPct val="90000"/>
              <a:buChar char="–"/>
              <a:defRPr sz="2400">
                <a:solidFill>
                  <a:schemeClr val="tx1"/>
                </a:solidFill>
                <a:latin typeface="Arial" pitchFamily="34" charset="0"/>
              </a:defRPr>
            </a:lvl2pPr>
            <a:lvl3pPr marL="1143000" indent="-228600" eaLnBrk="0" hangingPunct="0">
              <a:spcBef>
                <a:spcPct val="20000"/>
              </a:spcBef>
              <a:buClr>
                <a:schemeClr val="accent1"/>
              </a:buClr>
              <a:buSzPct val="60000"/>
              <a:buFont typeface="Wingdings" pitchFamily="2" charset="2"/>
              <a:buChar char="l"/>
              <a:defRPr sz="2000">
                <a:solidFill>
                  <a:schemeClr val="tx1"/>
                </a:solidFill>
                <a:latin typeface="Arial" pitchFamily="34" charset="0"/>
              </a:defRPr>
            </a:lvl3pPr>
            <a:lvl4pPr marL="1600200" indent="-228600" eaLnBrk="0" hangingPunct="0">
              <a:spcBef>
                <a:spcPct val="20000"/>
              </a:spcBef>
              <a:buClr>
                <a:schemeClr val="tx1"/>
              </a:buClr>
              <a:buChar char="–"/>
              <a:defRPr sz="2000">
                <a:solidFill>
                  <a:schemeClr val="tx1"/>
                </a:solidFill>
                <a:latin typeface="Arial" pitchFamily="34" charset="0"/>
              </a:defRPr>
            </a:lvl4pPr>
            <a:lvl5pPr marL="2057400" indent="-228600" eaLnBrk="0" hangingPunct="0">
              <a:spcBef>
                <a:spcPct val="20000"/>
              </a:spcBef>
              <a:buClr>
                <a:schemeClr val="accent1"/>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pitchFamily="34" charset="0"/>
              </a:defRPr>
            </a:lvl9pPr>
          </a:lstStyle>
          <a:p>
            <a:pPr eaLnBrk="1" hangingPunct="1">
              <a:spcBef>
                <a:spcPct val="0"/>
              </a:spcBef>
              <a:buClrTx/>
              <a:buSzTx/>
              <a:buFontTx/>
              <a:buNone/>
            </a:pPr>
            <a:endParaRPr lang="en-GB" altLang="en-US" sz="2000" dirty="0">
              <a:solidFill>
                <a:prstClr val="black"/>
              </a:solidFill>
            </a:endParaRPr>
          </a:p>
          <a:p>
            <a:pPr eaLnBrk="1" hangingPunct="1">
              <a:spcBef>
                <a:spcPct val="0"/>
              </a:spcBef>
              <a:buClrTx/>
              <a:buSzTx/>
              <a:buFontTx/>
              <a:buNone/>
            </a:pPr>
            <a:r>
              <a:rPr lang="en-GB" altLang="en-US" sz="2000" dirty="0">
                <a:solidFill>
                  <a:prstClr val="black"/>
                </a:solidFill>
              </a:rPr>
              <a:t>Sinead Preston</a:t>
            </a:r>
          </a:p>
          <a:p>
            <a:pPr eaLnBrk="1" hangingPunct="1">
              <a:spcBef>
                <a:spcPct val="0"/>
              </a:spcBef>
              <a:buClrTx/>
              <a:buSzTx/>
              <a:buFontTx/>
              <a:buNone/>
            </a:pPr>
            <a:r>
              <a:rPr lang="en-GB" altLang="en-US" sz="2000" dirty="0">
                <a:solidFill>
                  <a:prstClr val="black"/>
                </a:solidFill>
              </a:rPr>
              <a:t>Regional Lead – CDS, HDS and Public Health</a:t>
            </a:r>
          </a:p>
        </p:txBody>
      </p:sp>
      <p:cxnSp>
        <p:nvCxnSpPr>
          <p:cNvPr id="39941" name="Straight Arrow Connector 6"/>
          <p:cNvCxnSpPr>
            <a:cxnSpLocks noChangeShapeType="1"/>
          </p:cNvCxnSpPr>
          <p:nvPr/>
        </p:nvCxnSpPr>
        <p:spPr bwMode="auto">
          <a:xfrm>
            <a:off x="3132138" y="2828925"/>
            <a:ext cx="0" cy="600075"/>
          </a:xfrm>
          <a:prstGeom prst="straightConnector1">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9942" name="Straight Arrow Connector 8"/>
          <p:cNvCxnSpPr>
            <a:cxnSpLocks noChangeShapeType="1"/>
          </p:cNvCxnSpPr>
          <p:nvPr/>
        </p:nvCxnSpPr>
        <p:spPr bwMode="auto">
          <a:xfrm>
            <a:off x="6011863" y="2828925"/>
            <a:ext cx="0" cy="603250"/>
          </a:xfrm>
          <a:prstGeom prst="straightConnector1">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9943" name="TextBox 23"/>
          <p:cNvSpPr txBox="1">
            <a:spLocks noChangeArrowheads="1"/>
          </p:cNvSpPr>
          <p:nvPr/>
        </p:nvSpPr>
        <p:spPr bwMode="auto">
          <a:xfrm>
            <a:off x="1141968" y="4876123"/>
            <a:ext cx="67691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A8CA"/>
              </a:buClr>
              <a:buSzPct val="65000"/>
              <a:buFont typeface="Wingdings" pitchFamily="2" charset="2"/>
              <a:defRPr sz="3000">
                <a:solidFill>
                  <a:schemeClr val="tx1"/>
                </a:solidFill>
                <a:latin typeface="Arial" pitchFamily="34" charset="0"/>
              </a:defRPr>
            </a:lvl1pPr>
            <a:lvl2pPr marL="742950" indent="-285750" eaLnBrk="0" hangingPunct="0">
              <a:spcBef>
                <a:spcPct val="20000"/>
              </a:spcBef>
              <a:buClr>
                <a:schemeClr val="tx1"/>
              </a:buClr>
              <a:buSzPct val="90000"/>
              <a:buChar char="–"/>
              <a:defRPr sz="2400">
                <a:solidFill>
                  <a:schemeClr val="tx1"/>
                </a:solidFill>
                <a:latin typeface="Arial" pitchFamily="34" charset="0"/>
              </a:defRPr>
            </a:lvl2pPr>
            <a:lvl3pPr marL="1143000" indent="-228600" eaLnBrk="0" hangingPunct="0">
              <a:spcBef>
                <a:spcPct val="20000"/>
              </a:spcBef>
              <a:buClr>
                <a:schemeClr val="accent1"/>
              </a:buClr>
              <a:buSzPct val="60000"/>
              <a:buFont typeface="Wingdings" pitchFamily="2" charset="2"/>
              <a:buChar char="l"/>
              <a:defRPr sz="2000">
                <a:solidFill>
                  <a:schemeClr val="tx1"/>
                </a:solidFill>
                <a:latin typeface="Arial" pitchFamily="34" charset="0"/>
              </a:defRPr>
            </a:lvl3pPr>
            <a:lvl4pPr marL="1600200" indent="-228600" eaLnBrk="0" hangingPunct="0">
              <a:spcBef>
                <a:spcPct val="20000"/>
              </a:spcBef>
              <a:buClr>
                <a:schemeClr val="tx1"/>
              </a:buClr>
              <a:buChar char="–"/>
              <a:defRPr sz="2000">
                <a:solidFill>
                  <a:schemeClr val="tx1"/>
                </a:solidFill>
                <a:latin typeface="Arial" pitchFamily="34" charset="0"/>
              </a:defRPr>
            </a:lvl4pPr>
            <a:lvl5pPr marL="2057400" indent="-228600" eaLnBrk="0" hangingPunct="0">
              <a:spcBef>
                <a:spcPct val="20000"/>
              </a:spcBef>
              <a:buClr>
                <a:schemeClr val="accent1"/>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pitchFamily="34" charset="0"/>
              </a:defRPr>
            </a:lvl9pPr>
          </a:lstStyle>
          <a:p>
            <a:pPr algn="ctr" eaLnBrk="1" hangingPunct="1">
              <a:spcBef>
                <a:spcPct val="0"/>
              </a:spcBef>
              <a:buClrTx/>
              <a:buSzTx/>
              <a:buFontTx/>
              <a:buNone/>
            </a:pPr>
            <a:endParaRPr lang="en-GB" altLang="en-US" sz="2400" dirty="0">
              <a:solidFill>
                <a:srgbClr val="EEECE1"/>
              </a:solidFill>
            </a:endParaRPr>
          </a:p>
          <a:p>
            <a:pPr algn="ctr" eaLnBrk="1" hangingPunct="1">
              <a:spcBef>
                <a:spcPct val="0"/>
              </a:spcBef>
              <a:buClrTx/>
              <a:buSzTx/>
              <a:buFontTx/>
              <a:buNone/>
            </a:pPr>
            <a:r>
              <a:rPr lang="en-GB" altLang="en-US" sz="2400" dirty="0">
                <a:solidFill>
                  <a:prstClr val="black"/>
                </a:solidFill>
                <a:latin typeface="+mn-lt"/>
              </a:rPr>
              <a:t>7 Dental Advisers plus one vacant post (~6 WTE)</a:t>
            </a:r>
          </a:p>
          <a:p>
            <a:pPr algn="ctr" eaLnBrk="1" hangingPunct="1">
              <a:spcBef>
                <a:spcPct val="0"/>
              </a:spcBef>
              <a:buClrTx/>
              <a:buSzTx/>
              <a:buFontTx/>
              <a:buNone/>
            </a:pPr>
            <a:endParaRPr lang="en-GB" altLang="en-US" sz="2400" dirty="0">
              <a:solidFill>
                <a:srgbClr val="EEECE1"/>
              </a:solidFill>
            </a:endParaRPr>
          </a:p>
        </p:txBody>
      </p:sp>
      <p:sp>
        <p:nvSpPr>
          <p:cNvPr id="39944" name="TextBox 2"/>
          <p:cNvSpPr txBox="1">
            <a:spLocks noChangeArrowheads="1"/>
          </p:cNvSpPr>
          <p:nvPr/>
        </p:nvSpPr>
        <p:spPr bwMode="auto">
          <a:xfrm>
            <a:off x="2927350" y="1628775"/>
            <a:ext cx="3311525" cy="12003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rgbClr val="00A8CA"/>
              </a:buClr>
              <a:buSzPct val="65000"/>
              <a:buFont typeface="Wingdings" pitchFamily="2" charset="2"/>
              <a:defRPr sz="3000">
                <a:solidFill>
                  <a:schemeClr val="tx1"/>
                </a:solidFill>
                <a:latin typeface="Arial" pitchFamily="34" charset="0"/>
              </a:defRPr>
            </a:lvl1pPr>
            <a:lvl2pPr marL="742950" indent="-285750" eaLnBrk="0" hangingPunct="0">
              <a:spcBef>
                <a:spcPct val="20000"/>
              </a:spcBef>
              <a:buClr>
                <a:schemeClr val="tx1"/>
              </a:buClr>
              <a:buSzPct val="90000"/>
              <a:buChar char="–"/>
              <a:defRPr sz="2400">
                <a:solidFill>
                  <a:schemeClr val="tx1"/>
                </a:solidFill>
                <a:latin typeface="Arial" pitchFamily="34" charset="0"/>
              </a:defRPr>
            </a:lvl2pPr>
            <a:lvl3pPr marL="1143000" indent="-228600" eaLnBrk="0" hangingPunct="0">
              <a:spcBef>
                <a:spcPct val="20000"/>
              </a:spcBef>
              <a:buClr>
                <a:schemeClr val="accent1"/>
              </a:buClr>
              <a:buSzPct val="60000"/>
              <a:buFont typeface="Wingdings" pitchFamily="2" charset="2"/>
              <a:buChar char="l"/>
              <a:defRPr sz="2000">
                <a:solidFill>
                  <a:schemeClr val="tx1"/>
                </a:solidFill>
                <a:latin typeface="Arial" pitchFamily="34" charset="0"/>
              </a:defRPr>
            </a:lvl3pPr>
            <a:lvl4pPr marL="1600200" indent="-228600" eaLnBrk="0" hangingPunct="0">
              <a:spcBef>
                <a:spcPct val="20000"/>
              </a:spcBef>
              <a:buClr>
                <a:schemeClr val="tx1"/>
              </a:buClr>
              <a:buChar char="–"/>
              <a:defRPr sz="2000">
                <a:solidFill>
                  <a:schemeClr val="tx1"/>
                </a:solidFill>
                <a:latin typeface="Arial" pitchFamily="34" charset="0"/>
              </a:defRPr>
            </a:lvl4pPr>
            <a:lvl5pPr marL="2057400" indent="-228600" eaLnBrk="0" hangingPunct="0">
              <a:spcBef>
                <a:spcPct val="20000"/>
              </a:spcBef>
              <a:buClr>
                <a:schemeClr val="accent1"/>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pitchFamily="34" charset="0"/>
              </a:defRPr>
            </a:lvl9pPr>
          </a:lstStyle>
          <a:p>
            <a:pPr algn="ctr" eaLnBrk="1" hangingPunct="1">
              <a:spcBef>
                <a:spcPct val="0"/>
              </a:spcBef>
              <a:buClrTx/>
              <a:buSzTx/>
              <a:buFontTx/>
              <a:buNone/>
            </a:pPr>
            <a:r>
              <a:rPr lang="en-GB" altLang="en-US" sz="2400" dirty="0">
                <a:solidFill>
                  <a:prstClr val="black"/>
                </a:solidFill>
              </a:rPr>
              <a:t>Michael Donaldson</a:t>
            </a:r>
          </a:p>
          <a:p>
            <a:pPr algn="ctr" eaLnBrk="1" hangingPunct="1">
              <a:spcBef>
                <a:spcPct val="0"/>
              </a:spcBef>
              <a:buClrTx/>
              <a:buSzTx/>
              <a:buFontTx/>
              <a:buNone/>
            </a:pPr>
            <a:r>
              <a:rPr lang="en-GB" altLang="en-US" sz="2400" dirty="0">
                <a:solidFill>
                  <a:prstClr val="black"/>
                </a:solidFill>
              </a:rPr>
              <a:t>AD(D)</a:t>
            </a:r>
          </a:p>
          <a:p>
            <a:pPr algn="ctr" eaLnBrk="1" hangingPunct="1">
              <a:spcBef>
                <a:spcPct val="0"/>
              </a:spcBef>
              <a:buClrTx/>
              <a:buSzTx/>
              <a:buFontTx/>
              <a:buNone/>
            </a:pPr>
            <a:endParaRPr lang="en-GB" altLang="en-US" sz="2400" dirty="0">
              <a:solidFill>
                <a:prstClr val="black"/>
              </a:solidFill>
            </a:endParaRPr>
          </a:p>
        </p:txBody>
      </p:sp>
      <p:sp>
        <p:nvSpPr>
          <p:cNvPr id="8" name="Title 1"/>
          <p:cNvSpPr>
            <a:spLocks noGrp="1"/>
          </p:cNvSpPr>
          <p:nvPr>
            <p:ph type="title"/>
          </p:nvPr>
        </p:nvSpPr>
        <p:spPr>
          <a:xfrm>
            <a:off x="436674" y="692696"/>
            <a:ext cx="8305800" cy="720725"/>
          </a:xfrm>
        </p:spPr>
        <p:txBody>
          <a:bodyPr/>
          <a:lstStyle/>
          <a:p>
            <a:r>
              <a:rPr lang="en-GB" altLang="en-US" sz="3600" dirty="0"/>
              <a:t>SPPG – Who we are</a:t>
            </a:r>
          </a:p>
        </p:txBody>
      </p:sp>
    </p:spTree>
    <p:extLst>
      <p:ext uri="{BB962C8B-B14F-4D97-AF65-F5344CB8AC3E}">
        <p14:creationId xmlns:p14="http://schemas.microsoft.com/office/powerpoint/2010/main" val="160854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
          <p:cNvSpPr>
            <a:spLocks noChangeArrowheads="1"/>
          </p:cNvSpPr>
          <p:nvPr/>
        </p:nvSpPr>
        <p:spPr bwMode="auto">
          <a:xfrm>
            <a:off x="179388" y="1341438"/>
            <a:ext cx="8712200" cy="5400675"/>
          </a:xfrm>
          <a:prstGeom prst="rect">
            <a:avLst/>
          </a:prstGeom>
          <a:noFill/>
          <a:ln w="9525">
            <a:solidFill>
              <a:schemeClr val="bg2"/>
            </a:solidFill>
            <a:miter lim="800000"/>
            <a:headEnd/>
            <a:tailEnd/>
          </a:ln>
        </p:spPr>
        <p:txBody>
          <a:bodyPr/>
          <a:lstStyle>
            <a:lvl1pPr eaLnBrk="0" hangingPunct="0">
              <a:spcBef>
                <a:spcPct val="20000"/>
              </a:spcBef>
              <a:buClr>
                <a:srgbClr val="00A8CA"/>
              </a:buClr>
              <a:buSzPct val="65000"/>
              <a:buFont typeface="Wingdings" pitchFamily="2" charset="2"/>
              <a:defRPr sz="3000">
                <a:solidFill>
                  <a:schemeClr val="tx1"/>
                </a:solidFill>
                <a:latin typeface="Arial" pitchFamily="34" charset="0"/>
              </a:defRPr>
            </a:lvl1pPr>
            <a:lvl2pPr marL="742950" indent="-285750" eaLnBrk="0" hangingPunct="0">
              <a:spcBef>
                <a:spcPct val="20000"/>
              </a:spcBef>
              <a:buClr>
                <a:schemeClr val="tx1"/>
              </a:buClr>
              <a:buSzPct val="90000"/>
              <a:buChar char="–"/>
              <a:defRPr sz="2400">
                <a:solidFill>
                  <a:schemeClr val="tx1"/>
                </a:solidFill>
                <a:latin typeface="Arial" pitchFamily="34" charset="0"/>
              </a:defRPr>
            </a:lvl2pPr>
            <a:lvl3pPr marL="1143000" indent="-228600" eaLnBrk="0" hangingPunct="0">
              <a:spcBef>
                <a:spcPct val="20000"/>
              </a:spcBef>
              <a:buClr>
                <a:schemeClr val="accent1"/>
              </a:buClr>
              <a:buSzPct val="60000"/>
              <a:buFont typeface="Wingdings" pitchFamily="2" charset="2"/>
              <a:buChar char="l"/>
              <a:defRPr sz="2000">
                <a:solidFill>
                  <a:schemeClr val="tx1"/>
                </a:solidFill>
                <a:latin typeface="Arial" pitchFamily="34" charset="0"/>
              </a:defRPr>
            </a:lvl3pPr>
            <a:lvl4pPr marL="1600200" indent="-228600" eaLnBrk="0" hangingPunct="0">
              <a:spcBef>
                <a:spcPct val="20000"/>
              </a:spcBef>
              <a:buClr>
                <a:schemeClr val="tx1"/>
              </a:buClr>
              <a:buChar char="–"/>
              <a:defRPr sz="2000">
                <a:solidFill>
                  <a:schemeClr val="tx1"/>
                </a:solidFill>
                <a:latin typeface="Arial" pitchFamily="34" charset="0"/>
              </a:defRPr>
            </a:lvl4pPr>
            <a:lvl5pPr marL="2057400" indent="-228600" eaLnBrk="0" hangingPunct="0">
              <a:spcBef>
                <a:spcPct val="20000"/>
              </a:spcBef>
              <a:buClr>
                <a:schemeClr val="accent1"/>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Arial" pitchFamily="34" charset="0"/>
              </a:defRPr>
            </a:lvl9pPr>
          </a:lstStyle>
          <a:p>
            <a:pPr eaLnBrk="1" hangingPunct="1">
              <a:spcBef>
                <a:spcPct val="0"/>
              </a:spcBef>
              <a:buClrTx/>
              <a:buSzTx/>
              <a:buFontTx/>
              <a:buNone/>
            </a:pPr>
            <a:endParaRPr lang="en-GB" altLang="en-US" sz="2000" dirty="0">
              <a:solidFill>
                <a:prstClr val="black"/>
              </a:solidFill>
            </a:endParaRPr>
          </a:p>
          <a:p>
            <a:pPr eaLnBrk="1" hangingPunct="1">
              <a:spcBef>
                <a:spcPct val="0"/>
              </a:spcBef>
              <a:buClrTx/>
              <a:buSzTx/>
            </a:pPr>
            <a:r>
              <a:rPr lang="en-GB" altLang="en-US" sz="2800" dirty="0">
                <a:solidFill>
                  <a:prstClr val="black"/>
                </a:solidFill>
              </a:rPr>
              <a:t>              8</a:t>
            </a:r>
            <a:r>
              <a:rPr lang="en-GB" altLang="en-US" sz="3600" u="sng" dirty="0">
                <a:solidFill>
                  <a:prstClr val="black"/>
                </a:solidFill>
                <a:latin typeface="+mj-lt"/>
              </a:rPr>
              <a:t> Dental Advisers  DAs  (~6 WTE) </a:t>
            </a:r>
          </a:p>
          <a:p>
            <a:pPr eaLnBrk="1" hangingPunct="1">
              <a:spcBef>
                <a:spcPct val="0"/>
              </a:spcBef>
              <a:buClrTx/>
              <a:buSzTx/>
              <a:buFontTx/>
              <a:buNone/>
            </a:pPr>
            <a:endParaRPr lang="en-GB" altLang="en-US" sz="2000" dirty="0">
              <a:solidFill>
                <a:prstClr val="black"/>
              </a:solidFill>
            </a:endParaRPr>
          </a:p>
          <a:p>
            <a:pPr eaLnBrk="1" hangingPunct="1">
              <a:spcBef>
                <a:spcPct val="0"/>
              </a:spcBef>
              <a:buClrTx/>
              <a:buSzTx/>
              <a:buFontTx/>
              <a:buNone/>
            </a:pPr>
            <a:r>
              <a:rPr lang="en-GB" altLang="en-US" sz="2000" dirty="0">
                <a:solidFill>
                  <a:prstClr val="black"/>
                </a:solidFill>
              </a:rPr>
              <a:t>             Joe McGrady		(South Eastern LCG / BSO)</a:t>
            </a:r>
          </a:p>
          <a:p>
            <a:pPr eaLnBrk="1" hangingPunct="1">
              <a:spcBef>
                <a:spcPct val="0"/>
              </a:spcBef>
              <a:buClrTx/>
              <a:buSzTx/>
            </a:pPr>
            <a:r>
              <a:rPr lang="en-GB" altLang="en-US" sz="2000" dirty="0">
                <a:solidFill>
                  <a:prstClr val="black"/>
                </a:solidFill>
              </a:rPr>
              <a:t>             Jonathan Montgomery	(Northern LCG / BSO)</a:t>
            </a:r>
          </a:p>
          <a:p>
            <a:pPr eaLnBrk="1" hangingPunct="1">
              <a:spcBef>
                <a:spcPct val="0"/>
              </a:spcBef>
              <a:buClrTx/>
              <a:buSzTx/>
              <a:buFontTx/>
              <a:buNone/>
            </a:pPr>
            <a:r>
              <a:rPr lang="en-GB" altLang="en-US" sz="2000" dirty="0">
                <a:solidFill>
                  <a:prstClr val="black"/>
                </a:solidFill>
              </a:rPr>
              <a:t>             William Priestley           	(Belfast LCG / RDS)                                              	Julie Collins		(Southern LCG / Orthodontics)</a:t>
            </a:r>
          </a:p>
          <a:p>
            <a:pPr eaLnBrk="1" hangingPunct="1">
              <a:spcBef>
                <a:spcPct val="0"/>
              </a:spcBef>
              <a:buClrTx/>
              <a:buSzTx/>
              <a:buFontTx/>
              <a:buNone/>
            </a:pPr>
            <a:r>
              <a:rPr lang="en-GB" altLang="en-US" sz="2400" dirty="0">
                <a:solidFill>
                  <a:srgbClr val="EEECE1"/>
                </a:solidFill>
              </a:rPr>
              <a:t>	</a:t>
            </a:r>
            <a:r>
              <a:rPr lang="en-GB" altLang="en-US" sz="2000" dirty="0">
                <a:solidFill>
                  <a:prstClr val="black"/>
                </a:solidFill>
              </a:rPr>
              <a:t>Julie Kelly                    	(Northern &amp; Southern LCG / OS pilot)</a:t>
            </a:r>
          </a:p>
          <a:p>
            <a:pPr eaLnBrk="1" hangingPunct="1">
              <a:spcBef>
                <a:spcPct val="0"/>
              </a:spcBef>
              <a:buClrTx/>
              <a:buSzTx/>
              <a:buFontTx/>
              <a:buNone/>
            </a:pPr>
            <a:r>
              <a:rPr lang="en-GB" altLang="en-US" sz="2000" dirty="0">
                <a:solidFill>
                  <a:prstClr val="black"/>
                </a:solidFill>
              </a:rPr>
              <a:t>	Derek Maguire              	(Southern LCG / OOH / Probity)</a:t>
            </a:r>
          </a:p>
          <a:p>
            <a:pPr eaLnBrk="1" hangingPunct="1">
              <a:spcBef>
                <a:spcPct val="0"/>
              </a:spcBef>
              <a:buClrTx/>
              <a:buSzTx/>
              <a:buFontTx/>
              <a:buNone/>
            </a:pPr>
            <a:r>
              <a:rPr lang="en-GB" altLang="en-US" sz="2000" dirty="0">
                <a:solidFill>
                  <a:prstClr val="black"/>
                </a:solidFill>
              </a:rPr>
              <a:t>  	Gerry Cleary                 	(Western LCG / Prescribing / Probity)</a:t>
            </a:r>
          </a:p>
          <a:p>
            <a:pPr eaLnBrk="1" hangingPunct="1">
              <a:spcBef>
                <a:spcPct val="0"/>
              </a:spcBef>
              <a:buClrTx/>
              <a:buSzTx/>
            </a:pPr>
            <a:r>
              <a:rPr lang="en-GB" altLang="en-US" sz="2000" dirty="0">
                <a:solidFill>
                  <a:prstClr val="black"/>
                </a:solidFill>
              </a:rPr>
              <a:t>	David Marshall		(RQIA and Inspections)	</a:t>
            </a:r>
          </a:p>
          <a:p>
            <a:pPr eaLnBrk="1" hangingPunct="1">
              <a:spcBef>
                <a:spcPct val="0"/>
              </a:spcBef>
              <a:buClrTx/>
              <a:buSzTx/>
              <a:buFontTx/>
              <a:buNone/>
            </a:pPr>
            <a:r>
              <a:rPr lang="en-GB" altLang="en-US" sz="1800" dirty="0">
                <a:solidFill>
                  <a:srgbClr val="EEECE1"/>
                </a:solidFill>
              </a:rPr>
              <a:t> </a:t>
            </a:r>
          </a:p>
          <a:p>
            <a:pPr eaLnBrk="1" hangingPunct="1">
              <a:spcBef>
                <a:spcPct val="0"/>
              </a:spcBef>
              <a:buClrTx/>
              <a:buSzTx/>
              <a:buFontTx/>
              <a:buNone/>
            </a:pPr>
            <a:endParaRPr lang="en-GB" altLang="en-US" sz="2000" dirty="0">
              <a:solidFill>
                <a:prstClr val="black"/>
              </a:solidFill>
            </a:endParaRPr>
          </a:p>
          <a:p>
            <a:pPr eaLnBrk="1" hangingPunct="1">
              <a:spcBef>
                <a:spcPct val="0"/>
              </a:spcBef>
              <a:buClrTx/>
              <a:buSzTx/>
              <a:buFontTx/>
              <a:buNone/>
            </a:pPr>
            <a:endParaRPr lang="en-GB" altLang="en-US" sz="2000" dirty="0">
              <a:solidFill>
                <a:srgbClr val="EEECE1"/>
              </a:solidFill>
            </a:endParaRPr>
          </a:p>
          <a:p>
            <a:pPr eaLnBrk="1" hangingPunct="1">
              <a:spcBef>
                <a:spcPct val="0"/>
              </a:spcBef>
              <a:buClrTx/>
              <a:buSzTx/>
              <a:buFontTx/>
              <a:buNone/>
            </a:pPr>
            <a:endParaRPr lang="en-GB" altLang="en-US" sz="2000" dirty="0">
              <a:solidFill>
                <a:srgbClr val="EEECE1"/>
              </a:solidFill>
            </a:endParaRPr>
          </a:p>
          <a:p>
            <a:pPr eaLnBrk="1" hangingPunct="1">
              <a:spcBef>
                <a:spcPct val="0"/>
              </a:spcBef>
              <a:buClrTx/>
              <a:buSzTx/>
              <a:buFontTx/>
              <a:buNone/>
            </a:pPr>
            <a:r>
              <a:rPr lang="en-GB" altLang="en-US" sz="2000" dirty="0">
                <a:solidFill>
                  <a:srgbClr val="EEECE1"/>
                </a:solidFill>
              </a:rPr>
              <a:t> </a:t>
            </a:r>
            <a:endParaRPr lang="en-GB" altLang="en-US" sz="4000" dirty="0">
              <a:solidFill>
                <a:srgbClr val="EEECE1"/>
              </a:solidFill>
            </a:endParaRPr>
          </a:p>
        </p:txBody>
      </p:sp>
    </p:spTree>
    <p:extLst>
      <p:ext uri="{BB962C8B-B14F-4D97-AF65-F5344CB8AC3E}">
        <p14:creationId xmlns:p14="http://schemas.microsoft.com/office/powerpoint/2010/main" val="2470718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143000"/>
          </a:xfrm>
        </p:spPr>
        <p:txBody>
          <a:bodyPr>
            <a:normAutofit/>
          </a:bodyPr>
          <a:lstStyle/>
          <a:p>
            <a:r>
              <a:rPr lang="en-GB" sz="3600" dirty="0"/>
              <a:t>Monitoring Processes</a:t>
            </a:r>
          </a:p>
        </p:txBody>
      </p:sp>
      <p:sp>
        <p:nvSpPr>
          <p:cNvPr id="3" name="Content Placeholder 2"/>
          <p:cNvSpPr>
            <a:spLocks noGrp="1"/>
          </p:cNvSpPr>
          <p:nvPr>
            <p:ph idx="1"/>
          </p:nvPr>
        </p:nvSpPr>
        <p:spPr/>
        <p:txBody>
          <a:bodyPr>
            <a:normAutofit/>
          </a:bodyPr>
          <a:lstStyle/>
          <a:p>
            <a:r>
              <a:rPr lang="en-GB" sz="2800" dirty="0"/>
              <a:t>Referral Dental Services</a:t>
            </a:r>
          </a:p>
          <a:p>
            <a:r>
              <a:rPr lang="en-GB" sz="2800" dirty="0"/>
              <a:t>Probity</a:t>
            </a:r>
          </a:p>
          <a:p>
            <a:r>
              <a:rPr lang="en-GB" sz="2800" dirty="0"/>
              <a:t>Prior Approval</a:t>
            </a:r>
          </a:p>
          <a:p>
            <a:r>
              <a:rPr lang="en-GB" sz="2800" dirty="0"/>
              <a:t>Prescribing of CDs</a:t>
            </a:r>
          </a:p>
          <a:p>
            <a:r>
              <a:rPr lang="en-GB" sz="2800" dirty="0"/>
              <a:t>Clinical Audit and Peer Review</a:t>
            </a:r>
          </a:p>
          <a:p>
            <a:r>
              <a:rPr lang="en-GB" sz="2800" dirty="0"/>
              <a:t>Complaints</a:t>
            </a:r>
          </a:p>
          <a:p>
            <a:r>
              <a:rPr lang="en-GB" sz="2800" dirty="0"/>
              <a:t>Quality Assurance Returns</a:t>
            </a:r>
          </a:p>
          <a:p>
            <a:r>
              <a:rPr lang="en-GB" sz="2800" dirty="0"/>
              <a:t>Adverse Incidents</a:t>
            </a:r>
          </a:p>
        </p:txBody>
      </p:sp>
    </p:spTree>
    <p:extLst>
      <p:ext uri="{BB962C8B-B14F-4D97-AF65-F5344CB8AC3E}">
        <p14:creationId xmlns:p14="http://schemas.microsoft.com/office/powerpoint/2010/main" val="21903916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67544" y="620688"/>
            <a:ext cx="8229600" cy="1143000"/>
          </a:xfrm>
        </p:spPr>
        <p:txBody>
          <a:bodyPr>
            <a:normAutofit/>
          </a:bodyPr>
          <a:lstStyle/>
          <a:p>
            <a:pPr eaLnBrk="1" hangingPunct="1"/>
            <a:r>
              <a:rPr lang="en-GB" altLang="en-US" sz="3600" dirty="0"/>
              <a:t>Referral Dental Services</a:t>
            </a:r>
          </a:p>
        </p:txBody>
      </p:sp>
      <p:sp>
        <p:nvSpPr>
          <p:cNvPr id="59395" name="Rectangle 3"/>
          <p:cNvSpPr>
            <a:spLocks noGrp="1" noChangeArrowheads="1"/>
          </p:cNvSpPr>
          <p:nvPr>
            <p:ph type="body" idx="1"/>
          </p:nvPr>
        </p:nvSpPr>
        <p:spPr>
          <a:xfrm>
            <a:off x="395536" y="2132856"/>
            <a:ext cx="8305800" cy="3000375"/>
          </a:xfrm>
        </p:spPr>
        <p:txBody>
          <a:bodyPr>
            <a:normAutofit fontScale="77500" lnSpcReduction="20000"/>
          </a:bodyPr>
          <a:lstStyle/>
          <a:p>
            <a:pPr eaLnBrk="1" hangingPunct="1"/>
            <a:r>
              <a:rPr lang="en-GB" altLang="en-US" sz="3500" dirty="0"/>
              <a:t>Monitor the quality of health service dental work</a:t>
            </a:r>
          </a:p>
          <a:p>
            <a:pPr lvl="1"/>
            <a:r>
              <a:rPr lang="en-GB" altLang="en-US" sz="3500" dirty="0"/>
              <a:t>Quality of care</a:t>
            </a:r>
          </a:p>
          <a:p>
            <a:pPr lvl="1"/>
            <a:r>
              <a:rPr lang="en-GB" altLang="en-US" sz="3500" dirty="0"/>
              <a:t>Quality of record keeping</a:t>
            </a:r>
          </a:p>
          <a:p>
            <a:pPr lvl="1"/>
            <a:r>
              <a:rPr lang="en-GB" altLang="en-US" sz="3500" dirty="0"/>
              <a:t>Compliance with GDS Regulations</a:t>
            </a:r>
          </a:p>
          <a:p>
            <a:pPr lvl="1"/>
            <a:r>
              <a:rPr lang="en-GB" altLang="en-US" sz="3500" dirty="0"/>
              <a:t>Compliance with IR(ME)R</a:t>
            </a:r>
          </a:p>
          <a:p>
            <a:pPr lvl="1"/>
            <a:r>
              <a:rPr lang="en-GB" altLang="en-US" sz="3500" dirty="0"/>
              <a:t>Probity </a:t>
            </a:r>
          </a:p>
          <a:p>
            <a:pPr eaLnBrk="1" hangingPunct="1"/>
            <a:r>
              <a:rPr lang="en-GB" altLang="en-US" sz="3500" dirty="0"/>
              <a:t>Provide information for policy makers </a:t>
            </a:r>
          </a:p>
          <a:p>
            <a:pPr marL="0" indent="0" eaLnBrk="1" hangingPunct="1">
              <a:buNone/>
            </a:pPr>
            <a:endParaRPr lang="en-GB" altLang="en-US" sz="3600" dirty="0"/>
          </a:p>
        </p:txBody>
      </p:sp>
    </p:spTree>
    <p:extLst>
      <p:ext uri="{BB962C8B-B14F-4D97-AF65-F5344CB8AC3E}">
        <p14:creationId xmlns:p14="http://schemas.microsoft.com/office/powerpoint/2010/main" val="2049628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395536" y="908720"/>
            <a:ext cx="8229600" cy="1143000"/>
          </a:xfrm>
        </p:spPr>
        <p:txBody>
          <a:bodyPr>
            <a:normAutofit/>
          </a:bodyPr>
          <a:lstStyle/>
          <a:p>
            <a:pPr eaLnBrk="1" hangingPunct="1"/>
            <a:r>
              <a:rPr lang="en-GB" altLang="en-US" sz="3600" dirty="0"/>
              <a:t>What the RDS looks like</a:t>
            </a:r>
          </a:p>
        </p:txBody>
      </p:sp>
      <p:sp>
        <p:nvSpPr>
          <p:cNvPr id="60419" name="Rectangle 3"/>
          <p:cNvSpPr>
            <a:spLocks noGrp="1" noChangeArrowheads="1"/>
          </p:cNvSpPr>
          <p:nvPr>
            <p:ph type="body" idx="1"/>
          </p:nvPr>
        </p:nvSpPr>
        <p:spPr>
          <a:xfrm>
            <a:off x="395536" y="2204864"/>
            <a:ext cx="8305800" cy="3671888"/>
          </a:xfrm>
        </p:spPr>
        <p:txBody>
          <a:bodyPr>
            <a:normAutofit/>
          </a:bodyPr>
          <a:lstStyle/>
          <a:p>
            <a:r>
              <a:rPr lang="en-GB" altLang="en-US" sz="3600" dirty="0"/>
              <a:t>Three yearly cycle</a:t>
            </a:r>
          </a:p>
          <a:p>
            <a:r>
              <a:rPr lang="en-GB" altLang="en-US" sz="3600" dirty="0"/>
              <a:t>Patient Examinations</a:t>
            </a:r>
          </a:p>
          <a:p>
            <a:r>
              <a:rPr lang="en-GB" altLang="en-US" sz="3600" dirty="0"/>
              <a:t>Records Reviews</a:t>
            </a:r>
          </a:p>
          <a:p>
            <a:r>
              <a:rPr lang="en-GB" altLang="en-US" sz="3600" dirty="0"/>
              <a:t>Follow-up if necessary</a:t>
            </a:r>
            <a:r>
              <a:rPr lang="en-GB" altLang="en-US" sz="2400" dirty="0"/>
              <a:t> </a:t>
            </a:r>
          </a:p>
        </p:txBody>
      </p:sp>
    </p:spTree>
    <p:extLst>
      <p:ext uri="{BB962C8B-B14F-4D97-AF65-F5344CB8AC3E}">
        <p14:creationId xmlns:p14="http://schemas.microsoft.com/office/powerpoint/2010/main" val="30033114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467544" y="404664"/>
            <a:ext cx="8229600" cy="1143000"/>
          </a:xfrm>
        </p:spPr>
        <p:txBody>
          <a:bodyPr>
            <a:normAutofit/>
          </a:bodyPr>
          <a:lstStyle/>
          <a:p>
            <a:br>
              <a:rPr lang="en-GB" altLang="en-US" sz="2800" dirty="0"/>
            </a:br>
            <a:r>
              <a:rPr lang="en-GB" altLang="en-US" sz="3600" dirty="0"/>
              <a:t>Learning points from last years FDs</a:t>
            </a:r>
          </a:p>
        </p:txBody>
      </p:sp>
      <p:sp>
        <p:nvSpPr>
          <p:cNvPr id="63491" name="Content Placeholder 2"/>
          <p:cNvSpPr>
            <a:spLocks noGrp="1"/>
          </p:cNvSpPr>
          <p:nvPr>
            <p:ph idx="1"/>
          </p:nvPr>
        </p:nvSpPr>
        <p:spPr>
          <a:xfrm>
            <a:off x="467544" y="1988840"/>
            <a:ext cx="8229600" cy="4176463"/>
          </a:xfrm>
        </p:spPr>
        <p:txBody>
          <a:bodyPr>
            <a:normAutofit/>
          </a:bodyPr>
          <a:lstStyle/>
          <a:p>
            <a:r>
              <a:rPr lang="en-GB" altLang="en-US" dirty="0"/>
              <a:t>Quality of care</a:t>
            </a:r>
          </a:p>
          <a:p>
            <a:pPr lvl="1" indent="-342900"/>
            <a:r>
              <a:rPr lang="en-GB" altLang="en-US" sz="3200" dirty="0"/>
              <a:t>Non-treatment of diagnosed disease</a:t>
            </a:r>
          </a:p>
          <a:p>
            <a:pPr lvl="1" indent="-342900"/>
            <a:r>
              <a:rPr lang="en-GB" altLang="en-US" sz="3200" dirty="0"/>
              <a:t>Radiograph interpretation</a:t>
            </a:r>
          </a:p>
          <a:p>
            <a:r>
              <a:rPr lang="en-GB" altLang="en-US" dirty="0"/>
              <a:t>Record keeping</a:t>
            </a:r>
          </a:p>
          <a:p>
            <a:pPr lvl="1"/>
            <a:r>
              <a:rPr lang="en-GB" altLang="en-US" sz="3200" dirty="0"/>
              <a:t>Contradictory records</a:t>
            </a:r>
          </a:p>
          <a:p>
            <a:r>
              <a:rPr lang="en-GB" altLang="en-US" sz="3600" dirty="0"/>
              <a:t>Probity issues</a:t>
            </a:r>
          </a:p>
          <a:p>
            <a:pPr lvl="1"/>
            <a:r>
              <a:rPr lang="en-GB" altLang="en-US" sz="3200" dirty="0"/>
              <a:t>Loads of them</a:t>
            </a:r>
          </a:p>
          <a:p>
            <a:pPr marL="457200" indent="-457200">
              <a:buFont typeface="Arial" pitchFamily="34" charset="0"/>
              <a:buChar char="•"/>
            </a:pPr>
            <a:endParaRPr lang="en-GB" altLang="en-US" sz="2400" dirty="0"/>
          </a:p>
          <a:p>
            <a:pPr marL="457200" indent="-457200">
              <a:buFont typeface="Arial" pitchFamily="34" charset="0"/>
              <a:buChar char="•"/>
            </a:pPr>
            <a:endParaRPr lang="en-GB" altLang="en-US" sz="2400" dirty="0"/>
          </a:p>
          <a:p>
            <a:pPr marL="457200" indent="-457200">
              <a:buFont typeface="Arial" pitchFamily="34" charset="0"/>
              <a:buChar char="•"/>
            </a:pPr>
            <a:endParaRPr lang="en-GB" altLang="en-US" sz="2400" dirty="0"/>
          </a:p>
          <a:p>
            <a:pPr marL="457200" indent="-457200">
              <a:buFont typeface="Arial" pitchFamily="34" charset="0"/>
              <a:buChar char="•"/>
            </a:pPr>
            <a:endParaRPr lang="en-GB" altLang="en-US" sz="2400" dirty="0"/>
          </a:p>
          <a:p>
            <a:pPr marL="457200" indent="-457200">
              <a:buFont typeface="Arial" pitchFamily="34" charset="0"/>
              <a:buChar char="•"/>
            </a:pPr>
            <a:endParaRPr lang="en-GB" altLang="en-US" sz="2400" dirty="0"/>
          </a:p>
        </p:txBody>
      </p:sp>
    </p:spTree>
    <p:extLst>
      <p:ext uri="{BB962C8B-B14F-4D97-AF65-F5344CB8AC3E}">
        <p14:creationId xmlns:p14="http://schemas.microsoft.com/office/powerpoint/2010/main" val="6874627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88374" y="807002"/>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altLang="en-US" sz="3600" dirty="0">
                <a:solidFill>
                  <a:prstClr val="black"/>
                </a:solidFill>
              </a:rPr>
              <a:t>Probity Services</a:t>
            </a:r>
          </a:p>
        </p:txBody>
      </p:sp>
      <p:sp>
        <p:nvSpPr>
          <p:cNvPr id="4" name="Content Placeholder 2"/>
          <p:cNvSpPr txBox="1">
            <a:spLocks/>
          </p:cNvSpPr>
          <p:nvPr/>
        </p:nvSpPr>
        <p:spPr>
          <a:xfrm>
            <a:off x="467544" y="2492895"/>
            <a:ext cx="8229600" cy="338437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GB" altLang="en-US" dirty="0">
                <a:solidFill>
                  <a:prstClr val="black"/>
                </a:solidFill>
              </a:rPr>
              <a:t>Correct payment for necessary and appropriate activity carried out by qualified persons in accordance with Regulations</a:t>
            </a:r>
          </a:p>
          <a:p>
            <a:pPr marL="457200" indent="-457200"/>
            <a:endParaRPr lang="en-GB" altLang="en-US" sz="2400" dirty="0">
              <a:solidFill>
                <a:prstClr val="black"/>
              </a:solidFill>
            </a:endParaRPr>
          </a:p>
          <a:p>
            <a:pPr marL="457200" indent="-457200"/>
            <a:endParaRPr lang="en-GB" altLang="en-US" sz="2400" dirty="0">
              <a:solidFill>
                <a:prstClr val="black"/>
              </a:solidFill>
            </a:endParaRPr>
          </a:p>
          <a:p>
            <a:pPr marL="457200" indent="-457200"/>
            <a:endParaRPr lang="en-GB" altLang="en-US" sz="2400" dirty="0">
              <a:solidFill>
                <a:prstClr val="black"/>
              </a:solidFill>
            </a:endParaRPr>
          </a:p>
          <a:p>
            <a:pPr marL="457200" indent="-457200"/>
            <a:endParaRPr lang="en-GB" altLang="en-US" sz="2400" dirty="0">
              <a:solidFill>
                <a:prstClr val="black"/>
              </a:solidFill>
            </a:endParaRPr>
          </a:p>
          <a:p>
            <a:pPr marL="457200" indent="-457200"/>
            <a:endParaRPr lang="en-GB" altLang="en-US" sz="2400" dirty="0">
              <a:solidFill>
                <a:prstClr val="black"/>
              </a:solidFill>
            </a:endParaRPr>
          </a:p>
          <a:p>
            <a:pPr marL="457200" indent="-457200"/>
            <a:endParaRPr lang="en-GB" altLang="en-US" sz="2400" dirty="0">
              <a:solidFill>
                <a:prstClr val="black"/>
              </a:solidFill>
            </a:endParaRPr>
          </a:p>
        </p:txBody>
      </p:sp>
    </p:spTree>
    <p:extLst>
      <p:ext uri="{BB962C8B-B14F-4D97-AF65-F5344CB8AC3E}">
        <p14:creationId xmlns:p14="http://schemas.microsoft.com/office/powerpoint/2010/main" val="14998947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3"/>
          <p:cNvSpPr>
            <a:spLocks noChangeArrowheads="1"/>
          </p:cNvSpPr>
          <p:nvPr/>
        </p:nvSpPr>
        <p:spPr bwMode="auto">
          <a:xfrm>
            <a:off x="1763688" y="548680"/>
            <a:ext cx="6192838"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en-US" altLang="en-US" sz="3600" dirty="0">
                <a:solidFill>
                  <a:prstClr val="black"/>
                </a:solidFill>
              </a:rPr>
              <a:t>Verification</a:t>
            </a:r>
            <a:r>
              <a:rPr lang="en-US" altLang="en-US" sz="4400" dirty="0">
                <a:solidFill>
                  <a:srgbClr val="FF0000"/>
                </a:solidFill>
              </a:rPr>
              <a:t> </a:t>
            </a:r>
          </a:p>
        </p:txBody>
      </p:sp>
      <p:sp>
        <p:nvSpPr>
          <p:cNvPr id="61443" name="Rectangle 4"/>
          <p:cNvSpPr>
            <a:spLocks noChangeArrowheads="1"/>
          </p:cNvSpPr>
          <p:nvPr/>
        </p:nvSpPr>
        <p:spPr bwMode="auto">
          <a:xfrm>
            <a:off x="609600" y="2133600"/>
            <a:ext cx="7772400"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buClr>
                <a:srgbClr val="C0504D"/>
              </a:buClr>
              <a:buFont typeface="Arial" charset="0"/>
              <a:buNone/>
              <a:defRPr/>
            </a:pPr>
            <a:r>
              <a:rPr lang="en-US" altLang="en-US" sz="2800" dirty="0">
                <a:solidFill>
                  <a:prstClr val="black"/>
                </a:solidFill>
              </a:rPr>
              <a:t>A Probity Review checks:                                                                                                                     </a:t>
            </a:r>
          </a:p>
          <a:p>
            <a:pPr marL="0" indent="0" eaLnBrk="1" hangingPunct="1">
              <a:buClr>
                <a:srgbClr val="C0504D"/>
              </a:buClr>
              <a:buFont typeface="Arial" charset="0"/>
              <a:buNone/>
              <a:defRPr/>
            </a:pPr>
            <a:endParaRPr lang="en-US" altLang="en-US" sz="2800" dirty="0">
              <a:solidFill>
                <a:prstClr val="black"/>
              </a:solidFill>
            </a:endParaRPr>
          </a:p>
          <a:p>
            <a:pPr eaLnBrk="1" hangingPunct="1">
              <a:defRPr/>
            </a:pPr>
            <a:r>
              <a:rPr lang="en-US" altLang="en-US" sz="2800" dirty="0">
                <a:solidFill>
                  <a:prstClr val="black"/>
                </a:solidFill>
              </a:rPr>
              <a:t>Claim against Payment</a:t>
            </a:r>
          </a:p>
          <a:p>
            <a:pPr eaLnBrk="1" hangingPunct="1">
              <a:defRPr/>
            </a:pPr>
            <a:r>
              <a:rPr lang="en-US" altLang="en-US" sz="2800" dirty="0">
                <a:solidFill>
                  <a:prstClr val="black"/>
                </a:solidFill>
              </a:rPr>
              <a:t>If treatment was carried out</a:t>
            </a:r>
          </a:p>
          <a:p>
            <a:pPr eaLnBrk="1" hangingPunct="1">
              <a:defRPr/>
            </a:pPr>
            <a:r>
              <a:rPr lang="en-US" altLang="en-US" sz="2800" dirty="0">
                <a:solidFill>
                  <a:prstClr val="black"/>
                </a:solidFill>
              </a:rPr>
              <a:t>If treatment was necessary</a:t>
            </a:r>
          </a:p>
          <a:p>
            <a:pPr eaLnBrk="1" hangingPunct="1">
              <a:defRPr/>
            </a:pPr>
            <a:r>
              <a:rPr lang="en-US" altLang="en-US" sz="2800" dirty="0">
                <a:solidFill>
                  <a:prstClr val="black"/>
                </a:solidFill>
              </a:rPr>
              <a:t>Quality of treatment</a:t>
            </a:r>
          </a:p>
          <a:p>
            <a:pPr eaLnBrk="1" hangingPunct="1">
              <a:defRPr/>
            </a:pPr>
            <a:r>
              <a:rPr lang="en-US" altLang="en-US" sz="2800" dirty="0">
                <a:solidFill>
                  <a:prstClr val="black"/>
                </a:solidFill>
              </a:rPr>
              <a:t>If patient exists</a:t>
            </a:r>
          </a:p>
        </p:txBody>
      </p:sp>
      <p:pic>
        <p:nvPicPr>
          <p:cNvPr id="67588" name="Picture 4" descr="C:\Users\Family\AppData\Local\Microsoft\Windows\INetCache\IE\JO3H23B9\detective-151275_960_72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3287" y="2708920"/>
            <a:ext cx="2398713" cy="20161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0366081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body" idx="1"/>
          </p:nvPr>
        </p:nvSpPr>
        <p:spPr>
          <a:xfrm>
            <a:off x="611188" y="765175"/>
            <a:ext cx="7772400" cy="5791200"/>
          </a:xfrm>
        </p:spPr>
        <p:txBody>
          <a:bodyPr>
            <a:normAutofit/>
          </a:bodyPr>
          <a:lstStyle/>
          <a:p>
            <a:pPr marL="0" indent="0" eaLnBrk="1" hangingPunct="1">
              <a:lnSpc>
                <a:spcPct val="90000"/>
              </a:lnSpc>
              <a:buFont typeface="Arial" charset="0"/>
              <a:buNone/>
              <a:defRPr/>
            </a:pPr>
            <a:r>
              <a:rPr lang="en-GB" altLang="en-US" sz="2800" dirty="0"/>
              <a:t>                What makes you an outlier?</a:t>
            </a:r>
            <a:endParaRPr lang="en-GB" altLang="en-US" sz="3600" dirty="0"/>
          </a:p>
          <a:p>
            <a:pPr marL="0" indent="0" eaLnBrk="1" hangingPunct="1">
              <a:lnSpc>
                <a:spcPct val="90000"/>
              </a:lnSpc>
              <a:buFont typeface="Arial" charset="0"/>
              <a:buNone/>
              <a:defRPr/>
            </a:pPr>
            <a:endParaRPr lang="en-GB" altLang="en-US" sz="3600" b="1" dirty="0">
              <a:solidFill>
                <a:srgbClr val="FF0000"/>
              </a:solidFill>
            </a:endParaRPr>
          </a:p>
          <a:p>
            <a:pPr>
              <a:lnSpc>
                <a:spcPct val="90000"/>
              </a:lnSpc>
              <a:defRPr/>
            </a:pPr>
            <a:r>
              <a:rPr lang="en-GB" altLang="en-US" sz="2400" dirty="0"/>
              <a:t>Volume of claims -number and value</a:t>
            </a:r>
          </a:p>
          <a:p>
            <a:pPr>
              <a:lnSpc>
                <a:spcPct val="90000"/>
              </a:lnSpc>
              <a:defRPr/>
            </a:pPr>
            <a:endParaRPr lang="en-GB" altLang="en-US" sz="2400" dirty="0"/>
          </a:p>
          <a:p>
            <a:pPr>
              <a:lnSpc>
                <a:spcPct val="90000"/>
              </a:lnSpc>
              <a:defRPr/>
            </a:pPr>
            <a:r>
              <a:rPr lang="en-GB" altLang="en-US" sz="2400" dirty="0"/>
              <a:t>Average cost per claim</a:t>
            </a:r>
          </a:p>
          <a:p>
            <a:pPr marL="0" indent="0">
              <a:lnSpc>
                <a:spcPct val="90000"/>
              </a:lnSpc>
              <a:buNone/>
              <a:defRPr/>
            </a:pPr>
            <a:r>
              <a:rPr lang="en-GB" altLang="en-US" sz="2400" dirty="0"/>
              <a:t> </a:t>
            </a:r>
          </a:p>
          <a:p>
            <a:pPr>
              <a:lnSpc>
                <a:spcPct val="90000"/>
              </a:lnSpc>
              <a:defRPr/>
            </a:pPr>
            <a:r>
              <a:rPr lang="en-GB" altLang="en-US" sz="2400" dirty="0"/>
              <a:t>Exemption/remission vs non-exempt different prescribing patterns   </a:t>
            </a:r>
          </a:p>
          <a:p>
            <a:pPr>
              <a:lnSpc>
                <a:spcPct val="90000"/>
              </a:lnSpc>
              <a:defRPr/>
            </a:pPr>
            <a:endParaRPr lang="en-GB" altLang="en-US" sz="2400" dirty="0"/>
          </a:p>
          <a:p>
            <a:pPr>
              <a:lnSpc>
                <a:spcPct val="90000"/>
              </a:lnSpc>
              <a:defRPr/>
            </a:pPr>
            <a:r>
              <a:rPr lang="en-GB" altLang="en-US" sz="2400" dirty="0"/>
              <a:t>Unusual claim patterns e.g. split estimates – incomplete treatment </a:t>
            </a:r>
          </a:p>
          <a:p>
            <a:pPr marL="0" indent="0">
              <a:lnSpc>
                <a:spcPct val="90000"/>
              </a:lnSpc>
              <a:buNone/>
              <a:defRPr/>
            </a:pPr>
            <a:r>
              <a:rPr lang="en-GB" altLang="en-US" sz="2400" dirty="0"/>
              <a:t>    </a:t>
            </a:r>
          </a:p>
          <a:p>
            <a:pPr eaLnBrk="1" hangingPunct="1">
              <a:lnSpc>
                <a:spcPct val="90000"/>
              </a:lnSpc>
              <a:buFontTx/>
              <a:buNone/>
              <a:defRPr/>
            </a:pPr>
            <a:r>
              <a:rPr lang="en-GB" altLang="en-US" sz="2800" dirty="0">
                <a:cs typeface="Times New Roman" pitchFamily="18" charset="0"/>
              </a:rPr>
              <a:t>	</a:t>
            </a:r>
            <a:endParaRPr lang="en-GB" altLang="en-US" sz="2800" dirty="0"/>
          </a:p>
        </p:txBody>
      </p:sp>
    </p:spTree>
    <p:extLst>
      <p:ext uri="{BB962C8B-B14F-4D97-AF65-F5344CB8AC3E}">
        <p14:creationId xmlns:p14="http://schemas.microsoft.com/office/powerpoint/2010/main" val="40101319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457200" y="548681"/>
            <a:ext cx="8305800" cy="936103"/>
          </a:xfrm>
        </p:spPr>
        <p:txBody>
          <a:bodyPr>
            <a:normAutofit/>
          </a:bodyPr>
          <a:lstStyle/>
          <a:p>
            <a:pPr eaLnBrk="1" hangingPunct="1"/>
            <a:r>
              <a:rPr lang="en-GB" altLang="en-US" sz="3600" dirty="0"/>
              <a:t>Codes to look out for</a:t>
            </a:r>
          </a:p>
        </p:txBody>
      </p:sp>
      <p:sp>
        <p:nvSpPr>
          <p:cNvPr id="70659" name="Content Placeholder 2"/>
          <p:cNvSpPr>
            <a:spLocks noGrp="1"/>
          </p:cNvSpPr>
          <p:nvPr>
            <p:ph idx="1"/>
          </p:nvPr>
        </p:nvSpPr>
        <p:spPr>
          <a:xfrm>
            <a:off x="457200" y="1628800"/>
            <a:ext cx="8305800" cy="4680520"/>
          </a:xfrm>
        </p:spPr>
        <p:txBody>
          <a:bodyPr>
            <a:normAutofit/>
          </a:bodyPr>
          <a:lstStyle/>
          <a:p>
            <a:pPr eaLnBrk="1" hangingPunct="1"/>
            <a:r>
              <a:rPr lang="en-GB" altLang="en-US" sz="2400" dirty="0"/>
              <a:t>0111      charting </a:t>
            </a:r>
            <a:r>
              <a:rPr lang="en-GB" altLang="en-US" sz="2400" dirty="0">
                <a:solidFill>
                  <a:srgbClr val="FF0000"/>
                </a:solidFill>
              </a:rPr>
              <a:t>and BPE </a:t>
            </a:r>
            <a:r>
              <a:rPr lang="en-GB" altLang="en-US" sz="2400" dirty="0"/>
              <a:t>recorded</a:t>
            </a:r>
          </a:p>
          <a:p>
            <a:pPr eaLnBrk="1" hangingPunct="1"/>
            <a:r>
              <a:rPr lang="en-GB" altLang="en-US" sz="2400" dirty="0"/>
              <a:t>1011      </a:t>
            </a:r>
            <a:r>
              <a:rPr lang="en-GB" altLang="en-US" sz="2400" dirty="0" err="1"/>
              <a:t>perio</a:t>
            </a:r>
            <a:r>
              <a:rPr lang="en-GB" altLang="en-US" sz="2400" dirty="0"/>
              <a:t> &gt; 1 visit </a:t>
            </a:r>
            <a:r>
              <a:rPr lang="en-GB" altLang="en-US" sz="2400" dirty="0">
                <a:solidFill>
                  <a:srgbClr val="FF0000"/>
                </a:solidFill>
              </a:rPr>
              <a:t>but not on same day!</a:t>
            </a:r>
            <a:endParaRPr lang="en-GB" altLang="en-US" sz="2400" dirty="0"/>
          </a:p>
          <a:p>
            <a:pPr eaLnBrk="1" hangingPunct="1"/>
            <a:r>
              <a:rPr lang="en-GB" altLang="en-US" sz="2400" dirty="0"/>
              <a:t>1441      evidence of early caries in record or caries removal </a:t>
            </a:r>
            <a:r>
              <a:rPr lang="en-GB" altLang="en-US" sz="2400" dirty="0">
                <a:solidFill>
                  <a:srgbClr val="FF0000"/>
                </a:solidFill>
              </a:rPr>
              <a:t>  		as it is a restoration</a:t>
            </a:r>
            <a:endParaRPr lang="en-GB" altLang="en-US" sz="2400" dirty="0"/>
          </a:p>
          <a:p>
            <a:pPr eaLnBrk="1" hangingPunct="1"/>
            <a:r>
              <a:rPr lang="en-GB" altLang="en-US" sz="2400" dirty="0"/>
              <a:t>1501      Incomplete root filling-discretionary fee (post-op rad)</a:t>
            </a:r>
          </a:p>
          <a:p>
            <a:pPr eaLnBrk="1" hangingPunct="1"/>
            <a:r>
              <a:rPr lang="en-GB" altLang="en-US" sz="2400" dirty="0"/>
              <a:t>2201      soft tissue extraction – </a:t>
            </a:r>
            <a:r>
              <a:rPr lang="en-GB" altLang="en-US" sz="2400" dirty="0">
                <a:solidFill>
                  <a:srgbClr val="FF0000"/>
                </a:solidFill>
              </a:rPr>
              <a:t>record </a:t>
            </a:r>
            <a:r>
              <a:rPr lang="en-GB" altLang="en-US" sz="2400" dirty="0"/>
              <a:t>flap/sutures</a:t>
            </a:r>
          </a:p>
          <a:p>
            <a:pPr eaLnBrk="1" hangingPunct="1"/>
            <a:r>
              <a:rPr lang="en-GB" altLang="en-US" sz="2400" dirty="0"/>
              <a:t>1742/3   temporary crown</a:t>
            </a:r>
          </a:p>
          <a:p>
            <a:pPr eaLnBrk="1" hangingPunct="1"/>
            <a:r>
              <a:rPr lang="en-GB" altLang="en-US" sz="2400" dirty="0"/>
              <a:t>1425       </a:t>
            </a:r>
            <a:r>
              <a:rPr lang="en-GB" altLang="en-US" sz="2400" dirty="0">
                <a:solidFill>
                  <a:srgbClr val="FF0000"/>
                </a:solidFill>
              </a:rPr>
              <a:t>buccal </a:t>
            </a:r>
            <a:r>
              <a:rPr lang="en-GB" altLang="en-US" sz="2400" dirty="0"/>
              <a:t>cusp tip in </a:t>
            </a:r>
            <a:r>
              <a:rPr lang="en-GB" altLang="en-US" sz="2400" dirty="0">
                <a:solidFill>
                  <a:srgbClr val="FF0000"/>
                </a:solidFill>
              </a:rPr>
              <a:t>first </a:t>
            </a:r>
            <a:r>
              <a:rPr lang="en-GB" altLang="en-US" sz="2400" dirty="0"/>
              <a:t>molars</a:t>
            </a:r>
          </a:p>
          <a:p>
            <a:pPr eaLnBrk="1" hangingPunct="1"/>
            <a:r>
              <a:rPr lang="en-GB" altLang="en-US" sz="2400" dirty="0"/>
              <a:t>2941       heat cured occlusal appliance (BG) </a:t>
            </a:r>
            <a:r>
              <a:rPr lang="en-GB" altLang="en-US" sz="2400" dirty="0">
                <a:solidFill>
                  <a:srgbClr val="FF0000"/>
                </a:solidFill>
              </a:rPr>
              <a:t>adjustments</a:t>
            </a:r>
          </a:p>
        </p:txBody>
      </p:sp>
    </p:spTree>
    <p:extLst>
      <p:ext uri="{BB962C8B-B14F-4D97-AF65-F5344CB8AC3E}">
        <p14:creationId xmlns:p14="http://schemas.microsoft.com/office/powerpoint/2010/main" val="21029219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C0D05-EC36-4635-85CD-CEC48B7BED8B}"/>
              </a:ext>
            </a:extLst>
          </p:cNvPr>
          <p:cNvSpPr>
            <a:spLocks noGrp="1"/>
          </p:cNvSpPr>
          <p:nvPr>
            <p:ph type="title"/>
          </p:nvPr>
        </p:nvSpPr>
        <p:spPr/>
        <p:txBody>
          <a:bodyPr>
            <a:normAutofit/>
          </a:bodyPr>
          <a:lstStyle/>
          <a:p>
            <a:r>
              <a:rPr lang="en-GB" sz="3200" dirty="0"/>
              <a:t>Codes (continued)</a:t>
            </a:r>
          </a:p>
        </p:txBody>
      </p:sp>
      <p:sp>
        <p:nvSpPr>
          <p:cNvPr id="3" name="Content Placeholder 2">
            <a:extLst>
              <a:ext uri="{FF2B5EF4-FFF2-40B4-BE49-F238E27FC236}">
                <a16:creationId xmlns:a16="http://schemas.microsoft.com/office/drawing/2014/main" id="{40BCD6F8-3A1F-4FAA-B465-1F95F7FD1151}"/>
              </a:ext>
            </a:extLst>
          </p:cNvPr>
          <p:cNvSpPr>
            <a:spLocks noGrp="1"/>
          </p:cNvSpPr>
          <p:nvPr>
            <p:ph idx="1"/>
          </p:nvPr>
        </p:nvSpPr>
        <p:spPr/>
        <p:txBody>
          <a:bodyPr/>
          <a:lstStyle/>
          <a:p>
            <a:r>
              <a:rPr lang="en-GB" altLang="en-US" sz="2800" dirty="0"/>
              <a:t>3701       acute conditions – </a:t>
            </a:r>
            <a:r>
              <a:rPr lang="en-GB" altLang="en-US" sz="2800" dirty="0">
                <a:solidFill>
                  <a:srgbClr val="FF0000"/>
                </a:solidFill>
              </a:rPr>
              <a:t>pericoronitis, 				ulcers, herpetic lesions  </a:t>
            </a:r>
          </a:p>
          <a:p>
            <a:pPr marL="0" indent="0">
              <a:buNone/>
            </a:pPr>
            <a:r>
              <a:rPr lang="en-GB" altLang="en-US" sz="2800" dirty="0">
                <a:solidFill>
                  <a:srgbClr val="FF0000"/>
                </a:solidFill>
              </a:rPr>
              <a:t>		</a:t>
            </a:r>
            <a:r>
              <a:rPr lang="en-GB" altLang="en-US" sz="2800" dirty="0">
                <a:solidFill>
                  <a:schemeClr val="tx1">
                    <a:lumMod val="95000"/>
                    <a:lumOff val="5000"/>
                  </a:schemeClr>
                </a:solidFill>
              </a:rPr>
              <a:t>but NOT chronic abscesses</a:t>
            </a:r>
          </a:p>
          <a:p>
            <a:pPr marL="0" indent="0">
              <a:buNone/>
            </a:pPr>
            <a:endParaRPr lang="en-GB" altLang="en-US" sz="2800" dirty="0">
              <a:solidFill>
                <a:schemeClr val="tx1">
                  <a:lumMod val="95000"/>
                  <a:lumOff val="5000"/>
                </a:schemeClr>
              </a:solidFill>
            </a:endParaRPr>
          </a:p>
          <a:p>
            <a:r>
              <a:rPr lang="en-GB" altLang="en-US" sz="2800" dirty="0">
                <a:solidFill>
                  <a:schemeClr val="tx1">
                    <a:lumMod val="95000"/>
                    <a:lumOff val="5000"/>
                  </a:schemeClr>
                </a:solidFill>
              </a:rPr>
              <a:t>2311       Treatment of infected sockets </a:t>
            </a:r>
            <a:endParaRPr lang="en-GB" altLang="en-US" sz="2800" dirty="0"/>
          </a:p>
          <a:p>
            <a:endParaRPr lang="en-GB" dirty="0"/>
          </a:p>
        </p:txBody>
      </p:sp>
    </p:spTree>
    <p:extLst>
      <p:ext uri="{BB962C8B-B14F-4D97-AF65-F5344CB8AC3E}">
        <p14:creationId xmlns:p14="http://schemas.microsoft.com/office/powerpoint/2010/main" val="23856897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467544" y="476672"/>
            <a:ext cx="8229600" cy="1143000"/>
          </a:xfrm>
        </p:spPr>
        <p:txBody>
          <a:bodyPr>
            <a:normAutofit/>
          </a:bodyPr>
          <a:lstStyle/>
          <a:p>
            <a:r>
              <a:rPr lang="en-GB" altLang="en-US" sz="3600" dirty="0"/>
              <a:t>Prior Approval Process</a:t>
            </a:r>
          </a:p>
        </p:txBody>
      </p:sp>
      <p:sp>
        <p:nvSpPr>
          <p:cNvPr id="71683" name="Content Placeholder 2"/>
          <p:cNvSpPr>
            <a:spLocks noGrp="1"/>
          </p:cNvSpPr>
          <p:nvPr>
            <p:ph idx="1"/>
          </p:nvPr>
        </p:nvSpPr>
        <p:spPr/>
        <p:txBody>
          <a:bodyPr>
            <a:normAutofit/>
          </a:bodyPr>
          <a:lstStyle/>
          <a:p>
            <a:pPr eaLnBrk="1" hangingPunct="1"/>
            <a:r>
              <a:rPr lang="en-GB" altLang="en-US" sz="2800" dirty="0"/>
              <a:t>Pre-treatment Examination – Dentist notified by DB26</a:t>
            </a:r>
          </a:p>
          <a:p>
            <a:pPr eaLnBrk="1" hangingPunct="1"/>
            <a:r>
              <a:rPr lang="en-GB" altLang="en-US" sz="2800" dirty="0"/>
              <a:t>BSO Dental Officers review cases on behalf of the Dental Committee</a:t>
            </a:r>
          </a:p>
          <a:p>
            <a:pPr eaLnBrk="1" hangingPunct="1"/>
            <a:r>
              <a:rPr lang="en-GB" altLang="en-US" sz="2800" dirty="0"/>
              <a:t>Dental Committee - Appeals Procedure</a:t>
            </a:r>
          </a:p>
          <a:p>
            <a:pPr eaLnBrk="1" hangingPunct="1"/>
            <a:r>
              <a:rPr lang="en-GB" altLang="en-US" sz="2800" dirty="0"/>
              <a:t>Current waiting times for approval = 2-4 weeks. Complex cases may take longer.</a:t>
            </a:r>
          </a:p>
        </p:txBody>
      </p:sp>
    </p:spTree>
    <p:extLst>
      <p:ext uri="{BB962C8B-B14F-4D97-AF65-F5344CB8AC3E}">
        <p14:creationId xmlns:p14="http://schemas.microsoft.com/office/powerpoint/2010/main" val="7843462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rmAutofit/>
          </a:bodyPr>
          <a:lstStyle/>
          <a:p>
            <a:pPr eaLnBrk="1" hangingPunct="1"/>
            <a:r>
              <a:rPr lang="en-GB" altLang="en-US" sz="3600" dirty="0"/>
              <a:t>Dental Committee</a:t>
            </a:r>
          </a:p>
        </p:txBody>
      </p:sp>
      <p:sp>
        <p:nvSpPr>
          <p:cNvPr id="72707" name="Rectangle 3"/>
          <p:cNvSpPr>
            <a:spLocks noGrp="1" noChangeArrowheads="1"/>
          </p:cNvSpPr>
          <p:nvPr>
            <p:ph type="body" idx="1"/>
          </p:nvPr>
        </p:nvSpPr>
        <p:spPr/>
        <p:txBody>
          <a:bodyPr>
            <a:noAutofit/>
          </a:bodyPr>
          <a:lstStyle/>
          <a:p>
            <a:pPr eaLnBrk="1" hangingPunct="1"/>
            <a:r>
              <a:rPr lang="en-GB" altLang="en-US" sz="2400" dirty="0"/>
              <a:t>Statutory Committee</a:t>
            </a:r>
          </a:p>
          <a:p>
            <a:pPr marL="857250" lvl="1" indent="-457200" eaLnBrk="1" hangingPunct="1">
              <a:buFont typeface="Arial" panose="020B0604020202020204" pitchFamily="34" charset="0"/>
              <a:buChar char="•"/>
            </a:pPr>
            <a:r>
              <a:rPr lang="en-GB" altLang="en-US" sz="2400" dirty="0"/>
              <a:t>Chairman appointed by Minister</a:t>
            </a:r>
          </a:p>
          <a:p>
            <a:pPr marL="857250" lvl="1" indent="-457200" eaLnBrk="1" hangingPunct="1">
              <a:buFont typeface="Arial" panose="020B0604020202020204" pitchFamily="34" charset="0"/>
              <a:buChar char="•"/>
            </a:pPr>
            <a:r>
              <a:rPr lang="en-GB" altLang="en-US" sz="2400" dirty="0"/>
              <a:t>Members nominated by 4 Board LDCs, 1 DPC (BDA) representative, 1 BSO nomination</a:t>
            </a:r>
          </a:p>
          <a:p>
            <a:pPr eaLnBrk="1" hangingPunct="1"/>
            <a:r>
              <a:rPr lang="en-GB" altLang="en-US" sz="2400" dirty="0"/>
              <a:t>Six experienced GDPs</a:t>
            </a:r>
          </a:p>
          <a:p>
            <a:pPr eaLnBrk="1" hangingPunct="1"/>
            <a:r>
              <a:rPr lang="en-GB" altLang="en-US" sz="2400" dirty="0"/>
              <a:t>Committee usually meets monthly at the BSO</a:t>
            </a:r>
          </a:p>
          <a:p>
            <a:pPr eaLnBrk="1" hangingPunct="1"/>
            <a:r>
              <a:rPr lang="en-GB" altLang="en-US" sz="2400" dirty="0"/>
              <a:t>Appeal available to DoH – CDO decision or outside specialist referral</a:t>
            </a:r>
          </a:p>
        </p:txBody>
      </p:sp>
    </p:spTree>
    <p:extLst>
      <p:ext uri="{BB962C8B-B14F-4D97-AF65-F5344CB8AC3E}">
        <p14:creationId xmlns:p14="http://schemas.microsoft.com/office/powerpoint/2010/main" val="31063691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67544" y="548680"/>
            <a:ext cx="8229600" cy="1143000"/>
          </a:xfrm>
        </p:spPr>
        <p:txBody>
          <a:bodyPr>
            <a:noAutofit/>
          </a:bodyPr>
          <a:lstStyle/>
          <a:p>
            <a:r>
              <a:rPr lang="en-GB" sz="3600" dirty="0"/>
              <a:t>Management </a:t>
            </a:r>
            <a:br>
              <a:rPr lang="en-GB" sz="3600" dirty="0"/>
            </a:br>
            <a:r>
              <a:rPr lang="en-GB" sz="3600" dirty="0"/>
              <a:t>of Underperformance</a:t>
            </a:r>
            <a:endParaRPr lang="en-GB" altLang="en-US" sz="3600" dirty="0"/>
          </a:p>
        </p:txBody>
      </p:sp>
      <p:sp>
        <p:nvSpPr>
          <p:cNvPr id="72707" name="Rectangle 3"/>
          <p:cNvSpPr>
            <a:spLocks noGrp="1" noChangeArrowheads="1"/>
          </p:cNvSpPr>
          <p:nvPr>
            <p:ph type="body" idx="1"/>
          </p:nvPr>
        </p:nvSpPr>
        <p:spPr>
          <a:xfrm>
            <a:off x="467544" y="1844824"/>
            <a:ext cx="8229600" cy="4525963"/>
          </a:xfrm>
        </p:spPr>
        <p:txBody>
          <a:bodyPr>
            <a:noAutofit/>
          </a:bodyPr>
          <a:lstStyle/>
          <a:p>
            <a:r>
              <a:rPr lang="en-GB" altLang="en-US" sz="2400" dirty="0"/>
              <a:t>Peer to peer engagement</a:t>
            </a:r>
          </a:p>
          <a:p>
            <a:r>
              <a:rPr lang="en-GB" altLang="en-US" sz="2400" dirty="0"/>
              <a:t>Action plans</a:t>
            </a:r>
          </a:p>
          <a:p>
            <a:pPr lvl="1"/>
            <a:r>
              <a:rPr lang="en-GB" altLang="en-US" sz="2400" dirty="0"/>
              <a:t>Targeted CPD</a:t>
            </a:r>
          </a:p>
          <a:p>
            <a:pPr lvl="1"/>
            <a:r>
              <a:rPr lang="en-GB" altLang="en-US" sz="2400" dirty="0"/>
              <a:t>Mentorship</a:t>
            </a:r>
          </a:p>
          <a:p>
            <a:pPr lvl="1"/>
            <a:r>
              <a:rPr lang="en-GB" altLang="en-US" sz="2400" dirty="0"/>
              <a:t>Audit</a:t>
            </a:r>
          </a:p>
          <a:p>
            <a:pPr lvl="1"/>
            <a:r>
              <a:rPr lang="en-GB" altLang="en-US" sz="2400" dirty="0"/>
              <a:t>Follow-up reviews</a:t>
            </a:r>
          </a:p>
          <a:p>
            <a:r>
              <a:rPr lang="en-GB" altLang="en-US" sz="2400" dirty="0"/>
              <a:t>Referral to the “Regional Professional Panel”</a:t>
            </a:r>
          </a:p>
          <a:p>
            <a:pPr lvl="1"/>
            <a:r>
              <a:rPr lang="en-GB" altLang="en-US" sz="2400" dirty="0"/>
              <a:t>Refer to NHS Resolution / GDC / PSNI /Reference Committee</a:t>
            </a:r>
          </a:p>
          <a:p>
            <a:r>
              <a:rPr lang="en-GB" altLang="en-US" sz="2400" dirty="0"/>
              <a:t>Referral to the HSC Disciplinary Procedures</a:t>
            </a:r>
          </a:p>
          <a:p>
            <a:pPr marL="0" indent="0" eaLnBrk="1" hangingPunct="1">
              <a:buNone/>
            </a:pPr>
            <a:endParaRPr lang="en-GB" altLang="en-US" sz="2400" dirty="0"/>
          </a:p>
        </p:txBody>
      </p:sp>
    </p:spTree>
    <p:extLst>
      <p:ext uri="{BB962C8B-B14F-4D97-AF65-F5344CB8AC3E}">
        <p14:creationId xmlns:p14="http://schemas.microsoft.com/office/powerpoint/2010/main" val="30684410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67544" y="908720"/>
            <a:ext cx="8305800" cy="1169987"/>
          </a:xfrm>
        </p:spPr>
        <p:txBody>
          <a:bodyPr>
            <a:normAutofit/>
          </a:bodyPr>
          <a:lstStyle/>
          <a:p>
            <a:r>
              <a:rPr lang="en-GB" altLang="en-US" sz="3600" dirty="0"/>
              <a:t>Part 3 Record Keeping</a:t>
            </a:r>
            <a:endParaRPr lang="en-US" altLang="en-US" sz="3600" dirty="0"/>
          </a:p>
        </p:txBody>
      </p:sp>
      <p:pic>
        <p:nvPicPr>
          <p:cNvPr id="4" name="Picture 2" descr="Investigation underlines need for accurate medical records - Personnel Tod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2210180"/>
            <a:ext cx="6048375" cy="34004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0563180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67544" y="692696"/>
            <a:ext cx="8229600" cy="1143000"/>
          </a:xfrm>
        </p:spPr>
        <p:txBody>
          <a:bodyPr>
            <a:normAutofit/>
          </a:bodyPr>
          <a:lstStyle/>
          <a:p>
            <a:pPr eaLnBrk="1" hangingPunct="1"/>
            <a:r>
              <a:rPr lang="en-GB" altLang="en-US" sz="3600" dirty="0"/>
              <a:t>What is a clinical record?</a:t>
            </a:r>
          </a:p>
        </p:txBody>
      </p:sp>
      <p:sp>
        <p:nvSpPr>
          <p:cNvPr id="58371" name="Rectangle 3"/>
          <p:cNvSpPr>
            <a:spLocks noGrp="1" noChangeArrowheads="1"/>
          </p:cNvSpPr>
          <p:nvPr>
            <p:ph type="body" idx="1"/>
          </p:nvPr>
        </p:nvSpPr>
        <p:spPr>
          <a:xfrm>
            <a:off x="467544" y="1988840"/>
            <a:ext cx="8305800" cy="3619500"/>
          </a:xfrm>
        </p:spPr>
        <p:txBody>
          <a:bodyPr>
            <a:noAutofit/>
          </a:bodyPr>
          <a:lstStyle/>
          <a:p>
            <a:r>
              <a:rPr lang="en-GB" altLang="en-US" sz="2400" dirty="0"/>
              <a:t>Everything relating to the patient’s treatment, i.e.</a:t>
            </a:r>
          </a:p>
          <a:p>
            <a:pPr lvl="1"/>
            <a:r>
              <a:rPr lang="en-GB" altLang="en-US" sz="2400" dirty="0"/>
              <a:t>Record card, HS45, HS45PR, HS45DC, DB114(Ortho), Radiographs, photographs, study models, receipts, lab documents, Statements of Manufacture(SOM), details of prescribed drugs, etc.</a:t>
            </a:r>
          </a:p>
          <a:p>
            <a:r>
              <a:rPr lang="en-GB" altLang="en-US" sz="2400" dirty="0"/>
              <a:t>Medico legal... Referral letters and reports are also included in the definition above</a:t>
            </a:r>
          </a:p>
          <a:p>
            <a:r>
              <a:rPr lang="en-GB" altLang="en-US" sz="2400" dirty="0"/>
              <a:t>Patient records must be retained for 6 years (GDS </a:t>
            </a:r>
            <a:r>
              <a:rPr lang="en-GB" altLang="en-US" sz="2400" dirty="0" err="1"/>
              <a:t>Regs</a:t>
            </a:r>
            <a:r>
              <a:rPr lang="en-GB" altLang="en-US" sz="2400" dirty="0"/>
              <a:t>) </a:t>
            </a:r>
          </a:p>
        </p:txBody>
      </p:sp>
    </p:spTree>
    <p:extLst>
      <p:ext uri="{BB962C8B-B14F-4D97-AF65-F5344CB8AC3E}">
        <p14:creationId xmlns:p14="http://schemas.microsoft.com/office/powerpoint/2010/main" val="25558698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143000"/>
          </a:xfrm>
        </p:spPr>
        <p:txBody>
          <a:bodyPr>
            <a:normAutofit/>
          </a:bodyPr>
          <a:lstStyle/>
          <a:p>
            <a:r>
              <a:rPr lang="en-GB" sz="3600" dirty="0"/>
              <a:t>Why do we need clinical records?</a:t>
            </a:r>
          </a:p>
        </p:txBody>
      </p:sp>
      <p:sp>
        <p:nvSpPr>
          <p:cNvPr id="3" name="Content Placeholder 2"/>
          <p:cNvSpPr>
            <a:spLocks noGrp="1"/>
          </p:cNvSpPr>
          <p:nvPr>
            <p:ph idx="1"/>
          </p:nvPr>
        </p:nvSpPr>
        <p:spPr>
          <a:xfrm>
            <a:off x="467544" y="1916832"/>
            <a:ext cx="8229600" cy="4525963"/>
          </a:xfrm>
        </p:spPr>
        <p:txBody>
          <a:bodyPr>
            <a:noAutofit/>
          </a:bodyPr>
          <a:lstStyle/>
          <a:p>
            <a:pPr>
              <a:defRPr/>
            </a:pPr>
            <a:r>
              <a:rPr lang="en-GB" sz="2400" dirty="0"/>
              <a:t>To satisfy legal or regulatory requirements </a:t>
            </a:r>
          </a:p>
          <a:p>
            <a:pPr marL="0" indent="0">
              <a:buNone/>
              <a:defRPr/>
            </a:pPr>
            <a:r>
              <a:rPr lang="en-GB" sz="2400" dirty="0"/>
              <a:t>	(</a:t>
            </a:r>
            <a:r>
              <a:rPr lang="en-GB" sz="2400" i="1" dirty="0"/>
              <a:t>the content of records is the responsibility of the dentist 	even when dictating to someone else</a:t>
            </a:r>
            <a:r>
              <a:rPr lang="en-GB" sz="2400" dirty="0"/>
              <a:t>)</a:t>
            </a:r>
          </a:p>
          <a:p>
            <a:pPr>
              <a:defRPr/>
            </a:pPr>
            <a:r>
              <a:rPr lang="en-GB" sz="2400" dirty="0"/>
              <a:t>To verify treatment</a:t>
            </a:r>
          </a:p>
          <a:p>
            <a:pPr>
              <a:defRPr/>
            </a:pPr>
            <a:r>
              <a:rPr lang="en-GB" sz="2400" dirty="0"/>
              <a:t>To assure a third party</a:t>
            </a:r>
          </a:p>
          <a:p>
            <a:pPr lvl="1">
              <a:defRPr/>
            </a:pPr>
            <a:r>
              <a:rPr lang="en-GB" sz="2000" dirty="0"/>
              <a:t>RDS</a:t>
            </a:r>
          </a:p>
          <a:p>
            <a:pPr lvl="1">
              <a:defRPr/>
            </a:pPr>
            <a:r>
              <a:rPr lang="en-GB" sz="2000" dirty="0"/>
              <a:t>Probity</a:t>
            </a:r>
          </a:p>
          <a:p>
            <a:pPr lvl="1">
              <a:defRPr/>
            </a:pPr>
            <a:r>
              <a:rPr lang="en-GB" sz="2000" dirty="0"/>
              <a:t>Prior Approval</a:t>
            </a:r>
          </a:p>
          <a:p>
            <a:pPr lvl="1">
              <a:defRPr/>
            </a:pPr>
            <a:r>
              <a:rPr lang="en-GB" sz="2000" dirty="0"/>
              <a:t>GDC</a:t>
            </a:r>
          </a:p>
          <a:p>
            <a:pPr lvl="1">
              <a:defRPr/>
            </a:pPr>
            <a:r>
              <a:rPr lang="en-GB" sz="2000" dirty="0"/>
              <a:t>PSNI</a:t>
            </a:r>
          </a:p>
          <a:p>
            <a:pPr lvl="1">
              <a:defRPr/>
            </a:pPr>
            <a:r>
              <a:rPr lang="en-GB" sz="2000" dirty="0"/>
              <a:t>Lawyers</a:t>
            </a:r>
          </a:p>
        </p:txBody>
      </p:sp>
    </p:spTree>
    <p:extLst>
      <p:ext uri="{BB962C8B-B14F-4D97-AF65-F5344CB8AC3E}">
        <p14:creationId xmlns:p14="http://schemas.microsoft.com/office/powerpoint/2010/main" val="24454907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29600" cy="1143000"/>
          </a:xfrm>
        </p:spPr>
        <p:txBody>
          <a:bodyPr>
            <a:normAutofit/>
          </a:bodyPr>
          <a:lstStyle/>
          <a:p>
            <a:r>
              <a:rPr lang="en-GB" sz="3600" dirty="0"/>
              <a:t>How much detail do we need?</a:t>
            </a:r>
          </a:p>
        </p:txBody>
      </p:sp>
      <p:sp>
        <p:nvSpPr>
          <p:cNvPr id="3" name="Content Placeholder 2"/>
          <p:cNvSpPr>
            <a:spLocks noGrp="1"/>
          </p:cNvSpPr>
          <p:nvPr>
            <p:ph idx="1"/>
          </p:nvPr>
        </p:nvSpPr>
        <p:spPr/>
        <p:txBody>
          <a:bodyPr/>
          <a:lstStyle/>
          <a:p>
            <a:pPr marL="0" indent="0">
              <a:buNone/>
            </a:pPr>
            <a:r>
              <a:rPr lang="en-GB" sz="2400" dirty="0"/>
              <a:t>GDS Regulations:</a:t>
            </a:r>
          </a:p>
          <a:p>
            <a:pPr marL="0" indent="0">
              <a:buNone/>
            </a:pPr>
            <a:r>
              <a:rPr lang="en-GB" sz="2400" dirty="0"/>
              <a:t>	“A dentist shall keep a full, accurate and 	contemporaneous record”</a:t>
            </a:r>
          </a:p>
          <a:p>
            <a:pPr marL="0" indent="0">
              <a:buNone/>
            </a:pPr>
            <a:endParaRPr lang="en-GB" sz="2400" dirty="0"/>
          </a:p>
          <a:p>
            <a:pPr marL="0" indent="0">
              <a:buNone/>
            </a:pPr>
            <a:r>
              <a:rPr lang="en-GB" sz="2400" dirty="0"/>
              <a:t>GDC Standard 4.1</a:t>
            </a:r>
          </a:p>
          <a:p>
            <a:pPr marL="0" indent="0">
              <a:buNone/>
            </a:pPr>
            <a:r>
              <a:rPr lang="en-GB" sz="2400" dirty="0"/>
              <a:t>	“You must make and keep complete and accurate patient 	records.”</a:t>
            </a:r>
          </a:p>
          <a:p>
            <a:pPr marL="0" indent="0">
              <a:buNone/>
            </a:pPr>
            <a:endParaRPr lang="en-GB" dirty="0"/>
          </a:p>
        </p:txBody>
      </p:sp>
    </p:spTree>
    <p:extLst>
      <p:ext uri="{BB962C8B-B14F-4D97-AF65-F5344CB8AC3E}">
        <p14:creationId xmlns:p14="http://schemas.microsoft.com/office/powerpoint/2010/main" val="19702539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2780928"/>
            <a:ext cx="7416824" cy="792088"/>
          </a:xfrm>
        </p:spPr>
        <p:txBody>
          <a:bodyPr>
            <a:normAutofit/>
          </a:bodyPr>
          <a:lstStyle/>
          <a:p>
            <a:pPr marL="0" indent="0">
              <a:buNone/>
            </a:pPr>
            <a:r>
              <a:rPr lang="en-GB" sz="3600" dirty="0"/>
              <a:t>What does “full” or “complete” mean?</a:t>
            </a:r>
          </a:p>
          <a:p>
            <a:pPr marL="0" indent="0">
              <a:buNone/>
            </a:pPr>
            <a:endParaRPr lang="en-GB" dirty="0"/>
          </a:p>
        </p:txBody>
      </p:sp>
    </p:spTree>
    <p:extLst>
      <p:ext uri="{BB962C8B-B14F-4D97-AF65-F5344CB8AC3E}">
        <p14:creationId xmlns:p14="http://schemas.microsoft.com/office/powerpoint/2010/main" val="3838503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ental Checkup – What Does the Dentist Look For? - Woodbridge Hill Dental  Practi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661295"/>
            <a:ext cx="4425460" cy="29523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076" name="Picture 4" descr="A Guide to Essential vs. Non-Essential Dental Procedures - Group Dentistry  N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944" y="3789040"/>
            <a:ext cx="4468658" cy="25132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 name="Title 1"/>
          <p:cNvSpPr>
            <a:spLocks noGrp="1"/>
          </p:cNvSpPr>
          <p:nvPr>
            <p:ph type="title"/>
          </p:nvPr>
        </p:nvSpPr>
        <p:spPr>
          <a:xfrm>
            <a:off x="467544" y="548680"/>
            <a:ext cx="8229600" cy="1143000"/>
          </a:xfrm>
        </p:spPr>
        <p:txBody>
          <a:bodyPr>
            <a:normAutofit/>
          </a:bodyPr>
          <a:lstStyle/>
          <a:p>
            <a:r>
              <a:rPr lang="en-GB" sz="3600" dirty="0"/>
              <a:t>Record Keeping Workshop</a:t>
            </a:r>
          </a:p>
        </p:txBody>
      </p:sp>
    </p:spTree>
    <p:extLst>
      <p:ext uri="{BB962C8B-B14F-4D97-AF65-F5344CB8AC3E}">
        <p14:creationId xmlns:p14="http://schemas.microsoft.com/office/powerpoint/2010/main" val="29670713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67544" y="908720"/>
            <a:ext cx="8305800" cy="1169987"/>
          </a:xfrm>
        </p:spPr>
        <p:txBody>
          <a:bodyPr>
            <a:normAutofit/>
          </a:bodyPr>
          <a:lstStyle/>
          <a:p>
            <a:r>
              <a:rPr lang="en-GB" altLang="en-US" sz="3600" dirty="0"/>
              <a:t>Part 4 Prescribing</a:t>
            </a:r>
            <a:endParaRPr lang="en-US" altLang="en-US" sz="3600" dirty="0"/>
          </a:p>
        </p:txBody>
      </p:sp>
      <p:pic>
        <p:nvPicPr>
          <p:cNvPr id="5122" name="Picture 2" descr="How to Dispose of Old Prescription Medic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0000" y="2204864"/>
            <a:ext cx="6644281" cy="37334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6849413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a:xfrm>
            <a:off x="395536" y="908720"/>
            <a:ext cx="8305800" cy="1152525"/>
          </a:xfrm>
        </p:spPr>
        <p:txBody>
          <a:bodyPr>
            <a:normAutofit fontScale="90000"/>
          </a:bodyPr>
          <a:lstStyle/>
          <a:p>
            <a:pPr>
              <a:defRPr/>
            </a:pPr>
            <a:br>
              <a:rPr lang="en-GB" altLang="en-US" dirty="0"/>
            </a:br>
            <a:r>
              <a:rPr lang="en-GB" altLang="en-US" sz="4000" b="1" dirty="0"/>
              <a:t>What can dentists prescribe?</a:t>
            </a:r>
            <a:br>
              <a:rPr lang="en-GB" altLang="en-US" b="1" dirty="0"/>
            </a:br>
            <a:endParaRPr lang="en-GB" altLang="en-US" b="1" dirty="0"/>
          </a:p>
        </p:txBody>
      </p:sp>
      <p:sp>
        <p:nvSpPr>
          <p:cNvPr id="67587" name="Content Placeholder 2"/>
          <p:cNvSpPr>
            <a:spLocks noGrp="1"/>
          </p:cNvSpPr>
          <p:nvPr>
            <p:ph idx="1"/>
          </p:nvPr>
        </p:nvSpPr>
        <p:spPr>
          <a:xfrm>
            <a:off x="428625" y="1988840"/>
            <a:ext cx="8305800" cy="4340523"/>
          </a:xfrm>
        </p:spPr>
        <p:txBody>
          <a:bodyPr/>
          <a:lstStyle/>
          <a:p>
            <a:pPr marL="0" indent="0">
              <a:buNone/>
              <a:defRPr/>
            </a:pPr>
            <a:r>
              <a:rPr lang="en-GB" altLang="en-US" dirty="0"/>
              <a:t>For </a:t>
            </a:r>
            <a:r>
              <a:rPr lang="en-GB" altLang="en-US" u="sng" dirty="0"/>
              <a:t>all</a:t>
            </a:r>
            <a:r>
              <a:rPr lang="en-GB" altLang="en-US" dirty="0"/>
              <a:t> prescriptions, dentists should only prescribe medication that:</a:t>
            </a:r>
          </a:p>
          <a:p>
            <a:pPr>
              <a:defRPr/>
            </a:pPr>
            <a:endParaRPr lang="en-GB" altLang="en-US" dirty="0"/>
          </a:p>
          <a:p>
            <a:pPr lvl="2">
              <a:buFont typeface="Arial" charset="0"/>
              <a:buChar char="•"/>
              <a:defRPr/>
            </a:pPr>
            <a:r>
              <a:rPr lang="en-GB" altLang="en-US" sz="3200" dirty="0"/>
              <a:t>Meets the identified dental needs of the patient</a:t>
            </a:r>
          </a:p>
          <a:p>
            <a:pPr lvl="2">
              <a:buFont typeface="Arial" charset="0"/>
              <a:buChar char="•"/>
              <a:defRPr/>
            </a:pPr>
            <a:r>
              <a:rPr lang="en-GB" altLang="en-US" sz="3200" dirty="0"/>
              <a:t>That you are competent in prescribing</a:t>
            </a:r>
          </a:p>
          <a:p>
            <a:pPr>
              <a:buFont typeface="Arial" charset="0"/>
              <a:buChar char="•"/>
              <a:defRPr/>
            </a:pPr>
            <a:endParaRPr lang="en-GB" altLang="en-US" dirty="0"/>
          </a:p>
        </p:txBody>
      </p:sp>
    </p:spTree>
    <p:extLst>
      <p:ext uri="{BB962C8B-B14F-4D97-AF65-F5344CB8AC3E}">
        <p14:creationId xmlns:p14="http://schemas.microsoft.com/office/powerpoint/2010/main" val="5059534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p:nvPr>
        </p:nvSpPr>
        <p:spPr>
          <a:xfrm>
            <a:off x="395536" y="692697"/>
            <a:ext cx="8305800" cy="792088"/>
          </a:xfrm>
        </p:spPr>
        <p:txBody>
          <a:bodyPr>
            <a:normAutofit/>
          </a:bodyPr>
          <a:lstStyle/>
          <a:p>
            <a:r>
              <a:rPr lang="en-GB" altLang="en-US" sz="3600" dirty="0"/>
              <a:t>Health Service and Private Patients</a:t>
            </a:r>
          </a:p>
        </p:txBody>
      </p:sp>
      <p:sp>
        <p:nvSpPr>
          <p:cNvPr id="108547" name="Content Placeholder 2"/>
          <p:cNvSpPr>
            <a:spLocks noGrp="1"/>
          </p:cNvSpPr>
          <p:nvPr>
            <p:ph idx="1"/>
          </p:nvPr>
        </p:nvSpPr>
        <p:spPr>
          <a:xfrm>
            <a:off x="571500" y="1628800"/>
            <a:ext cx="8001000" cy="4333850"/>
          </a:xfrm>
        </p:spPr>
        <p:txBody>
          <a:bodyPr>
            <a:normAutofit fontScale="85000" lnSpcReduction="10000"/>
          </a:bodyPr>
          <a:lstStyle/>
          <a:p>
            <a:pPr marL="0" indent="0">
              <a:buNone/>
              <a:defRPr/>
            </a:pPr>
            <a:endParaRPr lang="en-GB" altLang="en-US" sz="2400" u="sng" dirty="0"/>
          </a:p>
          <a:p>
            <a:pPr>
              <a:defRPr/>
            </a:pPr>
            <a:r>
              <a:rPr lang="en-GB" altLang="en-US" sz="2400" dirty="0"/>
              <a:t>Dentists can prescribe any medication in the BNF Dental Formulary on an HS21D prescription. A </a:t>
            </a:r>
            <a:r>
              <a:rPr lang="en-GB" altLang="en-US" sz="2400"/>
              <a:t>HS21D prescription is </a:t>
            </a:r>
            <a:r>
              <a:rPr lang="en-GB" altLang="en-US" sz="2400" dirty="0"/>
              <a:t>exclusively for the use of health service patients for whom the dentist- prescriber agrees to provide general dental services at the date of issue of the prescription</a:t>
            </a:r>
          </a:p>
          <a:p>
            <a:pPr marL="0" indent="0">
              <a:buNone/>
              <a:defRPr/>
            </a:pPr>
            <a:endParaRPr lang="en-GB" altLang="en-US" sz="2400" u="sng" dirty="0"/>
          </a:p>
          <a:p>
            <a:pPr>
              <a:defRPr/>
            </a:pPr>
            <a:r>
              <a:rPr lang="en-GB" altLang="en-US" sz="2400" dirty="0"/>
              <a:t>Dentists can prescribe any medication in BNF on a private prescription (to meet the identified dental needs of your patients). Exceptions are schedule 2 &amp; 3 controlled drugs (apply for a PCD1 pad)</a:t>
            </a:r>
          </a:p>
          <a:p>
            <a:pPr>
              <a:buFont typeface="Arial" pitchFamily="34" charset="0"/>
              <a:buChar char="•"/>
              <a:defRPr/>
            </a:pPr>
            <a:r>
              <a:rPr lang="en-GB" altLang="en-US" sz="2400" dirty="0"/>
              <a:t>Remember that patients can purchase appropriate OTC if not POM</a:t>
            </a:r>
          </a:p>
          <a:p>
            <a:pPr marL="0" indent="0">
              <a:buNone/>
              <a:defRPr/>
            </a:pPr>
            <a:endParaRPr lang="en-GB" altLang="en-US" sz="2400" dirty="0"/>
          </a:p>
          <a:p>
            <a:pPr>
              <a:buFont typeface="Arial" pitchFamily="34" charset="0"/>
              <a:buChar char="•"/>
              <a:defRPr/>
            </a:pPr>
            <a:r>
              <a:rPr lang="en-GB" altLang="en-US" sz="2400" u="sng" dirty="0"/>
              <a:t>CD stock orders</a:t>
            </a:r>
            <a:r>
              <a:rPr lang="en-GB" altLang="en-US" sz="2400" dirty="0"/>
              <a:t>  requisitions – use form CDRF1</a:t>
            </a:r>
            <a:endParaRPr lang="en-GB" altLang="en-US" sz="2400" u="sng" dirty="0"/>
          </a:p>
        </p:txBody>
      </p:sp>
    </p:spTree>
    <p:extLst>
      <p:ext uri="{BB962C8B-B14F-4D97-AF65-F5344CB8AC3E}">
        <p14:creationId xmlns:p14="http://schemas.microsoft.com/office/powerpoint/2010/main" val="1530787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10"/>
          <p:cNvPicPr>
            <a:picLocks noChangeAspect="1"/>
          </p:cNvPicPr>
          <p:nvPr/>
        </p:nvPicPr>
        <p:blipFill>
          <a:blip r:embed="rId3">
            <a:extLst>
              <a:ext uri="{28A0092B-C50C-407E-A947-70E740481C1C}">
                <a14:useLocalDpi xmlns:a14="http://schemas.microsoft.com/office/drawing/2010/main" val="0"/>
              </a:ext>
            </a:extLst>
          </a:blip>
          <a:srcRect l="30708" t="21646" r="35030" b="11862"/>
          <a:stretch>
            <a:fillRect/>
          </a:stretch>
        </p:blipFill>
        <p:spPr bwMode="auto">
          <a:xfrm>
            <a:off x="1259632" y="857790"/>
            <a:ext cx="5934174" cy="602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30505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Content Placeholder 2"/>
          <p:cNvSpPr>
            <a:spLocks noGrp="1"/>
          </p:cNvSpPr>
          <p:nvPr>
            <p:ph idx="1"/>
          </p:nvPr>
        </p:nvSpPr>
        <p:spPr>
          <a:xfrm>
            <a:off x="428625" y="1988840"/>
            <a:ext cx="8305800" cy="4511973"/>
          </a:xfrm>
        </p:spPr>
        <p:txBody>
          <a:bodyPr>
            <a:normAutofit lnSpcReduction="10000"/>
          </a:bodyPr>
          <a:lstStyle/>
          <a:p>
            <a:pPr>
              <a:buFont typeface="Arial" pitchFamily="34" charset="0"/>
              <a:buChar char="•"/>
            </a:pPr>
            <a:r>
              <a:rPr lang="en-GB" altLang="en-US" sz="2400" dirty="0"/>
              <a:t>Is prescribing necessary: risks v benefits</a:t>
            </a:r>
          </a:p>
          <a:p>
            <a:pPr>
              <a:buFont typeface="Arial" pitchFamily="34" charset="0"/>
              <a:buChar char="•"/>
            </a:pPr>
            <a:r>
              <a:rPr lang="en-GB" altLang="en-US" sz="2400" dirty="0"/>
              <a:t>Check Medical History – contraindications, interactions</a:t>
            </a:r>
          </a:p>
          <a:p>
            <a:pPr>
              <a:buFont typeface="Arial" pitchFamily="34" charset="0"/>
              <a:buChar char="•"/>
            </a:pPr>
            <a:r>
              <a:rPr lang="en-GB" altLang="en-US" sz="2400" dirty="0"/>
              <a:t>Caution in potential high-risk groups  </a:t>
            </a:r>
            <a:r>
              <a:rPr lang="en-GB" altLang="en-US" sz="2400" dirty="0" err="1"/>
              <a:t>e.g</a:t>
            </a:r>
            <a:r>
              <a:rPr lang="en-GB" altLang="en-US" sz="2400" dirty="0"/>
              <a:t> .</a:t>
            </a:r>
          </a:p>
          <a:p>
            <a:pPr lvl="3">
              <a:buFont typeface="Arial" pitchFamily="34" charset="0"/>
              <a:buChar char="•"/>
            </a:pPr>
            <a:r>
              <a:rPr lang="en-GB" altLang="en-US" sz="2400" dirty="0"/>
              <a:t>Pregnancy/Breastfeeding</a:t>
            </a:r>
          </a:p>
          <a:p>
            <a:pPr lvl="3">
              <a:buFont typeface="Arial" pitchFamily="34" charset="0"/>
              <a:buChar char="•"/>
            </a:pPr>
            <a:r>
              <a:rPr lang="en-GB" altLang="en-US" sz="2400" dirty="0"/>
              <a:t>Elderly</a:t>
            </a:r>
          </a:p>
          <a:p>
            <a:pPr lvl="3">
              <a:buFont typeface="Arial" pitchFamily="34" charset="0"/>
              <a:buChar char="•"/>
            </a:pPr>
            <a:r>
              <a:rPr lang="en-GB" altLang="en-US" sz="2400" dirty="0"/>
              <a:t>Children</a:t>
            </a:r>
          </a:p>
          <a:p>
            <a:pPr lvl="3">
              <a:buFont typeface="Arial" pitchFamily="34" charset="0"/>
              <a:buChar char="•"/>
            </a:pPr>
            <a:r>
              <a:rPr lang="en-GB" altLang="en-US" sz="2400" dirty="0"/>
              <a:t>Patients on anticoagulants</a:t>
            </a:r>
          </a:p>
          <a:p>
            <a:pPr lvl="1">
              <a:buFontTx/>
              <a:buNone/>
            </a:pPr>
            <a:endParaRPr lang="en-GB" altLang="en-US" sz="2400" dirty="0"/>
          </a:p>
          <a:p>
            <a:pPr>
              <a:buFont typeface="Arial" pitchFamily="34" charset="0"/>
              <a:buChar char="•"/>
            </a:pPr>
            <a:r>
              <a:rPr lang="en-GB" altLang="en-US" sz="2400" dirty="0"/>
              <a:t>Adequate information should be provided to the patient e.g.  clear instructions, benefits of medication, potential side-effects and suitable disposal</a:t>
            </a:r>
          </a:p>
          <a:p>
            <a:pPr>
              <a:buFont typeface="Arial" pitchFamily="34" charset="0"/>
              <a:buChar char="•"/>
            </a:pPr>
            <a:endParaRPr lang="en-GB" altLang="en-US" dirty="0"/>
          </a:p>
        </p:txBody>
      </p:sp>
      <p:sp>
        <p:nvSpPr>
          <p:cNvPr id="103427" name="Title 1"/>
          <p:cNvSpPr>
            <a:spLocks noGrp="1"/>
          </p:cNvSpPr>
          <p:nvPr>
            <p:ph type="title"/>
          </p:nvPr>
        </p:nvSpPr>
        <p:spPr>
          <a:xfrm>
            <a:off x="539552" y="764704"/>
            <a:ext cx="8305800" cy="1008112"/>
          </a:xfrm>
        </p:spPr>
        <p:txBody>
          <a:bodyPr>
            <a:normAutofit/>
          </a:bodyPr>
          <a:lstStyle/>
          <a:p>
            <a:r>
              <a:rPr lang="en-GB" altLang="en-US" sz="3600" dirty="0"/>
              <a:t>Points to Consider before Prescribing</a:t>
            </a:r>
          </a:p>
        </p:txBody>
      </p:sp>
    </p:spTree>
    <p:extLst>
      <p:ext uri="{BB962C8B-B14F-4D97-AF65-F5344CB8AC3E}">
        <p14:creationId xmlns:p14="http://schemas.microsoft.com/office/powerpoint/2010/main" val="12597495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ED771-97D8-4CDB-9B63-3D52C931BB85}"/>
              </a:ext>
            </a:extLst>
          </p:cNvPr>
          <p:cNvSpPr>
            <a:spLocks noGrp="1"/>
          </p:cNvSpPr>
          <p:nvPr>
            <p:ph type="title"/>
          </p:nvPr>
        </p:nvSpPr>
        <p:spPr/>
        <p:txBody>
          <a:bodyPr>
            <a:normAutofit fontScale="90000"/>
          </a:bodyPr>
          <a:lstStyle/>
          <a:p>
            <a:r>
              <a:rPr lang="en-GB" dirty="0"/>
              <a:t>Current Guidance around prescribing</a:t>
            </a:r>
          </a:p>
        </p:txBody>
      </p:sp>
      <p:sp>
        <p:nvSpPr>
          <p:cNvPr id="3" name="Content Placeholder 2">
            <a:extLst>
              <a:ext uri="{FF2B5EF4-FFF2-40B4-BE49-F238E27FC236}">
                <a16:creationId xmlns:a16="http://schemas.microsoft.com/office/drawing/2014/main" id="{8D969845-F1AD-4973-BFD1-9BC35BE97D88}"/>
              </a:ext>
            </a:extLst>
          </p:cNvPr>
          <p:cNvSpPr>
            <a:spLocks noGrp="1"/>
          </p:cNvSpPr>
          <p:nvPr>
            <p:ph idx="1"/>
          </p:nvPr>
        </p:nvSpPr>
        <p:spPr/>
        <p:txBody>
          <a:bodyPr>
            <a:normAutofit/>
          </a:bodyPr>
          <a:lstStyle/>
          <a:p>
            <a:r>
              <a:rPr lang="en-GB" sz="2800" dirty="0"/>
              <a:t>BNF, Scottish Dental Clinical Effectiveness Programme (SDCEP) ‘drug prescribing for dentistry’ guidelines and CGD ‘Antimicrobial Prescribing in Dentistry: Good Practice Guidelines’ are all useful resources for guidance on prescribing</a:t>
            </a:r>
          </a:p>
        </p:txBody>
      </p:sp>
      <p:pic>
        <p:nvPicPr>
          <p:cNvPr id="4" name="Picture 3">
            <a:extLst>
              <a:ext uri="{FF2B5EF4-FFF2-40B4-BE49-F238E27FC236}">
                <a16:creationId xmlns:a16="http://schemas.microsoft.com/office/drawing/2014/main" id="{0C55944B-4D3C-4D8F-8A94-36FE862EED22}"/>
              </a:ext>
            </a:extLst>
          </p:cNvPr>
          <p:cNvPicPr>
            <a:picLocks noChangeAspect="1"/>
          </p:cNvPicPr>
          <p:nvPr/>
        </p:nvPicPr>
        <p:blipFill>
          <a:blip r:embed="rId2"/>
          <a:stretch>
            <a:fillRect/>
          </a:stretch>
        </p:blipFill>
        <p:spPr>
          <a:xfrm>
            <a:off x="1037958" y="4149079"/>
            <a:ext cx="1975979" cy="2294495"/>
          </a:xfrm>
          <a:prstGeom prst="rect">
            <a:avLst/>
          </a:prstGeom>
        </p:spPr>
      </p:pic>
      <p:pic>
        <p:nvPicPr>
          <p:cNvPr id="7" name="Picture 6">
            <a:extLst>
              <a:ext uri="{FF2B5EF4-FFF2-40B4-BE49-F238E27FC236}">
                <a16:creationId xmlns:a16="http://schemas.microsoft.com/office/drawing/2014/main" id="{68A615BC-34B3-4355-8C64-38C19C0E69BD}"/>
              </a:ext>
            </a:extLst>
          </p:cNvPr>
          <p:cNvPicPr>
            <a:picLocks noChangeAspect="1"/>
          </p:cNvPicPr>
          <p:nvPr/>
        </p:nvPicPr>
        <p:blipFill>
          <a:blip r:embed="rId3"/>
          <a:stretch>
            <a:fillRect/>
          </a:stretch>
        </p:blipFill>
        <p:spPr>
          <a:xfrm>
            <a:off x="6340472" y="4110552"/>
            <a:ext cx="1765570" cy="2294496"/>
          </a:xfrm>
          <a:prstGeom prst="rect">
            <a:avLst/>
          </a:prstGeom>
        </p:spPr>
      </p:pic>
    </p:spTree>
    <p:extLst>
      <p:ext uri="{BB962C8B-B14F-4D97-AF65-F5344CB8AC3E}">
        <p14:creationId xmlns:p14="http://schemas.microsoft.com/office/powerpoint/2010/main" val="14836865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7F046-8884-4686-A76F-59C5C4C3A289}"/>
              </a:ext>
            </a:extLst>
          </p:cNvPr>
          <p:cNvSpPr>
            <a:spLocks noGrp="1"/>
          </p:cNvSpPr>
          <p:nvPr>
            <p:ph type="title"/>
          </p:nvPr>
        </p:nvSpPr>
        <p:spPr/>
        <p:txBody>
          <a:bodyPr>
            <a:normAutofit/>
          </a:bodyPr>
          <a:lstStyle/>
          <a:p>
            <a:r>
              <a:rPr lang="en-GB" sz="3200" b="1" dirty="0"/>
              <a:t>HS21D Form for Health Service prescriptions</a:t>
            </a:r>
          </a:p>
        </p:txBody>
      </p:sp>
      <p:sp>
        <p:nvSpPr>
          <p:cNvPr id="109570" name="Content Placeholder 1"/>
          <p:cNvSpPr>
            <a:spLocks noGrp="1"/>
          </p:cNvSpPr>
          <p:nvPr>
            <p:ph idx="1"/>
          </p:nvPr>
        </p:nvSpPr>
        <p:spPr/>
        <p:txBody>
          <a:bodyPr>
            <a:normAutofit/>
          </a:bodyPr>
          <a:lstStyle/>
          <a:p>
            <a:pPr eaLnBrk="1" hangingPunct="1"/>
            <a:r>
              <a:rPr lang="en-GB" altLang="en-US" dirty="0"/>
              <a:t>Product Code  HS21D</a:t>
            </a:r>
          </a:p>
          <a:p>
            <a:r>
              <a:rPr lang="en-GB" altLang="en-US" dirty="0"/>
              <a:t>1 pad with 100 scripts in each </a:t>
            </a:r>
          </a:p>
          <a:p>
            <a:pPr eaLnBrk="1" hangingPunct="1"/>
            <a:endParaRPr lang="en-GB" altLang="en-US" i="1" dirty="0"/>
          </a:p>
          <a:p>
            <a:pPr eaLnBrk="1" hangingPunct="1"/>
            <a:r>
              <a:rPr lang="en-GB" altLang="en-US" sz="2800" i="1" dirty="0"/>
              <a:t>6-digit number above product code - useful to check sequence</a:t>
            </a:r>
          </a:p>
          <a:p>
            <a:pPr eaLnBrk="1" hangingPunct="1"/>
            <a:r>
              <a:rPr lang="en-GB" altLang="en-US" sz="2800" i="1" dirty="0"/>
              <a:t>Cypher number = 10 + DS number</a:t>
            </a:r>
          </a:p>
          <a:p>
            <a:pPr eaLnBrk="1" hangingPunct="1"/>
            <a:r>
              <a:rPr lang="en-GB" altLang="en-US" sz="2800" i="1" dirty="0"/>
              <a:t>Unique 11-digit reference number </a:t>
            </a:r>
          </a:p>
          <a:p>
            <a:pPr eaLnBrk="1" hangingPunct="1"/>
            <a:endParaRPr lang="en-GB" altLang="en-US" dirty="0"/>
          </a:p>
          <a:p>
            <a:pPr eaLnBrk="1" hangingPunct="1"/>
            <a:endParaRPr lang="en-GB" altLang="en-US" dirty="0"/>
          </a:p>
        </p:txBody>
      </p:sp>
    </p:spTree>
    <p:extLst>
      <p:ext uri="{BB962C8B-B14F-4D97-AF65-F5344CB8AC3E}">
        <p14:creationId xmlns:p14="http://schemas.microsoft.com/office/powerpoint/2010/main" val="31248540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AD8C85F-20E3-4787-99E9-00AA0A4CF693}"/>
              </a:ext>
            </a:extLst>
          </p:cNvPr>
          <p:cNvPicPr>
            <a:picLocks noGrp="1" noChangeAspect="1"/>
          </p:cNvPicPr>
          <p:nvPr>
            <p:ph idx="4294967295"/>
          </p:nvPr>
        </p:nvPicPr>
        <p:blipFill>
          <a:blip r:embed="rId2"/>
          <a:stretch>
            <a:fillRect/>
          </a:stretch>
        </p:blipFill>
        <p:spPr>
          <a:xfrm>
            <a:off x="2627784" y="1166018"/>
            <a:ext cx="3511550" cy="4525963"/>
          </a:xfrm>
          <a:prstGeom prst="rect">
            <a:avLst/>
          </a:prstGeom>
        </p:spPr>
      </p:pic>
    </p:spTree>
    <p:extLst>
      <p:ext uri="{BB962C8B-B14F-4D97-AF65-F5344CB8AC3E}">
        <p14:creationId xmlns:p14="http://schemas.microsoft.com/office/powerpoint/2010/main" val="25158642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3C59C-795D-461F-B98A-8EC20931EE4C}"/>
              </a:ext>
            </a:extLst>
          </p:cNvPr>
          <p:cNvSpPr>
            <a:spLocks noGrp="1"/>
          </p:cNvSpPr>
          <p:nvPr>
            <p:ph type="title"/>
          </p:nvPr>
        </p:nvSpPr>
        <p:spPr/>
        <p:txBody>
          <a:bodyPr/>
          <a:lstStyle/>
          <a:p>
            <a:r>
              <a:rPr lang="en-GB" dirty="0"/>
              <a:t>Prescription Order Process</a:t>
            </a:r>
          </a:p>
        </p:txBody>
      </p:sp>
      <p:sp>
        <p:nvSpPr>
          <p:cNvPr id="3" name="Content Placeholder 2">
            <a:extLst>
              <a:ext uri="{FF2B5EF4-FFF2-40B4-BE49-F238E27FC236}">
                <a16:creationId xmlns:a16="http://schemas.microsoft.com/office/drawing/2014/main" id="{C7AE02F9-06B3-457C-874E-C1278F0546C2}"/>
              </a:ext>
            </a:extLst>
          </p:cNvPr>
          <p:cNvSpPr>
            <a:spLocks noGrp="1"/>
          </p:cNvSpPr>
          <p:nvPr>
            <p:ph idx="1"/>
          </p:nvPr>
        </p:nvSpPr>
        <p:spPr/>
        <p:txBody>
          <a:bodyPr/>
          <a:lstStyle/>
          <a:p>
            <a:r>
              <a:rPr lang="en-GB" dirty="0">
                <a:hlinkClick r:id="rId2"/>
              </a:rPr>
              <a:t>https://bso.hscni.net/directorates/operations/family-practitioner-services/dental-services/contractor-information/dental-prescribing-guidance/prescription-forms/</a:t>
            </a:r>
            <a:r>
              <a:rPr lang="en-GB" dirty="0"/>
              <a:t> </a:t>
            </a:r>
          </a:p>
          <a:p>
            <a:endParaRPr lang="en-GB" dirty="0"/>
          </a:p>
          <a:p>
            <a:r>
              <a:rPr lang="en-GB" dirty="0"/>
              <a:t>Online form for ALL primary care orders</a:t>
            </a:r>
          </a:p>
          <a:p>
            <a:endParaRPr lang="en-GB" dirty="0"/>
          </a:p>
          <a:p>
            <a:r>
              <a:rPr lang="en-GB" dirty="0"/>
              <a:t>DLRT (NI) Ltd in Lisburn </a:t>
            </a:r>
          </a:p>
        </p:txBody>
      </p:sp>
    </p:spTree>
    <p:extLst>
      <p:ext uri="{BB962C8B-B14F-4D97-AF65-F5344CB8AC3E}">
        <p14:creationId xmlns:p14="http://schemas.microsoft.com/office/powerpoint/2010/main" val="10197134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ctrTitle"/>
          </p:nvPr>
        </p:nvSpPr>
        <p:spPr>
          <a:xfrm>
            <a:off x="755576" y="908720"/>
            <a:ext cx="7772400" cy="928688"/>
          </a:xfrm>
        </p:spPr>
        <p:txBody>
          <a:bodyPr>
            <a:normAutofit/>
          </a:bodyPr>
          <a:lstStyle/>
          <a:p>
            <a:r>
              <a:rPr lang="en-GB" altLang="en-US" sz="3600" dirty="0"/>
              <a:t>Writing Prescriptions</a:t>
            </a:r>
          </a:p>
        </p:txBody>
      </p:sp>
      <p:sp>
        <p:nvSpPr>
          <p:cNvPr id="49155" name="Subtitle 2"/>
          <p:cNvSpPr>
            <a:spLocks noGrp="1"/>
          </p:cNvSpPr>
          <p:nvPr>
            <p:ph type="subTitle" idx="1"/>
          </p:nvPr>
        </p:nvSpPr>
        <p:spPr>
          <a:xfrm>
            <a:off x="571500" y="1928813"/>
            <a:ext cx="8001000" cy="4572000"/>
          </a:xfrm>
        </p:spPr>
        <p:txBody>
          <a:bodyPr>
            <a:normAutofit fontScale="92500" lnSpcReduction="20000"/>
          </a:bodyPr>
          <a:lstStyle/>
          <a:p>
            <a:pPr algn="l"/>
            <a:r>
              <a:rPr lang="en-GB" altLang="en-US" sz="2600" b="1" dirty="0">
                <a:solidFill>
                  <a:schemeClr val="tx1"/>
                </a:solidFill>
              </a:rPr>
              <a:t>For all </a:t>
            </a:r>
            <a:r>
              <a:rPr lang="en-GB" altLang="en-US" sz="2600" b="1" u="sng" dirty="0">
                <a:solidFill>
                  <a:schemeClr val="tx1"/>
                </a:solidFill>
              </a:rPr>
              <a:t>NHS and private</a:t>
            </a:r>
            <a:r>
              <a:rPr lang="en-GB" altLang="en-US" sz="2600" u="sng" dirty="0">
                <a:solidFill>
                  <a:schemeClr val="tx1"/>
                </a:solidFill>
              </a:rPr>
              <a:t> </a:t>
            </a:r>
            <a:r>
              <a:rPr lang="en-GB" altLang="en-US" sz="2600" b="1" dirty="0">
                <a:solidFill>
                  <a:schemeClr val="tx1"/>
                </a:solidFill>
              </a:rPr>
              <a:t>prescriptions</a:t>
            </a:r>
            <a:r>
              <a:rPr lang="en-GB" altLang="en-US" sz="2600" dirty="0">
                <a:solidFill>
                  <a:schemeClr val="tx1"/>
                </a:solidFill>
              </a:rPr>
              <a:t>, the prescription must:</a:t>
            </a:r>
          </a:p>
          <a:p>
            <a:pPr lvl="1" algn="l">
              <a:buFont typeface="Arial" charset="0"/>
              <a:buChar char="•"/>
            </a:pPr>
            <a:r>
              <a:rPr lang="en-GB" altLang="en-US" sz="2600" dirty="0">
                <a:solidFill>
                  <a:schemeClr val="tx1"/>
                </a:solidFill>
              </a:rPr>
              <a:t>be written in indelible ink</a:t>
            </a:r>
          </a:p>
          <a:p>
            <a:pPr lvl="1" algn="l">
              <a:buFont typeface="Arial" charset="0"/>
              <a:buChar char="•"/>
            </a:pPr>
            <a:r>
              <a:rPr lang="en-GB" altLang="en-US" sz="2600" dirty="0">
                <a:solidFill>
                  <a:schemeClr val="tx1"/>
                </a:solidFill>
              </a:rPr>
              <a:t>be signed in ink by the prescriber</a:t>
            </a:r>
            <a:r>
              <a:rPr lang="en-GB" altLang="en-US" sz="2600" i="1" dirty="0">
                <a:solidFill>
                  <a:schemeClr val="tx1"/>
                </a:solidFill>
              </a:rPr>
              <a:t> (ensure legible)</a:t>
            </a:r>
            <a:endParaRPr lang="en-GB" altLang="en-US" sz="2600" dirty="0">
              <a:solidFill>
                <a:schemeClr val="tx1"/>
              </a:solidFill>
            </a:endParaRPr>
          </a:p>
          <a:p>
            <a:pPr lvl="1" algn="l">
              <a:buFont typeface="Arial" charset="0"/>
              <a:buChar char="•"/>
            </a:pPr>
            <a:r>
              <a:rPr lang="en-GB" altLang="en-US" sz="2600" dirty="0">
                <a:solidFill>
                  <a:schemeClr val="tx1"/>
                </a:solidFill>
              </a:rPr>
              <a:t>be dated </a:t>
            </a:r>
          </a:p>
          <a:p>
            <a:pPr lvl="1" algn="l">
              <a:buFont typeface="Arial" charset="0"/>
              <a:buChar char="•"/>
            </a:pPr>
            <a:r>
              <a:rPr lang="en-GB" altLang="en-US" sz="2600" dirty="0">
                <a:solidFill>
                  <a:schemeClr val="tx1"/>
                </a:solidFill>
              </a:rPr>
              <a:t>specify the prescriber’s address and profession</a:t>
            </a:r>
          </a:p>
          <a:p>
            <a:pPr lvl="1" algn="l">
              <a:buFont typeface="Arial" charset="0"/>
              <a:buChar char="•"/>
            </a:pPr>
            <a:r>
              <a:rPr lang="en-GB" altLang="en-US" sz="2600" dirty="0">
                <a:solidFill>
                  <a:schemeClr val="tx1"/>
                </a:solidFill>
              </a:rPr>
              <a:t>include the name and address of the patient</a:t>
            </a:r>
          </a:p>
          <a:p>
            <a:pPr lvl="1" algn="l">
              <a:buFont typeface="Arial" charset="0"/>
              <a:buChar char="•"/>
            </a:pPr>
            <a:r>
              <a:rPr lang="en-GB" altLang="en-US" sz="2600" dirty="0">
                <a:solidFill>
                  <a:schemeClr val="tx1"/>
                </a:solidFill>
              </a:rPr>
              <a:t>The age and date of birth of the patient should be stated, and it is a legal requirement in the case of </a:t>
            </a:r>
            <a:r>
              <a:rPr lang="en-GB" altLang="en-US" sz="2600" b="1" dirty="0">
                <a:solidFill>
                  <a:srgbClr val="FF0000"/>
                </a:solidFill>
              </a:rPr>
              <a:t>POM</a:t>
            </a:r>
            <a:r>
              <a:rPr lang="en-GB" altLang="en-US" sz="2600" dirty="0">
                <a:solidFill>
                  <a:schemeClr val="tx1"/>
                </a:solidFill>
              </a:rPr>
              <a:t>s to state the age for children under 12 years.</a:t>
            </a:r>
          </a:p>
          <a:p>
            <a:pPr lvl="1" algn="l">
              <a:buFont typeface="Arial" charset="0"/>
              <a:buChar char="•"/>
            </a:pPr>
            <a:r>
              <a:rPr lang="en-GB" altLang="en-US" sz="2600" dirty="0">
                <a:solidFill>
                  <a:schemeClr val="tx1"/>
                </a:solidFill>
              </a:rPr>
              <a:t>Include details of the medication – name, strength, appropriate quantity and </a:t>
            </a:r>
            <a:r>
              <a:rPr lang="en-GB" altLang="en-US" sz="2600" dirty="0">
                <a:solidFill>
                  <a:srgbClr val="FF0000"/>
                </a:solidFill>
              </a:rPr>
              <a:t>clear instructions </a:t>
            </a:r>
            <a:r>
              <a:rPr lang="en-GB" altLang="en-US" sz="2600" dirty="0">
                <a:solidFill>
                  <a:schemeClr val="tx1"/>
                </a:solidFill>
              </a:rPr>
              <a:t>on dose, frequency and number of days treatment</a:t>
            </a:r>
            <a:endParaRPr lang="en-GB" altLang="en-US" sz="2600" dirty="0">
              <a:solidFill>
                <a:srgbClr val="FF0000"/>
              </a:solidFill>
            </a:endParaRPr>
          </a:p>
          <a:p>
            <a:pPr algn="l"/>
            <a:r>
              <a:rPr lang="en-GB" altLang="en-US" sz="2400" dirty="0">
                <a:solidFill>
                  <a:srgbClr val="FF0000"/>
                </a:solidFill>
              </a:rPr>
              <a:t> </a:t>
            </a:r>
          </a:p>
          <a:p>
            <a:endParaRPr lang="en-GB" altLang="en-US" dirty="0"/>
          </a:p>
        </p:txBody>
      </p:sp>
    </p:spTree>
    <p:extLst>
      <p:ext uri="{BB962C8B-B14F-4D97-AF65-F5344CB8AC3E}">
        <p14:creationId xmlns:p14="http://schemas.microsoft.com/office/powerpoint/2010/main" val="15910612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Content Placeholder 2"/>
          <p:cNvSpPr>
            <a:spLocks noGrp="1"/>
          </p:cNvSpPr>
          <p:nvPr>
            <p:ph idx="1"/>
          </p:nvPr>
        </p:nvSpPr>
        <p:spPr>
          <a:xfrm>
            <a:off x="457200" y="2214563"/>
            <a:ext cx="8305800" cy="4310062"/>
          </a:xfrm>
        </p:spPr>
        <p:txBody>
          <a:bodyPr>
            <a:normAutofit/>
          </a:bodyPr>
          <a:lstStyle/>
          <a:p>
            <a:pPr>
              <a:buFont typeface="Arial" charset="0"/>
              <a:buChar char="•"/>
            </a:pPr>
            <a:r>
              <a:rPr lang="en-GB" altLang="en-US" sz="2600" dirty="0"/>
              <a:t>Avoid ‘excessive prescribing’ </a:t>
            </a:r>
            <a:r>
              <a:rPr lang="en-GB" altLang="en-US" sz="2600" dirty="0">
                <a:solidFill>
                  <a:srgbClr val="FF0000"/>
                </a:solidFill>
              </a:rPr>
              <a:t>antimicrobials!</a:t>
            </a:r>
            <a:endParaRPr lang="en-GB" altLang="en-US" sz="2600" dirty="0"/>
          </a:p>
          <a:p>
            <a:pPr>
              <a:buFont typeface="Arial" charset="0"/>
              <a:buChar char="•"/>
            </a:pPr>
            <a:r>
              <a:rPr lang="en-GB" altLang="en-US" sz="2600" dirty="0"/>
              <a:t>For medication prone to abuse (CDs), write the quantity in words and figures  </a:t>
            </a:r>
            <a:r>
              <a:rPr lang="en-GB" altLang="en-US" sz="2600" dirty="0">
                <a:solidFill>
                  <a:srgbClr val="FF0000"/>
                </a:solidFill>
              </a:rPr>
              <a:t>four tabs</a:t>
            </a:r>
            <a:endParaRPr lang="en-GB" altLang="en-US" sz="2600" dirty="0"/>
          </a:p>
          <a:p>
            <a:pPr>
              <a:buFont typeface="Arial" charset="0"/>
              <a:buChar char="•"/>
            </a:pPr>
            <a:r>
              <a:rPr lang="en-GB" altLang="en-US" sz="2600" dirty="0"/>
              <a:t>Draw a diagonal (or spiral) line across the blank part of the form</a:t>
            </a:r>
          </a:p>
          <a:p>
            <a:pPr>
              <a:buFont typeface="Arial" charset="0"/>
              <a:buChar char="•"/>
            </a:pPr>
            <a:r>
              <a:rPr lang="en-GB" altLang="en-US" sz="2600" dirty="0"/>
              <a:t>Add in ‘two or three items only’ where appropriate</a:t>
            </a:r>
          </a:p>
          <a:p>
            <a:pPr>
              <a:buFont typeface="Arial" charset="0"/>
              <a:buChar char="•"/>
            </a:pPr>
            <a:r>
              <a:rPr lang="en-GB" altLang="en-US" sz="2600" dirty="0"/>
              <a:t>Ensure alterations are clear and initialled</a:t>
            </a:r>
          </a:p>
          <a:p>
            <a:pPr>
              <a:buFont typeface="Arial" charset="0"/>
              <a:buChar char="•"/>
            </a:pPr>
            <a:r>
              <a:rPr lang="en-GB" altLang="en-US" sz="2600" dirty="0"/>
              <a:t>Make sure to familiarise yourself with and adhere to the individual practice protocol</a:t>
            </a:r>
          </a:p>
          <a:p>
            <a:endParaRPr lang="en-GB" altLang="en-US" dirty="0"/>
          </a:p>
        </p:txBody>
      </p:sp>
      <p:sp>
        <p:nvSpPr>
          <p:cNvPr id="5" name="Title 1"/>
          <p:cNvSpPr txBox="1">
            <a:spLocks/>
          </p:cNvSpPr>
          <p:nvPr/>
        </p:nvSpPr>
        <p:spPr>
          <a:xfrm>
            <a:off x="755576" y="908720"/>
            <a:ext cx="7772400" cy="9286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altLang="en-US" sz="3600" dirty="0"/>
              <a:t>Practical Advice</a:t>
            </a:r>
          </a:p>
        </p:txBody>
      </p:sp>
    </p:spTree>
    <p:extLst>
      <p:ext uri="{BB962C8B-B14F-4D97-AF65-F5344CB8AC3E}">
        <p14:creationId xmlns:p14="http://schemas.microsoft.com/office/powerpoint/2010/main" val="10357352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C8BC4-ADA3-45B4-828F-BFE5ECBD07DF}"/>
              </a:ext>
            </a:extLst>
          </p:cNvPr>
          <p:cNvSpPr>
            <a:spLocks noGrp="1"/>
          </p:cNvSpPr>
          <p:nvPr>
            <p:ph type="title"/>
          </p:nvPr>
        </p:nvSpPr>
        <p:spPr/>
        <p:txBody>
          <a:bodyPr/>
          <a:lstStyle/>
          <a:p>
            <a:r>
              <a:rPr lang="en-GB" dirty="0"/>
              <a:t>Prescription Security</a:t>
            </a:r>
          </a:p>
        </p:txBody>
      </p:sp>
      <p:sp>
        <p:nvSpPr>
          <p:cNvPr id="3" name="Content Placeholder 2">
            <a:extLst>
              <a:ext uri="{FF2B5EF4-FFF2-40B4-BE49-F238E27FC236}">
                <a16:creationId xmlns:a16="http://schemas.microsoft.com/office/drawing/2014/main" id="{AB101FC4-7916-425A-AAFD-2563A5E5EB4A}"/>
              </a:ext>
            </a:extLst>
          </p:cNvPr>
          <p:cNvSpPr>
            <a:spLocks noGrp="1"/>
          </p:cNvSpPr>
          <p:nvPr>
            <p:ph idx="1"/>
          </p:nvPr>
        </p:nvSpPr>
        <p:spPr/>
        <p:txBody>
          <a:bodyPr>
            <a:normAutofit lnSpcReduction="10000"/>
          </a:bodyPr>
          <a:lstStyle/>
          <a:p>
            <a:r>
              <a:rPr lang="en-GB" sz="2400" dirty="0"/>
              <a:t>there must be appropriate written security policies, procedures and systems in place in each dental practice to reduce the risk of prescription theft and misuse’  …..   March 3rd 2017</a:t>
            </a:r>
          </a:p>
          <a:p>
            <a:r>
              <a:rPr lang="en-GB" sz="2400" dirty="0"/>
              <a:t>Should be a nominated person take responsibility for prescription security procedures</a:t>
            </a:r>
          </a:p>
          <a:p>
            <a:r>
              <a:rPr lang="en-GB" sz="2400" dirty="0"/>
              <a:t>Share policy with staff and appropriate training PROVIDED</a:t>
            </a:r>
          </a:p>
          <a:p>
            <a:r>
              <a:rPr lang="en-GB" sz="2400" dirty="0"/>
              <a:t>Register formally recording the ordering, receipt and issue of prescription forms must be kept</a:t>
            </a:r>
          </a:p>
          <a:p>
            <a:r>
              <a:rPr lang="en-GB" sz="2400" dirty="0"/>
              <a:t>Guidance for Prescription Security available at </a:t>
            </a:r>
          </a:p>
          <a:p>
            <a:pPr marL="0" indent="0">
              <a:buNone/>
            </a:pPr>
            <a:r>
              <a:rPr lang="en-GB" sz="2400" dirty="0">
                <a:hlinkClick r:id="rId3"/>
              </a:rPr>
              <a:t>https://bso.hscni.net/wp-content/uploads/2024/03/Prescription-SecurityGuidanceV11.pdf</a:t>
            </a:r>
            <a:r>
              <a:rPr lang="en-GB" sz="2400" dirty="0"/>
              <a:t>  </a:t>
            </a:r>
          </a:p>
          <a:p>
            <a:pPr marL="0" indent="0">
              <a:buNone/>
            </a:pPr>
            <a:endParaRPr lang="en-GB" sz="2400" dirty="0"/>
          </a:p>
        </p:txBody>
      </p:sp>
    </p:spTree>
    <p:extLst>
      <p:ext uri="{BB962C8B-B14F-4D97-AF65-F5344CB8AC3E}">
        <p14:creationId xmlns:p14="http://schemas.microsoft.com/office/powerpoint/2010/main" val="27876985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a:xfrm>
            <a:off x="467544" y="620688"/>
            <a:ext cx="8229600" cy="1143000"/>
          </a:xfrm>
        </p:spPr>
        <p:txBody>
          <a:bodyPr>
            <a:normAutofit fontScale="90000"/>
          </a:bodyPr>
          <a:lstStyle/>
          <a:p>
            <a:r>
              <a:rPr lang="en-GB" altLang="en-US" sz="4000" dirty="0"/>
              <a:t>Prescription Costs </a:t>
            </a:r>
            <a:br>
              <a:rPr lang="en-GB" altLang="en-US" dirty="0"/>
            </a:br>
            <a:endParaRPr lang="en-GB" altLang="en-US" dirty="0"/>
          </a:p>
        </p:txBody>
      </p:sp>
      <p:sp>
        <p:nvSpPr>
          <p:cNvPr id="104451" name="Content Placeholder 2"/>
          <p:cNvSpPr>
            <a:spLocks noGrp="1"/>
          </p:cNvSpPr>
          <p:nvPr>
            <p:ph idx="1"/>
          </p:nvPr>
        </p:nvSpPr>
        <p:spPr/>
        <p:txBody>
          <a:bodyPr>
            <a:normAutofit/>
          </a:bodyPr>
          <a:lstStyle/>
          <a:p>
            <a:r>
              <a:rPr lang="en-GB" altLang="en-US" dirty="0" err="1"/>
              <a:t>Approx</a:t>
            </a:r>
            <a:r>
              <a:rPr lang="en-GB" altLang="en-US" dirty="0"/>
              <a:t> £20 to £40 to fully process a prescription</a:t>
            </a:r>
          </a:p>
          <a:p>
            <a:r>
              <a:rPr lang="en-GB" altLang="en-US" dirty="0"/>
              <a:t>Does not include the cost of the actual</a:t>
            </a:r>
          </a:p>
          <a:p>
            <a:pPr marL="0" indent="0">
              <a:buNone/>
            </a:pPr>
            <a:r>
              <a:rPr lang="en-GB" altLang="en-US" dirty="0"/>
              <a:t>    medicines </a:t>
            </a:r>
          </a:p>
          <a:p>
            <a:pPr marL="0" indent="0">
              <a:buNone/>
            </a:pPr>
            <a:r>
              <a:rPr lang="en-GB" altLang="en-US" u="sng" dirty="0">
                <a:solidFill>
                  <a:srgbClr val="00B050"/>
                </a:solidFill>
              </a:rPr>
              <a:t>Alternatively</a:t>
            </a:r>
          </a:p>
          <a:p>
            <a:pPr marL="0" indent="0">
              <a:buNone/>
            </a:pPr>
            <a:endParaRPr lang="en-GB" altLang="en-US" u="sng" dirty="0">
              <a:solidFill>
                <a:srgbClr val="00B050"/>
              </a:solidFill>
            </a:endParaRPr>
          </a:p>
          <a:p>
            <a:r>
              <a:rPr lang="en-GB" altLang="en-US" dirty="0"/>
              <a:t>Paracetamol  to purchase OTC  25p to £3.00</a:t>
            </a:r>
          </a:p>
          <a:p>
            <a:pPr marL="0" indent="0">
              <a:buNone/>
            </a:pPr>
            <a:endParaRPr lang="en-GB" altLang="en-US" dirty="0"/>
          </a:p>
        </p:txBody>
      </p:sp>
    </p:spTree>
    <p:extLst>
      <p:ext uri="{BB962C8B-B14F-4D97-AF65-F5344CB8AC3E}">
        <p14:creationId xmlns:p14="http://schemas.microsoft.com/office/powerpoint/2010/main" val="21852720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Content Placeholder 1"/>
          <p:cNvSpPr>
            <a:spLocks noGrp="1"/>
          </p:cNvSpPr>
          <p:nvPr>
            <p:ph idx="1"/>
          </p:nvPr>
        </p:nvSpPr>
        <p:spPr>
          <a:xfrm>
            <a:off x="457200" y="2060575"/>
            <a:ext cx="8305800" cy="4176713"/>
          </a:xfrm>
        </p:spPr>
        <p:txBody>
          <a:bodyPr>
            <a:normAutofit lnSpcReduction="10000"/>
          </a:bodyPr>
          <a:lstStyle/>
          <a:p>
            <a:pPr marL="0" indent="0" eaLnBrk="1" hangingPunct="1">
              <a:buNone/>
              <a:defRPr/>
            </a:pPr>
            <a:r>
              <a:rPr lang="en-GB" altLang="en-US" sz="2400" b="1" i="1" dirty="0"/>
              <a:t>Responsibility</a:t>
            </a:r>
            <a:r>
              <a:rPr lang="en-GB" altLang="en-US" sz="2400" b="1" dirty="0">
                <a:solidFill>
                  <a:schemeClr val="tx2">
                    <a:lumMod val="75000"/>
                  </a:schemeClr>
                </a:solidFill>
              </a:rPr>
              <a:t> –</a:t>
            </a:r>
            <a:r>
              <a:rPr lang="en-GB" altLang="en-US" sz="2400" b="1" dirty="0">
                <a:solidFill>
                  <a:srgbClr val="FF0000"/>
                </a:solidFill>
              </a:rPr>
              <a:t> </a:t>
            </a:r>
            <a:r>
              <a:rPr lang="en-GB" altLang="en-US" sz="2400" b="1" dirty="0"/>
              <a:t>prescriber has a duty of care to prescribe only within their competence – are you, as the owner of the pad, satisfied that they have complied with this?</a:t>
            </a:r>
          </a:p>
          <a:p>
            <a:pPr eaLnBrk="1" hangingPunct="1">
              <a:defRPr/>
            </a:pPr>
            <a:endParaRPr lang="en-GB" altLang="en-US" sz="2400" b="1" dirty="0">
              <a:solidFill>
                <a:srgbClr val="FF0000"/>
              </a:solidFill>
            </a:endParaRPr>
          </a:p>
          <a:p>
            <a:pPr eaLnBrk="1" hangingPunct="1">
              <a:defRPr/>
            </a:pPr>
            <a:r>
              <a:rPr lang="en-GB" altLang="en-US" sz="2400" dirty="0"/>
              <a:t>Foundation training </a:t>
            </a:r>
          </a:p>
          <a:p>
            <a:pPr>
              <a:defRPr/>
            </a:pPr>
            <a:r>
              <a:rPr lang="en-GB" altLang="en-US" sz="2400" dirty="0"/>
              <a:t>Inform the SPPG if assistants, locums and Dental Foundation trainees in place - Form Den Ph1 available on BSO website</a:t>
            </a:r>
          </a:p>
          <a:p>
            <a:pPr eaLnBrk="1" hangingPunct="1">
              <a:defRPr/>
            </a:pPr>
            <a:r>
              <a:rPr lang="en-GB" altLang="en-US" sz="2400" dirty="0"/>
              <a:t>Importance of script log ‘who wrote what…….’</a:t>
            </a:r>
          </a:p>
          <a:p>
            <a:pPr eaLnBrk="1" hangingPunct="1">
              <a:defRPr/>
            </a:pPr>
            <a:r>
              <a:rPr lang="en-GB" altLang="en-US" sz="2400" dirty="0"/>
              <a:t>Controlled drug monitoring, RDO and Probity checks</a:t>
            </a:r>
          </a:p>
          <a:p>
            <a:pPr eaLnBrk="1" hangingPunct="1">
              <a:defRPr/>
            </a:pPr>
            <a:r>
              <a:rPr lang="en-GB" altLang="en-US" sz="2400" dirty="0"/>
              <a:t>Print name beside signature box and do not deface! </a:t>
            </a:r>
          </a:p>
        </p:txBody>
      </p:sp>
      <p:sp>
        <p:nvSpPr>
          <p:cNvPr id="120835" name="Title 2"/>
          <p:cNvSpPr>
            <a:spLocks noGrp="1"/>
          </p:cNvSpPr>
          <p:nvPr>
            <p:ph type="title"/>
          </p:nvPr>
        </p:nvSpPr>
        <p:spPr>
          <a:xfrm>
            <a:off x="457200" y="981075"/>
            <a:ext cx="8305800" cy="1079500"/>
          </a:xfrm>
        </p:spPr>
        <p:txBody>
          <a:bodyPr/>
          <a:lstStyle/>
          <a:p>
            <a:pPr eaLnBrk="1" hangingPunct="1"/>
            <a:r>
              <a:rPr lang="en-GB" altLang="en-US" sz="3600" dirty="0"/>
              <a:t>Using colleagues’ pads</a:t>
            </a:r>
          </a:p>
        </p:txBody>
      </p:sp>
    </p:spTree>
    <p:extLst>
      <p:ext uri="{BB962C8B-B14F-4D97-AF65-F5344CB8AC3E}">
        <p14:creationId xmlns:p14="http://schemas.microsoft.com/office/powerpoint/2010/main" val="2283071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4DC2D-93CD-4424-9E6A-2FCF027F88A3}"/>
              </a:ext>
            </a:extLst>
          </p:cNvPr>
          <p:cNvSpPr>
            <a:spLocks noGrp="1"/>
          </p:cNvSpPr>
          <p:nvPr>
            <p:ph type="title"/>
          </p:nvPr>
        </p:nvSpPr>
        <p:spPr/>
        <p:txBody>
          <a:bodyPr/>
          <a:lstStyle/>
          <a:p>
            <a:r>
              <a:rPr lang="en-GB" dirty="0"/>
              <a:t>CD Monitoring</a:t>
            </a:r>
          </a:p>
        </p:txBody>
      </p:sp>
      <p:sp>
        <p:nvSpPr>
          <p:cNvPr id="3" name="Content Placeholder 2">
            <a:extLst>
              <a:ext uri="{FF2B5EF4-FFF2-40B4-BE49-F238E27FC236}">
                <a16:creationId xmlns:a16="http://schemas.microsoft.com/office/drawing/2014/main" id="{C648FF80-F99E-4F23-B711-24FE4ECBFD18}"/>
              </a:ext>
            </a:extLst>
          </p:cNvPr>
          <p:cNvSpPr>
            <a:spLocks noGrp="1"/>
          </p:cNvSpPr>
          <p:nvPr>
            <p:ph idx="1"/>
          </p:nvPr>
        </p:nvSpPr>
        <p:spPr/>
        <p:txBody>
          <a:bodyPr>
            <a:normAutofit fontScale="85000" lnSpcReduction="10000"/>
          </a:bodyPr>
          <a:lstStyle/>
          <a:p>
            <a:r>
              <a:rPr lang="en-GB" dirty="0"/>
              <a:t>Community pharmacists forward dispensed private and NHS prescription forms to the BSO</a:t>
            </a:r>
          </a:p>
          <a:p>
            <a:r>
              <a:rPr lang="en-GB" dirty="0"/>
              <a:t>The SPPG is responsible for monitoring CD prescribing (BSO data used) on behalf of the NI CDAO</a:t>
            </a:r>
          </a:p>
          <a:p>
            <a:r>
              <a:rPr lang="en-GB" dirty="0"/>
              <a:t>Please see dental Prescribing page of BSO website at:</a:t>
            </a:r>
          </a:p>
          <a:p>
            <a:endParaRPr lang="en-GB" dirty="0"/>
          </a:p>
          <a:p>
            <a:r>
              <a:rPr lang="en-GB" dirty="0">
                <a:hlinkClick r:id="rId2"/>
              </a:rPr>
              <a:t>https://bso.hscni.net/directorates/operations/family-practitioner-services/dental-services/contractor-information/dental-prescribing-guidance/</a:t>
            </a:r>
            <a:r>
              <a:rPr lang="en-GB" dirty="0"/>
              <a:t> </a:t>
            </a:r>
          </a:p>
          <a:p>
            <a:endParaRPr lang="en-GB" dirty="0"/>
          </a:p>
        </p:txBody>
      </p:sp>
    </p:spTree>
    <p:extLst>
      <p:ext uri="{BB962C8B-B14F-4D97-AF65-F5344CB8AC3E}">
        <p14:creationId xmlns:p14="http://schemas.microsoft.com/office/powerpoint/2010/main" val="14137921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755650" y="836712"/>
          <a:ext cx="7345363" cy="5252938"/>
        </p:xfrm>
        <a:graphic>
          <a:graphicData uri="http://schemas.openxmlformats.org/drawingml/2006/table">
            <a:tbl>
              <a:tblPr firstRow="1" firstCol="1" bandRow="1">
                <a:tableStyleId>{5C22544A-7EE6-4342-B048-85BDC9FD1C3A}</a:tableStyleId>
              </a:tblPr>
              <a:tblGrid>
                <a:gridCol w="3744695">
                  <a:extLst>
                    <a:ext uri="{9D8B030D-6E8A-4147-A177-3AD203B41FA5}">
                      <a16:colId xmlns:a16="http://schemas.microsoft.com/office/drawing/2014/main" val="20000"/>
                    </a:ext>
                  </a:extLst>
                </a:gridCol>
                <a:gridCol w="3600668">
                  <a:extLst>
                    <a:ext uri="{9D8B030D-6E8A-4147-A177-3AD203B41FA5}">
                      <a16:colId xmlns:a16="http://schemas.microsoft.com/office/drawing/2014/main" val="20001"/>
                    </a:ext>
                  </a:extLst>
                </a:gridCol>
              </a:tblGrid>
              <a:tr h="1098156">
                <a:tc>
                  <a:txBody>
                    <a:bodyPr/>
                    <a:lstStyle/>
                    <a:p>
                      <a:pPr algn="just">
                        <a:spcAft>
                          <a:spcPts val="0"/>
                        </a:spcAft>
                      </a:pPr>
                      <a:r>
                        <a:rPr lang="en-US" sz="2000" dirty="0">
                          <a:effectLst/>
                        </a:rPr>
                        <a:t>                 </a:t>
                      </a:r>
                      <a:r>
                        <a:rPr lang="en-US" sz="4000" dirty="0">
                          <a:effectLst/>
                        </a:rPr>
                        <a:t>Drug </a:t>
                      </a:r>
                      <a:endParaRPr lang="en-GB" sz="4000" dirty="0">
                        <a:effectLst/>
                        <a:latin typeface="Times New Roman"/>
                        <a:ea typeface="Times New Roman"/>
                      </a:endParaRPr>
                    </a:p>
                  </a:txBody>
                  <a:tcPr marL="68585" marR="68585" marT="0" marB="0"/>
                </a:tc>
                <a:tc>
                  <a:txBody>
                    <a:bodyPr/>
                    <a:lstStyle/>
                    <a:p>
                      <a:pPr algn="just">
                        <a:spcAft>
                          <a:spcPts val="0"/>
                        </a:spcAft>
                      </a:pPr>
                      <a:r>
                        <a:rPr lang="en-US" sz="2000" dirty="0">
                          <a:effectLst/>
                        </a:rPr>
                        <a:t> </a:t>
                      </a:r>
                      <a:r>
                        <a:rPr lang="en-US" sz="2800" dirty="0">
                          <a:effectLst/>
                        </a:rPr>
                        <a:t>Quantity to be queried</a:t>
                      </a:r>
                      <a:endParaRPr lang="en-GB" sz="2800" dirty="0">
                        <a:effectLst/>
                      </a:endParaRPr>
                    </a:p>
                    <a:p>
                      <a:pPr algn="just">
                        <a:spcAft>
                          <a:spcPts val="0"/>
                        </a:spcAft>
                      </a:pPr>
                      <a:r>
                        <a:rPr lang="en-US" sz="2000" dirty="0">
                          <a:effectLst/>
                        </a:rPr>
                        <a:t> </a:t>
                      </a:r>
                      <a:endParaRPr lang="en-GB" sz="2000" dirty="0">
                        <a:effectLst/>
                        <a:latin typeface="Times New Roman"/>
                        <a:ea typeface="Times New Roman"/>
                      </a:endParaRPr>
                    </a:p>
                  </a:txBody>
                  <a:tcPr marL="68585" marR="68585" marT="0" marB="0"/>
                </a:tc>
                <a:extLst>
                  <a:ext uri="{0D108BD9-81ED-4DB2-BD59-A6C34878D82A}">
                    <a16:rowId xmlns:a16="http://schemas.microsoft.com/office/drawing/2014/main" val="10000"/>
                  </a:ext>
                </a:extLst>
              </a:tr>
              <a:tr h="448525">
                <a:tc>
                  <a:txBody>
                    <a:bodyPr/>
                    <a:lstStyle/>
                    <a:p>
                      <a:pPr algn="just">
                        <a:spcAft>
                          <a:spcPts val="0"/>
                        </a:spcAft>
                      </a:pPr>
                      <a:r>
                        <a:rPr lang="en-US" sz="2000">
                          <a:effectLst/>
                        </a:rPr>
                        <a:t> Diazepam 2mg / 5mg tablets                    </a:t>
                      </a:r>
                      <a:endParaRPr lang="en-GB" sz="2000">
                        <a:effectLst/>
                        <a:latin typeface="Times New Roman"/>
                        <a:ea typeface="Times New Roman"/>
                      </a:endParaRPr>
                    </a:p>
                  </a:txBody>
                  <a:tcPr marL="68585" marR="68585" marT="0" marB="0"/>
                </a:tc>
                <a:tc>
                  <a:txBody>
                    <a:bodyPr/>
                    <a:lstStyle/>
                    <a:p>
                      <a:pPr algn="just">
                        <a:spcAft>
                          <a:spcPts val="0"/>
                        </a:spcAft>
                      </a:pPr>
                      <a:r>
                        <a:rPr lang="en-US" sz="2000" dirty="0">
                          <a:effectLst/>
                        </a:rPr>
                        <a:t>     &gt; 10 tabs per script</a:t>
                      </a:r>
                      <a:endParaRPr lang="en-GB" sz="2000" dirty="0">
                        <a:effectLst/>
                        <a:latin typeface="Times New Roman"/>
                        <a:ea typeface="Times New Roman"/>
                      </a:endParaRPr>
                    </a:p>
                  </a:txBody>
                  <a:tcPr marL="68585" marR="68585" marT="0" marB="0"/>
                </a:tc>
                <a:extLst>
                  <a:ext uri="{0D108BD9-81ED-4DB2-BD59-A6C34878D82A}">
                    <a16:rowId xmlns:a16="http://schemas.microsoft.com/office/drawing/2014/main" val="10001"/>
                  </a:ext>
                </a:extLst>
              </a:tr>
              <a:tr h="897053">
                <a:tc>
                  <a:txBody>
                    <a:bodyPr/>
                    <a:lstStyle/>
                    <a:p>
                      <a:pPr>
                        <a:spcAft>
                          <a:spcPts val="0"/>
                        </a:spcAft>
                      </a:pPr>
                      <a:r>
                        <a:rPr lang="en-US" sz="2000">
                          <a:effectLst/>
                        </a:rPr>
                        <a:t>              </a:t>
                      </a:r>
                      <a:endParaRPr lang="en-GB" sz="2000">
                        <a:effectLst/>
                      </a:endParaRPr>
                    </a:p>
                    <a:p>
                      <a:pPr>
                        <a:spcAft>
                          <a:spcPts val="0"/>
                        </a:spcAft>
                      </a:pPr>
                      <a:r>
                        <a:rPr lang="en-US" sz="2000">
                          <a:effectLst/>
                        </a:rPr>
                        <a:t> Diazepam 10mg  tablets                     </a:t>
                      </a:r>
                      <a:endParaRPr lang="en-GB" sz="2000">
                        <a:effectLst/>
                        <a:latin typeface="Times New Roman"/>
                        <a:ea typeface="Times New Roman"/>
                      </a:endParaRPr>
                    </a:p>
                  </a:txBody>
                  <a:tcPr marL="68585" marR="68585" marT="0" marB="0"/>
                </a:tc>
                <a:tc>
                  <a:txBody>
                    <a:bodyPr/>
                    <a:lstStyle/>
                    <a:p>
                      <a:pPr algn="just">
                        <a:spcAft>
                          <a:spcPts val="0"/>
                        </a:spcAft>
                      </a:pPr>
                      <a:r>
                        <a:rPr lang="en-US" sz="2000" dirty="0">
                          <a:effectLst/>
                        </a:rPr>
                        <a:t>    Any quantity per script</a:t>
                      </a:r>
                      <a:endParaRPr lang="en-GB" sz="2000" dirty="0">
                        <a:effectLst/>
                        <a:latin typeface="Times New Roman"/>
                        <a:ea typeface="Times New Roman"/>
                      </a:endParaRPr>
                    </a:p>
                  </a:txBody>
                  <a:tcPr marL="68585" marR="68585" marT="0" marB="0"/>
                </a:tc>
                <a:extLst>
                  <a:ext uri="{0D108BD9-81ED-4DB2-BD59-A6C34878D82A}">
                    <a16:rowId xmlns:a16="http://schemas.microsoft.com/office/drawing/2014/main" val="10002"/>
                  </a:ext>
                </a:extLst>
              </a:tr>
              <a:tr h="448525">
                <a:tc>
                  <a:txBody>
                    <a:bodyPr/>
                    <a:lstStyle/>
                    <a:p>
                      <a:pPr>
                        <a:spcAft>
                          <a:spcPts val="0"/>
                        </a:spcAft>
                      </a:pPr>
                      <a:r>
                        <a:rPr lang="en-GB" sz="2000">
                          <a:effectLst/>
                        </a:rPr>
                        <a:t> </a:t>
                      </a:r>
                      <a:r>
                        <a:rPr lang="en-US" sz="2000">
                          <a:effectLst/>
                        </a:rPr>
                        <a:t>Diazepam liquid 2mg/5ml                </a:t>
                      </a:r>
                      <a:endParaRPr lang="en-GB" sz="2000">
                        <a:effectLst/>
                        <a:latin typeface="Times New Roman"/>
                        <a:ea typeface="Times New Roman"/>
                      </a:endParaRPr>
                    </a:p>
                  </a:txBody>
                  <a:tcPr marL="68585" marR="68585" marT="0" marB="0"/>
                </a:tc>
                <a:tc>
                  <a:txBody>
                    <a:bodyPr/>
                    <a:lstStyle/>
                    <a:p>
                      <a:pPr algn="just">
                        <a:spcAft>
                          <a:spcPts val="0"/>
                        </a:spcAft>
                      </a:pPr>
                      <a:r>
                        <a:rPr lang="en-US" sz="2000" dirty="0">
                          <a:effectLst/>
                        </a:rPr>
                        <a:t>    Quantity &gt; 50ml </a:t>
                      </a:r>
                      <a:endParaRPr lang="en-GB" sz="2000" dirty="0">
                        <a:effectLst/>
                        <a:latin typeface="Times New Roman"/>
                        <a:ea typeface="Times New Roman"/>
                      </a:endParaRPr>
                    </a:p>
                  </a:txBody>
                  <a:tcPr marL="68585" marR="68585" marT="0" marB="0"/>
                </a:tc>
                <a:extLst>
                  <a:ext uri="{0D108BD9-81ED-4DB2-BD59-A6C34878D82A}">
                    <a16:rowId xmlns:a16="http://schemas.microsoft.com/office/drawing/2014/main" val="10003"/>
                  </a:ext>
                </a:extLst>
              </a:tr>
              <a:tr h="448525">
                <a:tc>
                  <a:txBody>
                    <a:bodyPr/>
                    <a:lstStyle/>
                    <a:p>
                      <a:pPr algn="just">
                        <a:spcAft>
                          <a:spcPts val="0"/>
                        </a:spcAft>
                      </a:pPr>
                      <a:r>
                        <a:rPr lang="en-GB" sz="2000">
                          <a:effectLst/>
                        </a:rPr>
                        <a:t> </a:t>
                      </a:r>
                      <a:r>
                        <a:rPr lang="en-US" sz="2000">
                          <a:effectLst/>
                        </a:rPr>
                        <a:t>Temazepam 10mg/20mg </a:t>
                      </a:r>
                      <a:endParaRPr lang="en-GB" sz="2000">
                        <a:effectLst/>
                        <a:latin typeface="Times New Roman"/>
                        <a:ea typeface="Times New Roman"/>
                      </a:endParaRPr>
                    </a:p>
                  </a:txBody>
                  <a:tcPr marL="68585" marR="68585" marT="0" marB="0"/>
                </a:tc>
                <a:tc>
                  <a:txBody>
                    <a:bodyPr/>
                    <a:lstStyle/>
                    <a:p>
                      <a:pPr algn="just">
                        <a:spcAft>
                          <a:spcPts val="0"/>
                        </a:spcAft>
                      </a:pPr>
                      <a:r>
                        <a:rPr lang="en-US" sz="2000" dirty="0">
                          <a:effectLst/>
                        </a:rPr>
                        <a:t>    &gt; 5 tabs per script</a:t>
                      </a:r>
                      <a:endParaRPr lang="en-GB" sz="2000" dirty="0">
                        <a:effectLst/>
                        <a:latin typeface="Times New Roman"/>
                        <a:ea typeface="Times New Roman"/>
                      </a:endParaRPr>
                    </a:p>
                  </a:txBody>
                  <a:tcPr marL="68585" marR="68585" marT="0" marB="0"/>
                </a:tc>
                <a:extLst>
                  <a:ext uri="{0D108BD9-81ED-4DB2-BD59-A6C34878D82A}">
                    <a16:rowId xmlns:a16="http://schemas.microsoft.com/office/drawing/2014/main" val="10004"/>
                  </a:ext>
                </a:extLst>
              </a:tr>
              <a:tr h="448525">
                <a:tc>
                  <a:txBody>
                    <a:bodyPr/>
                    <a:lstStyle/>
                    <a:p>
                      <a:pPr algn="just">
                        <a:spcAft>
                          <a:spcPts val="0"/>
                        </a:spcAft>
                      </a:pPr>
                      <a:r>
                        <a:rPr lang="en-GB" sz="2000">
                          <a:effectLst/>
                        </a:rPr>
                        <a:t> </a:t>
                      </a:r>
                      <a:r>
                        <a:rPr lang="en-US" sz="2000">
                          <a:effectLst/>
                        </a:rPr>
                        <a:t>Temazepam liquid 10mg/5ml        </a:t>
                      </a:r>
                      <a:endParaRPr lang="en-GB" sz="2000">
                        <a:effectLst/>
                        <a:latin typeface="Times New Roman"/>
                        <a:ea typeface="Times New Roman"/>
                      </a:endParaRPr>
                    </a:p>
                  </a:txBody>
                  <a:tcPr marL="68585" marR="68585" marT="0" marB="0"/>
                </a:tc>
                <a:tc>
                  <a:txBody>
                    <a:bodyPr/>
                    <a:lstStyle/>
                    <a:p>
                      <a:pPr algn="just">
                        <a:spcAft>
                          <a:spcPts val="0"/>
                        </a:spcAft>
                      </a:pPr>
                      <a:r>
                        <a:rPr lang="en-US" sz="2000" dirty="0">
                          <a:effectLst/>
                        </a:rPr>
                        <a:t>    &gt; 20mls per script</a:t>
                      </a:r>
                      <a:endParaRPr lang="en-GB" sz="2000" dirty="0">
                        <a:effectLst/>
                        <a:latin typeface="Times New Roman"/>
                        <a:ea typeface="Times New Roman"/>
                      </a:endParaRPr>
                    </a:p>
                  </a:txBody>
                  <a:tcPr marL="68585" marR="68585" marT="0" marB="0"/>
                </a:tc>
                <a:extLst>
                  <a:ext uri="{0D108BD9-81ED-4DB2-BD59-A6C34878D82A}">
                    <a16:rowId xmlns:a16="http://schemas.microsoft.com/office/drawing/2014/main" val="10005"/>
                  </a:ext>
                </a:extLst>
              </a:tr>
              <a:tr h="1463629">
                <a:tc>
                  <a:txBody>
                    <a:bodyPr/>
                    <a:lstStyle/>
                    <a:p>
                      <a:pPr algn="just">
                        <a:spcAft>
                          <a:spcPts val="0"/>
                        </a:spcAft>
                      </a:pPr>
                      <a:r>
                        <a:rPr lang="en-US" sz="2000" dirty="0">
                          <a:effectLst/>
                        </a:rPr>
                        <a:t> </a:t>
                      </a:r>
                      <a:r>
                        <a:rPr lang="en-US" sz="2000" dirty="0" err="1">
                          <a:effectLst/>
                        </a:rPr>
                        <a:t>Dihydrocodeine</a:t>
                      </a:r>
                      <a:r>
                        <a:rPr lang="en-US" sz="2000" dirty="0">
                          <a:effectLst/>
                        </a:rPr>
                        <a:t> 30mg tablets </a:t>
                      </a:r>
                      <a:endParaRPr lang="en-GB" sz="2000" dirty="0">
                        <a:effectLst/>
                        <a:latin typeface="Times New Roman"/>
                        <a:ea typeface="Times New Roman"/>
                      </a:endParaRPr>
                    </a:p>
                  </a:txBody>
                  <a:tcPr marL="68585" marR="68585" marT="0" marB="0"/>
                </a:tc>
                <a:tc>
                  <a:txBody>
                    <a:bodyPr/>
                    <a:lstStyle/>
                    <a:p>
                      <a:pPr>
                        <a:spcAft>
                          <a:spcPts val="0"/>
                        </a:spcAft>
                      </a:pPr>
                      <a:r>
                        <a:rPr lang="en-US" sz="2000" dirty="0">
                          <a:effectLst/>
                        </a:rPr>
                        <a:t>&gt; 16 tabs or if routinely prescribed i.e. more than 2 prescriptions / month for quantity &gt; 16 tabs                                                                                                                          </a:t>
                      </a:r>
                      <a:endParaRPr lang="en-GB" sz="2000" dirty="0">
                        <a:effectLst/>
                        <a:latin typeface="Times New Roman"/>
                        <a:ea typeface="Times New Roman"/>
                      </a:endParaRPr>
                    </a:p>
                  </a:txBody>
                  <a:tcPr marL="68585" marR="68585" marT="0" marB="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3654046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A32F-9827-451E-9A55-57D5B10FEF21}"/>
              </a:ext>
            </a:extLst>
          </p:cNvPr>
          <p:cNvSpPr>
            <a:spLocks noGrp="1"/>
          </p:cNvSpPr>
          <p:nvPr>
            <p:ph type="title"/>
          </p:nvPr>
        </p:nvSpPr>
        <p:spPr/>
        <p:txBody>
          <a:bodyPr/>
          <a:lstStyle/>
          <a:p>
            <a:r>
              <a:rPr lang="en-GB" dirty="0"/>
              <a:t>Antimicrobial Resistance</a:t>
            </a:r>
          </a:p>
        </p:txBody>
      </p:sp>
      <p:sp>
        <p:nvSpPr>
          <p:cNvPr id="6" name="Content Placeholder 5">
            <a:extLst>
              <a:ext uri="{FF2B5EF4-FFF2-40B4-BE49-F238E27FC236}">
                <a16:creationId xmlns:a16="http://schemas.microsoft.com/office/drawing/2014/main" id="{E9F50113-B750-42B2-893E-08A9514703B5}"/>
              </a:ext>
            </a:extLst>
          </p:cNvPr>
          <p:cNvSpPr>
            <a:spLocks noGrp="1"/>
          </p:cNvSpPr>
          <p:nvPr>
            <p:ph idx="1"/>
          </p:nvPr>
        </p:nvSpPr>
        <p:spPr/>
        <p:txBody>
          <a:bodyPr/>
          <a:lstStyle/>
          <a:p>
            <a:r>
              <a:rPr lang="en-GB" sz="2400" dirty="0"/>
              <a:t>The emergence and spread of antibiotic resistance is a global concern and is a major threat to public health</a:t>
            </a:r>
          </a:p>
          <a:p>
            <a:r>
              <a:rPr lang="en-GB" sz="2400" dirty="0"/>
              <a:t>Prudent and appropriate use of antibiotics in line with current clinical guidelines will slow the emergence of bacterial resistance and will preserve the usefulness of existing drugs for future generations</a:t>
            </a:r>
          </a:p>
          <a:p>
            <a:r>
              <a:rPr lang="en-GB" sz="2400" dirty="0"/>
              <a:t>UK has produced its second 5-year national action plan setting out ambitions and actions in support of the 20-year vision for antimicrobial resistance</a:t>
            </a:r>
          </a:p>
          <a:p>
            <a:pPr marL="0" indent="0">
              <a:buNone/>
            </a:pPr>
            <a:endParaRPr lang="en-GB" dirty="0"/>
          </a:p>
          <a:p>
            <a:endParaRPr lang="en-GB" dirty="0"/>
          </a:p>
        </p:txBody>
      </p:sp>
      <p:pic>
        <p:nvPicPr>
          <p:cNvPr id="7" name="Picture 6">
            <a:extLst>
              <a:ext uri="{FF2B5EF4-FFF2-40B4-BE49-F238E27FC236}">
                <a16:creationId xmlns:a16="http://schemas.microsoft.com/office/drawing/2014/main" id="{3CFE7B44-E9E8-465C-9C7B-B130ED1EFB1F}"/>
              </a:ext>
            </a:extLst>
          </p:cNvPr>
          <p:cNvPicPr>
            <a:picLocks noChangeAspect="1"/>
          </p:cNvPicPr>
          <p:nvPr/>
        </p:nvPicPr>
        <p:blipFill>
          <a:blip r:embed="rId2"/>
          <a:stretch>
            <a:fillRect/>
          </a:stretch>
        </p:blipFill>
        <p:spPr>
          <a:xfrm>
            <a:off x="6156176" y="4797152"/>
            <a:ext cx="2016224" cy="1619513"/>
          </a:xfrm>
          <a:prstGeom prst="rect">
            <a:avLst/>
          </a:prstGeom>
        </p:spPr>
      </p:pic>
    </p:spTree>
    <p:extLst>
      <p:ext uri="{BB962C8B-B14F-4D97-AF65-F5344CB8AC3E}">
        <p14:creationId xmlns:p14="http://schemas.microsoft.com/office/powerpoint/2010/main" val="20189995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84F8BC3-B526-49D1-B0A2-EDD1DF6A1D3D}"/>
              </a:ext>
            </a:extLst>
          </p:cNvPr>
          <p:cNvPicPr>
            <a:picLocks noChangeAspect="1"/>
          </p:cNvPicPr>
          <p:nvPr/>
        </p:nvPicPr>
        <p:blipFill>
          <a:blip r:embed="rId2"/>
          <a:stretch>
            <a:fillRect/>
          </a:stretch>
        </p:blipFill>
        <p:spPr>
          <a:xfrm>
            <a:off x="551591" y="1340768"/>
            <a:ext cx="8040818" cy="4522960"/>
          </a:xfrm>
          <a:prstGeom prst="rect">
            <a:avLst/>
          </a:prstGeom>
        </p:spPr>
      </p:pic>
    </p:spTree>
    <p:extLst>
      <p:ext uri="{BB962C8B-B14F-4D97-AF65-F5344CB8AC3E}">
        <p14:creationId xmlns:p14="http://schemas.microsoft.com/office/powerpoint/2010/main" val="12188122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E5F5FF2-F696-4689-A305-407D14874020}"/>
              </a:ext>
            </a:extLst>
          </p:cNvPr>
          <p:cNvPicPr>
            <a:picLocks noChangeAspect="1"/>
          </p:cNvPicPr>
          <p:nvPr/>
        </p:nvPicPr>
        <p:blipFill>
          <a:blip r:embed="rId2"/>
          <a:stretch>
            <a:fillRect/>
          </a:stretch>
        </p:blipFill>
        <p:spPr>
          <a:xfrm>
            <a:off x="611560" y="1305900"/>
            <a:ext cx="7548801" cy="4246200"/>
          </a:xfrm>
          <a:prstGeom prst="rect">
            <a:avLst/>
          </a:prstGeom>
        </p:spPr>
      </p:pic>
    </p:spTree>
    <p:extLst>
      <p:ext uri="{BB962C8B-B14F-4D97-AF65-F5344CB8AC3E}">
        <p14:creationId xmlns:p14="http://schemas.microsoft.com/office/powerpoint/2010/main" val="36653949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75654-10DF-4107-9048-A766F85AA0F4}"/>
              </a:ext>
            </a:extLst>
          </p:cNvPr>
          <p:cNvSpPr>
            <a:spLocks noGrp="1"/>
          </p:cNvSpPr>
          <p:nvPr>
            <p:ph type="title"/>
          </p:nvPr>
        </p:nvSpPr>
        <p:spPr/>
        <p:txBody>
          <a:bodyPr>
            <a:normAutofit/>
          </a:bodyPr>
          <a:lstStyle/>
          <a:p>
            <a:r>
              <a:rPr lang="en-GB" sz="3200" b="1" dirty="0"/>
              <a:t>When To Prescribe for a Dental abscess?</a:t>
            </a:r>
          </a:p>
        </p:txBody>
      </p:sp>
      <p:sp>
        <p:nvSpPr>
          <p:cNvPr id="3" name="Content Placeholder 2">
            <a:extLst>
              <a:ext uri="{FF2B5EF4-FFF2-40B4-BE49-F238E27FC236}">
                <a16:creationId xmlns:a16="http://schemas.microsoft.com/office/drawing/2014/main" id="{C27D7BC4-ED4A-4BF3-B5C0-BB3C490C27FB}"/>
              </a:ext>
            </a:extLst>
          </p:cNvPr>
          <p:cNvSpPr>
            <a:spLocks noGrp="1"/>
          </p:cNvSpPr>
          <p:nvPr>
            <p:ph idx="1"/>
          </p:nvPr>
        </p:nvSpPr>
        <p:spPr/>
        <p:txBody>
          <a:bodyPr>
            <a:normAutofit fontScale="92500" lnSpcReduction="10000"/>
          </a:bodyPr>
          <a:lstStyle/>
          <a:p>
            <a:r>
              <a:rPr lang="en-GB" dirty="0"/>
              <a:t>Antibiotics are not appropriate in cases where the infection is localised to the peri-radicular tissues. This indicates that the infection is being adequately managed by the immune system. </a:t>
            </a:r>
          </a:p>
          <a:p>
            <a:r>
              <a:rPr lang="en-GB" dirty="0"/>
              <a:t>SDCEP guidelines advise establish drainage if pus is present and remove the cause of infection:</a:t>
            </a:r>
          </a:p>
          <a:p>
            <a:pPr marL="0" indent="0">
              <a:buNone/>
            </a:pPr>
            <a:r>
              <a:rPr lang="en-GB" dirty="0"/>
              <a:t>- RCT</a:t>
            </a:r>
          </a:p>
          <a:p>
            <a:pPr marL="0" indent="0">
              <a:buNone/>
            </a:pPr>
            <a:r>
              <a:rPr lang="en-GB" dirty="0"/>
              <a:t>- Extraction</a:t>
            </a:r>
          </a:p>
          <a:p>
            <a:pPr marL="0" indent="0">
              <a:buNone/>
            </a:pPr>
            <a:r>
              <a:rPr lang="en-GB" dirty="0"/>
              <a:t>- Appropriate analgesics if required and review</a:t>
            </a:r>
          </a:p>
          <a:p>
            <a:endParaRPr lang="en-GB" dirty="0"/>
          </a:p>
        </p:txBody>
      </p:sp>
    </p:spTree>
    <p:extLst>
      <p:ext uri="{BB962C8B-B14F-4D97-AF65-F5344CB8AC3E}">
        <p14:creationId xmlns:p14="http://schemas.microsoft.com/office/powerpoint/2010/main" val="40042724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39B6C-8BFC-47F6-8444-305A838F77D1}"/>
              </a:ext>
            </a:extLst>
          </p:cNvPr>
          <p:cNvSpPr>
            <a:spLocks noGrp="1"/>
          </p:cNvSpPr>
          <p:nvPr>
            <p:ph type="title"/>
          </p:nvPr>
        </p:nvSpPr>
        <p:spPr/>
        <p:txBody>
          <a:bodyPr>
            <a:normAutofit fontScale="90000"/>
          </a:bodyPr>
          <a:lstStyle/>
          <a:p>
            <a:br>
              <a:rPr lang="en-GB" dirty="0"/>
            </a:br>
            <a:r>
              <a:rPr lang="en-GB" dirty="0"/>
              <a:t>Oral Bacterial infections (including dental abscess)</a:t>
            </a:r>
          </a:p>
        </p:txBody>
      </p:sp>
      <p:sp>
        <p:nvSpPr>
          <p:cNvPr id="3" name="Content Placeholder 2">
            <a:extLst>
              <a:ext uri="{FF2B5EF4-FFF2-40B4-BE49-F238E27FC236}">
                <a16:creationId xmlns:a16="http://schemas.microsoft.com/office/drawing/2014/main" id="{A0E645CB-22B1-41A3-9E52-67E3725CC7CF}"/>
              </a:ext>
            </a:extLst>
          </p:cNvPr>
          <p:cNvSpPr>
            <a:spLocks noGrp="1"/>
          </p:cNvSpPr>
          <p:nvPr>
            <p:ph idx="1"/>
          </p:nvPr>
        </p:nvSpPr>
        <p:spPr>
          <a:xfrm>
            <a:off x="561789" y="1166018"/>
            <a:ext cx="8229600" cy="4525963"/>
          </a:xfrm>
        </p:spPr>
        <p:txBody>
          <a:bodyPr>
            <a:normAutofit/>
          </a:bodyPr>
          <a:lstStyle/>
          <a:p>
            <a:endParaRPr lang="en-GB" sz="2400" dirty="0"/>
          </a:p>
          <a:p>
            <a:r>
              <a:rPr lang="en-GB" sz="2400" dirty="0"/>
              <a:t>Antibiotics are appropriate in the presence of any of the following: </a:t>
            </a:r>
          </a:p>
          <a:p>
            <a:pPr marL="0" indent="0">
              <a:buNone/>
            </a:pPr>
            <a:r>
              <a:rPr lang="en-GB" sz="2400" dirty="0"/>
              <a:t>- Evidence of spreading infection (swelling, cellulitis, lymph node involvement)</a:t>
            </a:r>
          </a:p>
          <a:p>
            <a:pPr marL="0" indent="0">
              <a:buNone/>
            </a:pPr>
            <a:r>
              <a:rPr lang="en-GB" sz="2400" dirty="0"/>
              <a:t>- Systemic involvement: fever, malaise, body temperature &lt;36 or &gt;38 degree </a:t>
            </a:r>
            <a:r>
              <a:rPr lang="en-GB" sz="2400" dirty="0" err="1"/>
              <a:t>celsius</a:t>
            </a:r>
            <a:endParaRPr lang="en-GB" sz="2400" dirty="0"/>
          </a:p>
          <a:p>
            <a:pPr marL="0" indent="0">
              <a:buNone/>
            </a:pPr>
            <a:r>
              <a:rPr lang="en-GB" sz="2400" dirty="0"/>
              <a:t>- Persistent swelling despite local treatment for NUG or pericoronitis </a:t>
            </a:r>
          </a:p>
          <a:p>
            <a:pPr marL="0" indent="0">
              <a:buNone/>
            </a:pPr>
            <a:r>
              <a:rPr lang="en-GB" sz="2400" dirty="0"/>
              <a:t>- Immediate drainage not achieved with local measures for a dental abscess</a:t>
            </a:r>
          </a:p>
          <a:p>
            <a:endParaRPr lang="en-GB" dirty="0"/>
          </a:p>
        </p:txBody>
      </p:sp>
      <p:pic>
        <p:nvPicPr>
          <p:cNvPr id="4" name="Picture 3">
            <a:extLst>
              <a:ext uri="{FF2B5EF4-FFF2-40B4-BE49-F238E27FC236}">
                <a16:creationId xmlns:a16="http://schemas.microsoft.com/office/drawing/2014/main" id="{9D9737E6-AD8B-41E5-B35B-778FCE870967}"/>
              </a:ext>
            </a:extLst>
          </p:cNvPr>
          <p:cNvPicPr>
            <a:picLocks noChangeAspect="1"/>
          </p:cNvPicPr>
          <p:nvPr/>
        </p:nvPicPr>
        <p:blipFill>
          <a:blip r:embed="rId2"/>
          <a:stretch>
            <a:fillRect/>
          </a:stretch>
        </p:blipFill>
        <p:spPr>
          <a:xfrm>
            <a:off x="5652120" y="5391197"/>
            <a:ext cx="3145809" cy="1835055"/>
          </a:xfrm>
          <a:prstGeom prst="rect">
            <a:avLst/>
          </a:prstGeom>
        </p:spPr>
      </p:pic>
    </p:spTree>
    <p:extLst>
      <p:ext uri="{BB962C8B-B14F-4D97-AF65-F5344CB8AC3E}">
        <p14:creationId xmlns:p14="http://schemas.microsoft.com/office/powerpoint/2010/main" val="6465095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733D3-0A73-46DA-AD9D-B263F5A10756}"/>
              </a:ext>
            </a:extLst>
          </p:cNvPr>
          <p:cNvSpPr>
            <a:spLocks noGrp="1"/>
          </p:cNvSpPr>
          <p:nvPr>
            <p:ph type="title"/>
          </p:nvPr>
        </p:nvSpPr>
        <p:spPr/>
        <p:txBody>
          <a:bodyPr/>
          <a:lstStyle/>
          <a:p>
            <a:r>
              <a:rPr lang="en-GB" sz="3200" dirty="0"/>
              <a:t>Antibiotics may also be required</a:t>
            </a:r>
            <a:r>
              <a:rPr lang="en-GB" dirty="0"/>
              <a:t>:</a:t>
            </a:r>
          </a:p>
        </p:txBody>
      </p:sp>
      <p:sp>
        <p:nvSpPr>
          <p:cNvPr id="6" name="Content Placeholder 5">
            <a:extLst>
              <a:ext uri="{FF2B5EF4-FFF2-40B4-BE49-F238E27FC236}">
                <a16:creationId xmlns:a16="http://schemas.microsoft.com/office/drawing/2014/main" id="{5507705D-7F4E-46B3-B371-AE203CEDD1F0}"/>
              </a:ext>
            </a:extLst>
          </p:cNvPr>
          <p:cNvSpPr>
            <a:spLocks noGrp="1"/>
          </p:cNvSpPr>
          <p:nvPr>
            <p:ph idx="1"/>
          </p:nvPr>
        </p:nvSpPr>
        <p:spPr/>
        <p:txBody>
          <a:bodyPr>
            <a:normAutofit fontScale="92500" lnSpcReduction="10000"/>
          </a:bodyPr>
          <a:lstStyle/>
          <a:p>
            <a:r>
              <a:rPr lang="en-GB" dirty="0"/>
              <a:t>If treatment is not possible or has to be delayed e.g. community referral required for extraction in anxious/un-cooperative patient</a:t>
            </a:r>
          </a:p>
          <a:p>
            <a:pPr marL="0" indent="0">
              <a:buNone/>
            </a:pPr>
            <a:r>
              <a:rPr lang="en-GB" dirty="0"/>
              <a:t>or</a:t>
            </a:r>
          </a:p>
          <a:p>
            <a:r>
              <a:rPr lang="en-GB" dirty="0"/>
              <a:t>Patients with certain medical conditions:</a:t>
            </a:r>
          </a:p>
          <a:p>
            <a:pPr marL="0" indent="0">
              <a:buNone/>
            </a:pPr>
            <a:r>
              <a:rPr lang="en-GB" dirty="0"/>
              <a:t>- Immunocompromised</a:t>
            </a:r>
          </a:p>
          <a:p>
            <a:pPr marL="0" indent="0">
              <a:buNone/>
            </a:pPr>
            <a:r>
              <a:rPr lang="en-GB" dirty="0"/>
              <a:t>- Following SDCEP Advice on the Provision of Antibiotic Prophylaxis Against Infective Endocarditis for patients with certain cardiac conditions</a:t>
            </a:r>
          </a:p>
          <a:p>
            <a:endParaRPr lang="en-GB" dirty="0"/>
          </a:p>
        </p:txBody>
      </p:sp>
    </p:spTree>
    <p:extLst>
      <p:ext uri="{BB962C8B-B14F-4D97-AF65-F5344CB8AC3E}">
        <p14:creationId xmlns:p14="http://schemas.microsoft.com/office/powerpoint/2010/main" val="34642950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836712"/>
            <a:ext cx="7149007" cy="738188"/>
          </a:xfrm>
        </p:spPr>
        <p:txBody>
          <a:bodyPr>
            <a:normAutofit/>
          </a:bodyPr>
          <a:lstStyle/>
          <a:p>
            <a:r>
              <a:rPr lang="en-GB" sz="3600" dirty="0"/>
              <a:t>Useful Links</a:t>
            </a:r>
          </a:p>
        </p:txBody>
      </p:sp>
      <p:sp>
        <p:nvSpPr>
          <p:cNvPr id="3" name="Content Placeholder 2"/>
          <p:cNvSpPr>
            <a:spLocks noGrp="1"/>
          </p:cNvSpPr>
          <p:nvPr>
            <p:ph idx="1"/>
          </p:nvPr>
        </p:nvSpPr>
        <p:spPr>
          <a:xfrm>
            <a:off x="395536" y="1700808"/>
            <a:ext cx="8429625" cy="4572248"/>
          </a:xfrm>
        </p:spPr>
        <p:txBody>
          <a:bodyPr>
            <a:normAutofit/>
          </a:bodyPr>
          <a:lstStyle/>
          <a:p>
            <a:pPr marL="214313" indent="-285750">
              <a:buFont typeface="Arial" panose="020B0604020202020204" pitchFamily="34" charset="0"/>
              <a:buChar char="•"/>
              <a:defRPr/>
            </a:pPr>
            <a:endParaRPr lang="en-GB" sz="2400" dirty="0"/>
          </a:p>
          <a:p>
            <a:pPr>
              <a:buFontTx/>
              <a:buChar char="-"/>
              <a:defRPr/>
            </a:pPr>
            <a:r>
              <a:rPr lang="en-GB" sz="2400" dirty="0"/>
              <a:t>Prescribing page on BSO website</a:t>
            </a:r>
          </a:p>
          <a:p>
            <a:pPr marL="0" indent="0">
              <a:buNone/>
              <a:defRPr/>
            </a:pPr>
            <a:r>
              <a:rPr lang="en-GB" sz="2400" dirty="0">
                <a:hlinkClick r:id="rId2"/>
              </a:rPr>
              <a:t>https://bso.hscni.net/directorates/operations/family-practitioner-services/dental-services/contractor-information/dental-prescribing-guidance/</a:t>
            </a:r>
            <a:r>
              <a:rPr lang="en-GB" sz="2400" dirty="0"/>
              <a:t> </a:t>
            </a:r>
          </a:p>
          <a:p>
            <a:pPr marL="0" indent="0">
              <a:buNone/>
              <a:defRPr/>
            </a:pPr>
            <a:r>
              <a:rPr lang="en-GB" sz="2400" dirty="0"/>
              <a:t>- Dental Antimicrobial Stewardship Toolkit</a:t>
            </a:r>
          </a:p>
          <a:p>
            <a:pPr marL="0" indent="0">
              <a:buNone/>
            </a:pPr>
            <a:r>
              <a:rPr lang="en-GB" sz="2400" dirty="0">
                <a:solidFill>
                  <a:srgbClr val="0099FF"/>
                </a:solidFill>
                <a:hlinkClick r:id="rId3"/>
              </a:rPr>
              <a:t>https://www.gov.uk/guidance/dental-antimicrobial-stewardship-toolkit#contents</a:t>
            </a:r>
            <a:r>
              <a:rPr lang="en-GB" sz="2400" dirty="0">
                <a:solidFill>
                  <a:srgbClr val="0099FF"/>
                </a:solidFill>
              </a:rPr>
              <a:t> </a:t>
            </a:r>
          </a:p>
        </p:txBody>
      </p:sp>
      <p:pic>
        <p:nvPicPr>
          <p:cNvPr id="7" name="Picture 4" descr="high body temperature photo. Image &amp;numero; 1938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13959" y="4814788"/>
            <a:ext cx="2111202" cy="158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52086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8229600" cy="1143000"/>
          </a:xfrm>
        </p:spPr>
        <p:txBody>
          <a:bodyPr>
            <a:normAutofit/>
          </a:bodyPr>
          <a:lstStyle/>
          <a:p>
            <a:r>
              <a:rPr lang="en-GB" sz="3600" dirty="0"/>
              <a:t>Part 5 Miscellaneous</a:t>
            </a:r>
          </a:p>
        </p:txBody>
      </p:sp>
      <p:pic>
        <p:nvPicPr>
          <p:cNvPr id="6146" name="Picture 2" descr="Miscellaneous, Etc. | Simpsons Wiki | Fand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1988840"/>
            <a:ext cx="5135893" cy="38519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7114416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250825" y="1412875"/>
            <a:ext cx="8305800" cy="1079500"/>
          </a:xfrm>
        </p:spPr>
        <p:txBody>
          <a:bodyPr>
            <a:noAutofit/>
          </a:bodyPr>
          <a:lstStyle/>
          <a:p>
            <a:pPr algn="ctr" eaLnBrk="1" hangingPunct="1"/>
            <a:r>
              <a:rPr lang="en-GB" altLang="en-US" sz="3600" dirty="0"/>
              <a:t>General Dental Services  Regulations </a:t>
            </a:r>
            <a:br>
              <a:rPr lang="en-GB" altLang="en-US" sz="3600" dirty="0"/>
            </a:br>
            <a:r>
              <a:rPr lang="en-GB" altLang="en-US" sz="3600" dirty="0"/>
              <a:t>(Terms of Service)</a:t>
            </a:r>
          </a:p>
        </p:txBody>
      </p:sp>
      <p:sp>
        <p:nvSpPr>
          <p:cNvPr id="36867" name="Rectangle 3"/>
          <p:cNvSpPr>
            <a:spLocks noGrp="1" noChangeArrowheads="1"/>
          </p:cNvSpPr>
          <p:nvPr>
            <p:ph type="body" idx="1"/>
          </p:nvPr>
        </p:nvSpPr>
        <p:spPr>
          <a:xfrm>
            <a:off x="457200" y="2708275"/>
            <a:ext cx="8305800" cy="3889375"/>
          </a:xfrm>
        </p:spPr>
        <p:txBody>
          <a:bodyPr/>
          <a:lstStyle/>
          <a:p>
            <a:pPr marL="457200" indent="-457200" eaLnBrk="1" hangingPunct="1">
              <a:buFont typeface="Arial" pitchFamily="34" charset="0"/>
              <a:buChar char="•"/>
            </a:pPr>
            <a:endParaRPr lang="en-GB" altLang="en-US" dirty="0"/>
          </a:p>
          <a:p>
            <a:pPr marL="457200" indent="-457200" eaLnBrk="1" hangingPunct="1">
              <a:buFont typeface="Arial" pitchFamily="34" charset="0"/>
              <a:buChar char="•"/>
            </a:pPr>
            <a:r>
              <a:rPr lang="en-GB" altLang="en-US" sz="2400" dirty="0"/>
              <a:t>Please note that these Regulations apply to individual practitioners and not to practices</a:t>
            </a:r>
          </a:p>
          <a:p>
            <a:pPr marL="457200" indent="-457200" eaLnBrk="1" hangingPunct="1">
              <a:buFont typeface="Arial" pitchFamily="34" charset="0"/>
              <a:buChar char="•"/>
            </a:pPr>
            <a:r>
              <a:rPr lang="en-GB" altLang="en-US" sz="2400" dirty="0"/>
              <a:t>For all dentists on the Dental List    </a:t>
            </a:r>
          </a:p>
          <a:p>
            <a:pPr marL="457200" indent="-457200" eaLnBrk="1" hangingPunct="1">
              <a:buFont typeface="Arial" pitchFamily="34" charset="0"/>
              <a:buChar char="•"/>
            </a:pPr>
            <a:r>
              <a:rPr lang="en-GB" altLang="en-US" sz="2400" dirty="0"/>
              <a:t>Principal/Associate/</a:t>
            </a:r>
            <a:r>
              <a:rPr lang="en-GB" altLang="en-US" sz="2400" b="1" dirty="0"/>
              <a:t>Assistant</a:t>
            </a:r>
            <a:r>
              <a:rPr lang="en-GB" altLang="en-US" sz="2400" dirty="0"/>
              <a:t>/Deputy</a:t>
            </a:r>
          </a:p>
          <a:p>
            <a:pPr marL="457200" indent="-457200" eaLnBrk="1" hangingPunct="1">
              <a:buFont typeface="Arial" pitchFamily="34" charset="0"/>
              <a:buChar char="•"/>
            </a:pPr>
            <a:r>
              <a:rPr lang="en-GB" altLang="en-US" sz="2400" dirty="0"/>
              <a:t>Role of corporates</a:t>
            </a:r>
          </a:p>
        </p:txBody>
      </p:sp>
    </p:spTree>
    <p:extLst>
      <p:ext uri="{BB962C8B-B14F-4D97-AF65-F5344CB8AC3E}">
        <p14:creationId xmlns:p14="http://schemas.microsoft.com/office/powerpoint/2010/main" val="35540601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p:txBody>
          <a:bodyPr>
            <a:normAutofit/>
          </a:bodyPr>
          <a:lstStyle/>
          <a:p>
            <a:r>
              <a:rPr lang="en-GB" altLang="en-US" sz="3600" dirty="0"/>
              <a:t>Complaints</a:t>
            </a:r>
          </a:p>
        </p:txBody>
      </p:sp>
      <p:sp>
        <p:nvSpPr>
          <p:cNvPr id="93187" name="Content Placeholder 2"/>
          <p:cNvSpPr>
            <a:spLocks noGrp="1"/>
          </p:cNvSpPr>
          <p:nvPr>
            <p:ph idx="1"/>
          </p:nvPr>
        </p:nvSpPr>
        <p:spPr/>
        <p:txBody>
          <a:bodyPr>
            <a:normAutofit/>
          </a:bodyPr>
          <a:lstStyle/>
          <a:p>
            <a:pPr marL="0" indent="0">
              <a:buNone/>
            </a:pPr>
            <a:r>
              <a:rPr lang="en-GB" altLang="en-US" sz="2400" dirty="0"/>
              <a:t>Definition</a:t>
            </a:r>
            <a:r>
              <a:rPr lang="en-GB" altLang="en-US" sz="2400" dirty="0">
                <a:solidFill>
                  <a:srgbClr val="FF0000"/>
                </a:solidFill>
              </a:rPr>
              <a:t>  </a:t>
            </a:r>
          </a:p>
          <a:p>
            <a:pPr marL="0" indent="0">
              <a:buNone/>
            </a:pPr>
            <a:r>
              <a:rPr lang="en-GB" altLang="en-US" sz="2400" dirty="0">
                <a:solidFill>
                  <a:srgbClr val="FF0000"/>
                </a:solidFill>
              </a:rPr>
              <a:t>	</a:t>
            </a:r>
            <a:r>
              <a:rPr lang="en-GB" altLang="en-US" sz="2400" b="1" dirty="0">
                <a:solidFill>
                  <a:schemeClr val="accent6"/>
                </a:solidFill>
              </a:rPr>
              <a:t>“Any expression of dissatisfaction which 		requires a response”</a:t>
            </a:r>
          </a:p>
          <a:p>
            <a:pPr marL="0" indent="0">
              <a:buNone/>
            </a:pPr>
            <a:r>
              <a:rPr lang="en-GB" altLang="en-US" sz="2400" dirty="0"/>
              <a:t>What you need to do ….</a:t>
            </a:r>
          </a:p>
          <a:p>
            <a:pPr>
              <a:buFont typeface="Arial" pitchFamily="34" charset="0"/>
              <a:buChar char="•"/>
            </a:pPr>
            <a:r>
              <a:rPr lang="en-GB" altLang="en-US" sz="2400" dirty="0"/>
              <a:t>Appoint a designated practice complaints officer</a:t>
            </a:r>
          </a:p>
          <a:p>
            <a:pPr>
              <a:buFont typeface="Arial" pitchFamily="34" charset="0"/>
              <a:buChar char="•"/>
            </a:pPr>
            <a:r>
              <a:rPr lang="en-GB" altLang="en-US" sz="2400" dirty="0"/>
              <a:t>Develop a Practice-based complaints procedure.</a:t>
            </a:r>
          </a:p>
          <a:p>
            <a:pPr>
              <a:buFont typeface="Arial" pitchFamily="34" charset="0"/>
              <a:buChar char="•"/>
            </a:pPr>
            <a:r>
              <a:rPr lang="en-GB" altLang="en-US" sz="2400" dirty="0"/>
              <a:t>Develop a complaints leaflet for patients</a:t>
            </a:r>
          </a:p>
          <a:p>
            <a:pPr>
              <a:buFont typeface="Arial" pitchFamily="34" charset="0"/>
              <a:buChar char="•"/>
            </a:pPr>
            <a:r>
              <a:rPr lang="en-GB" altLang="en-US" sz="2400" dirty="0"/>
              <a:t>Respond in appropriate timescales</a:t>
            </a:r>
          </a:p>
          <a:p>
            <a:pPr>
              <a:buFont typeface="Arial" pitchFamily="34" charset="0"/>
              <a:buChar char="•"/>
            </a:pPr>
            <a:r>
              <a:rPr lang="en-GB" altLang="en-US" sz="2400" dirty="0"/>
              <a:t>Monitor/take cognisance of issues being raised</a:t>
            </a:r>
          </a:p>
          <a:p>
            <a:pPr>
              <a:buFont typeface="Arial" pitchFamily="34" charset="0"/>
              <a:buChar char="•"/>
            </a:pPr>
            <a:r>
              <a:rPr lang="en-GB" altLang="en-US" sz="2400" dirty="0"/>
              <a:t>Learn from complaints</a:t>
            </a:r>
          </a:p>
          <a:p>
            <a:endParaRPr lang="en-GB" altLang="en-US" sz="3200" dirty="0"/>
          </a:p>
          <a:p>
            <a:endParaRPr lang="en-GB" altLang="en-US" dirty="0"/>
          </a:p>
        </p:txBody>
      </p:sp>
    </p:spTree>
    <p:extLst>
      <p:ext uri="{BB962C8B-B14F-4D97-AF65-F5344CB8AC3E}">
        <p14:creationId xmlns:p14="http://schemas.microsoft.com/office/powerpoint/2010/main" val="39839528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3"/>
          <p:cNvSpPr>
            <a:spLocks noGrp="1"/>
          </p:cNvSpPr>
          <p:nvPr>
            <p:ph type="title"/>
          </p:nvPr>
        </p:nvSpPr>
        <p:spPr>
          <a:xfrm>
            <a:off x="457200" y="692696"/>
            <a:ext cx="8229600" cy="1152128"/>
          </a:xfrm>
        </p:spPr>
        <p:txBody>
          <a:bodyPr>
            <a:normAutofit/>
          </a:bodyPr>
          <a:lstStyle/>
          <a:p>
            <a:r>
              <a:rPr lang="en-GB" altLang="en-US" sz="3600" dirty="0"/>
              <a:t>Referrals</a:t>
            </a:r>
          </a:p>
        </p:txBody>
      </p:sp>
      <p:sp>
        <p:nvSpPr>
          <p:cNvPr id="94211" name="Content Placeholder 4"/>
          <p:cNvSpPr>
            <a:spLocks noGrp="1"/>
          </p:cNvSpPr>
          <p:nvPr>
            <p:ph idx="1"/>
          </p:nvPr>
        </p:nvSpPr>
        <p:spPr>
          <a:xfrm>
            <a:off x="457200" y="2420938"/>
            <a:ext cx="8305800" cy="3816350"/>
          </a:xfrm>
        </p:spPr>
        <p:txBody>
          <a:bodyPr/>
          <a:lstStyle/>
          <a:p>
            <a:pPr eaLnBrk="1" hangingPunct="1">
              <a:buFont typeface="Arial" pitchFamily="34" charset="0"/>
              <a:buChar char="•"/>
            </a:pPr>
            <a:r>
              <a:rPr lang="en-GB" altLang="en-US" sz="2400" dirty="0"/>
              <a:t>Each practitioner is responsible for referring patients for hospital/ specialist care, as appropriate</a:t>
            </a:r>
          </a:p>
          <a:p>
            <a:pPr eaLnBrk="1" hangingPunct="1">
              <a:buFont typeface="Arial" pitchFamily="34" charset="0"/>
              <a:buChar char="•"/>
            </a:pPr>
            <a:r>
              <a:rPr lang="en-GB" altLang="en-US" sz="2400" dirty="0"/>
              <a:t>New practitioners should acquaint themselves with local specialists</a:t>
            </a:r>
          </a:p>
          <a:p>
            <a:pPr eaLnBrk="1" hangingPunct="1">
              <a:buFont typeface="Arial" pitchFamily="34" charset="0"/>
              <a:buChar char="•"/>
            </a:pPr>
            <a:r>
              <a:rPr lang="en-GB" altLang="en-US" sz="2400" dirty="0"/>
              <a:t>Referral Guidelines for Specialist Hospital </a:t>
            </a:r>
            <a:br>
              <a:rPr lang="en-GB" altLang="en-US" sz="2400" dirty="0"/>
            </a:br>
            <a:r>
              <a:rPr lang="en-GB" altLang="en-US" sz="2400" dirty="0"/>
              <a:t>Dental Services: </a:t>
            </a:r>
          </a:p>
          <a:p>
            <a:pPr eaLnBrk="1" hangingPunct="1">
              <a:buFont typeface="Arial" pitchFamily="34" charset="0"/>
              <a:buChar char="•"/>
            </a:pPr>
            <a:r>
              <a:rPr lang="en-GB" altLang="en-US" sz="2400" u="sng" dirty="0">
                <a:hlinkClick r:id="rId3"/>
              </a:rPr>
              <a:t>http://www.hscbusiness.hscni.net/services/2470.htm</a:t>
            </a:r>
            <a:endParaRPr lang="en-GB" altLang="en-US" sz="2400" dirty="0"/>
          </a:p>
          <a:p>
            <a:pPr>
              <a:buFont typeface="Arial" pitchFamily="34" charset="0"/>
              <a:buChar char="•"/>
            </a:pPr>
            <a:endParaRPr lang="en-GB" altLang="en-US" dirty="0"/>
          </a:p>
        </p:txBody>
      </p:sp>
    </p:spTree>
    <p:extLst>
      <p:ext uri="{BB962C8B-B14F-4D97-AF65-F5344CB8AC3E}">
        <p14:creationId xmlns:p14="http://schemas.microsoft.com/office/powerpoint/2010/main" val="8590711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a:xfrm>
            <a:off x="467544" y="692696"/>
            <a:ext cx="8229600" cy="1143000"/>
          </a:xfrm>
        </p:spPr>
        <p:txBody>
          <a:bodyPr>
            <a:normAutofit/>
          </a:bodyPr>
          <a:lstStyle/>
          <a:p>
            <a:r>
              <a:rPr lang="en-GB" altLang="en-US" sz="3600" dirty="0"/>
              <a:t>Introduction of IOTN </a:t>
            </a:r>
          </a:p>
        </p:txBody>
      </p:sp>
      <p:sp>
        <p:nvSpPr>
          <p:cNvPr id="98307" name="Content Placeholder 2"/>
          <p:cNvSpPr>
            <a:spLocks noGrp="1"/>
          </p:cNvSpPr>
          <p:nvPr>
            <p:ph idx="1"/>
          </p:nvPr>
        </p:nvSpPr>
        <p:spPr>
          <a:xfrm>
            <a:off x="457200" y="2438400"/>
            <a:ext cx="8305800" cy="3511550"/>
          </a:xfrm>
        </p:spPr>
        <p:txBody>
          <a:bodyPr>
            <a:normAutofit/>
          </a:bodyPr>
          <a:lstStyle/>
          <a:p>
            <a:r>
              <a:rPr lang="en-GB" altLang="en-US" sz="2400" dirty="0"/>
              <a:t>Since April 2014, all health service orthodontics cases treated and submitted/claimed  for payment of items listed in the SDR, must fulfil the criteria of IOTN ≥3.6</a:t>
            </a:r>
          </a:p>
          <a:p>
            <a:r>
              <a:rPr lang="en-GB" altLang="en-US" sz="2400" dirty="0"/>
              <a:t>No prior approval is required but any case submitted for payment and  adjudicated as not achieving this criteria will have the full fee recovered.</a:t>
            </a:r>
          </a:p>
        </p:txBody>
      </p:sp>
    </p:spTree>
    <p:extLst>
      <p:ext uri="{BB962C8B-B14F-4D97-AF65-F5344CB8AC3E}">
        <p14:creationId xmlns:p14="http://schemas.microsoft.com/office/powerpoint/2010/main" val="32353304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67544" y="692696"/>
            <a:ext cx="8229600" cy="1143000"/>
          </a:xfrm>
        </p:spPr>
        <p:txBody>
          <a:bodyPr>
            <a:normAutofit/>
          </a:bodyPr>
          <a:lstStyle/>
          <a:p>
            <a:pPr algn="ctr" eaLnBrk="1" hangingPunct="1"/>
            <a:r>
              <a:rPr lang="en-GB" altLang="en-US" sz="3600" dirty="0"/>
              <a:t>Mixing HS and Private treatment</a:t>
            </a:r>
          </a:p>
        </p:txBody>
      </p:sp>
      <p:sp>
        <p:nvSpPr>
          <p:cNvPr id="81923" name="Rectangle 3"/>
          <p:cNvSpPr>
            <a:spLocks noGrp="1" noChangeArrowheads="1"/>
          </p:cNvSpPr>
          <p:nvPr>
            <p:ph type="body" idx="1"/>
          </p:nvPr>
        </p:nvSpPr>
        <p:spPr>
          <a:xfrm>
            <a:off x="250825" y="2781300"/>
            <a:ext cx="8713788" cy="3602038"/>
          </a:xfrm>
        </p:spPr>
        <p:txBody>
          <a:bodyPr/>
          <a:lstStyle/>
          <a:p>
            <a:pPr eaLnBrk="1" hangingPunct="1"/>
            <a:r>
              <a:rPr lang="en-GB" altLang="en-US" sz="2400" dirty="0"/>
              <a:t>NHS/Private treatment in one course of treatment- permissible with patient consent</a:t>
            </a:r>
          </a:p>
          <a:p>
            <a:pPr marL="0" indent="0" eaLnBrk="1" hangingPunct="1">
              <a:buNone/>
            </a:pPr>
            <a:endParaRPr lang="en-GB" altLang="en-US" sz="2400" dirty="0"/>
          </a:p>
          <a:p>
            <a:pPr eaLnBrk="1" hangingPunct="1"/>
            <a:r>
              <a:rPr lang="en-GB" altLang="en-US" sz="2400" dirty="0"/>
              <a:t>NHS/Private treatment on one tooth in one course of treatment – not permissible</a:t>
            </a:r>
          </a:p>
          <a:p>
            <a:pPr algn="ctr" eaLnBrk="1" hangingPunct="1"/>
            <a:endParaRPr lang="en-GB" altLang="en-US" dirty="0"/>
          </a:p>
        </p:txBody>
      </p:sp>
    </p:spTree>
    <p:extLst>
      <p:ext uri="{BB962C8B-B14F-4D97-AF65-F5344CB8AC3E}">
        <p14:creationId xmlns:p14="http://schemas.microsoft.com/office/powerpoint/2010/main" val="39991006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3"/>
          <p:cNvSpPr>
            <a:spLocks noGrp="1"/>
          </p:cNvSpPr>
          <p:nvPr>
            <p:ph type="title"/>
          </p:nvPr>
        </p:nvSpPr>
        <p:spPr>
          <a:xfrm>
            <a:off x="467544" y="908720"/>
            <a:ext cx="8229600" cy="1143000"/>
          </a:xfrm>
        </p:spPr>
        <p:txBody>
          <a:bodyPr>
            <a:normAutofit/>
          </a:bodyPr>
          <a:lstStyle/>
          <a:p>
            <a:r>
              <a:rPr lang="en-GB" altLang="en-US" sz="3600" dirty="0"/>
              <a:t>Charging additional fees (NHS +)</a:t>
            </a:r>
          </a:p>
        </p:txBody>
      </p:sp>
      <p:sp>
        <p:nvSpPr>
          <p:cNvPr id="84995" name="Content Placeholder 4"/>
          <p:cNvSpPr>
            <a:spLocks noGrp="1"/>
          </p:cNvSpPr>
          <p:nvPr>
            <p:ph idx="1"/>
          </p:nvPr>
        </p:nvSpPr>
        <p:spPr>
          <a:xfrm>
            <a:off x="395536" y="2438400"/>
            <a:ext cx="8367464" cy="3962400"/>
          </a:xfrm>
        </p:spPr>
        <p:txBody>
          <a:bodyPr>
            <a:normAutofit/>
          </a:bodyPr>
          <a:lstStyle/>
          <a:p>
            <a:pPr marL="0" indent="0">
              <a:buNone/>
              <a:defRPr/>
            </a:pPr>
            <a:r>
              <a:rPr lang="en-GB" altLang="en-US" sz="2400" i="1" dirty="0"/>
              <a:t>“Levying additional charges additional to those stipulated in the SDR”</a:t>
            </a:r>
          </a:p>
          <a:p>
            <a:pPr>
              <a:defRPr/>
            </a:pPr>
            <a:r>
              <a:rPr lang="en-GB" altLang="en-US" sz="2400" dirty="0"/>
              <a:t>Would constitute a breach of the GDS regulations, even if the patient has consented to such an additional charge. </a:t>
            </a:r>
          </a:p>
          <a:p>
            <a:pPr>
              <a:defRPr/>
            </a:pPr>
            <a:r>
              <a:rPr lang="en-GB" altLang="en-US" sz="2400" dirty="0"/>
              <a:t>If the patient is unaware that the charge is additional to HS charges, the practitioner may be open to an allegation of fraud.</a:t>
            </a:r>
          </a:p>
          <a:p>
            <a:pPr>
              <a:defRPr/>
            </a:pPr>
            <a:r>
              <a:rPr lang="en-GB" altLang="en-US" sz="2400" dirty="0"/>
              <a:t>PPE</a:t>
            </a:r>
          </a:p>
          <a:p>
            <a:pPr marL="0" indent="0">
              <a:buNone/>
              <a:defRPr/>
            </a:pPr>
            <a:endParaRPr lang="en-GB" altLang="en-US" dirty="0"/>
          </a:p>
        </p:txBody>
      </p:sp>
    </p:spTree>
    <p:extLst>
      <p:ext uri="{BB962C8B-B14F-4D97-AF65-F5344CB8AC3E}">
        <p14:creationId xmlns:p14="http://schemas.microsoft.com/office/powerpoint/2010/main" val="36059027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normAutofit/>
          </a:bodyPr>
          <a:lstStyle/>
          <a:p>
            <a:pPr eaLnBrk="1" hangingPunct="1"/>
            <a:r>
              <a:rPr lang="en-GB" altLang="en-US" sz="3600" dirty="0"/>
              <a:t>How to find us!</a:t>
            </a:r>
          </a:p>
        </p:txBody>
      </p:sp>
      <p:sp>
        <p:nvSpPr>
          <p:cNvPr id="100355" name="Rectangle 3"/>
          <p:cNvSpPr>
            <a:spLocks noGrp="1" noChangeArrowheads="1"/>
          </p:cNvSpPr>
          <p:nvPr>
            <p:ph type="body" idx="1"/>
          </p:nvPr>
        </p:nvSpPr>
        <p:spPr/>
        <p:txBody>
          <a:bodyPr/>
          <a:lstStyle/>
          <a:p>
            <a:pPr marL="0" indent="0" eaLnBrk="1" hangingPunct="1">
              <a:buNone/>
            </a:pPr>
            <a:r>
              <a:rPr lang="en-GB" altLang="en-US" sz="2400" dirty="0"/>
              <a:t>Directorate of Primary Care contacts:</a:t>
            </a:r>
          </a:p>
          <a:p>
            <a:pPr marL="0" indent="0" eaLnBrk="1" hangingPunct="1">
              <a:buNone/>
            </a:pPr>
            <a:endParaRPr lang="en-GB" altLang="en-US" sz="2400" dirty="0"/>
          </a:p>
          <a:p>
            <a:r>
              <a:rPr lang="en-GB" altLang="en-US" sz="2400" dirty="0"/>
              <a:t>Western Office  		028 953 61010</a:t>
            </a:r>
          </a:p>
          <a:p>
            <a:r>
              <a:rPr lang="en-GB" altLang="en-US" sz="2400" dirty="0"/>
              <a:t>Northern Office 		028 953 62849</a:t>
            </a:r>
          </a:p>
          <a:p>
            <a:r>
              <a:rPr lang="en-GB" altLang="en-US" sz="2400" dirty="0"/>
              <a:t>Belfast Office     		028 953 63926</a:t>
            </a:r>
          </a:p>
          <a:p>
            <a:r>
              <a:rPr lang="en-GB" altLang="en-US" sz="2400" dirty="0"/>
              <a:t>South East Office   		028 953 63926</a:t>
            </a:r>
          </a:p>
          <a:p>
            <a:r>
              <a:rPr lang="en-GB" altLang="en-US" sz="2400" dirty="0"/>
              <a:t>Southern Office  		028 953 62104</a:t>
            </a:r>
          </a:p>
          <a:p>
            <a:pPr marL="857250" lvl="1" indent="-457200" eaLnBrk="1" hangingPunct="1">
              <a:buFont typeface="Wingdings" pitchFamily="2" charset="2"/>
              <a:buChar char="v"/>
            </a:pPr>
            <a:endParaRPr lang="en-GB" altLang="en-US" dirty="0"/>
          </a:p>
          <a:p>
            <a:pPr eaLnBrk="1" hangingPunct="1"/>
            <a:endParaRPr lang="en-GB" altLang="en-US" dirty="0"/>
          </a:p>
        </p:txBody>
      </p:sp>
    </p:spTree>
    <p:extLst>
      <p:ext uri="{BB962C8B-B14F-4D97-AF65-F5344CB8AC3E}">
        <p14:creationId xmlns:p14="http://schemas.microsoft.com/office/powerpoint/2010/main" val="12706315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8229600" cy="940966"/>
          </a:xfrm>
        </p:spPr>
        <p:txBody>
          <a:bodyPr>
            <a:normAutofit/>
          </a:bodyPr>
          <a:lstStyle/>
          <a:p>
            <a:r>
              <a:rPr lang="en-GB" sz="3600" dirty="0"/>
              <a:t>Useful websites</a:t>
            </a:r>
          </a:p>
        </p:txBody>
      </p:sp>
      <p:sp>
        <p:nvSpPr>
          <p:cNvPr id="3" name="Content Placeholder 2"/>
          <p:cNvSpPr>
            <a:spLocks noGrp="1"/>
          </p:cNvSpPr>
          <p:nvPr>
            <p:ph idx="1"/>
          </p:nvPr>
        </p:nvSpPr>
        <p:spPr/>
        <p:txBody>
          <a:bodyPr>
            <a:noAutofit/>
          </a:bodyPr>
          <a:lstStyle/>
          <a:p>
            <a:r>
              <a:rPr lang="en-GB" altLang="en-US" sz="2000" dirty="0"/>
              <a:t>Forms including HS48 and HS50 forms</a:t>
            </a:r>
            <a:br>
              <a:rPr lang="en-GB" altLang="en-US" sz="2000" dirty="0"/>
            </a:br>
            <a:r>
              <a:rPr lang="en-GB" altLang="en-US" sz="2000" dirty="0">
                <a:solidFill>
                  <a:srgbClr val="FF0000"/>
                </a:solidFill>
                <a:hlinkClick r:id="rId2"/>
              </a:rPr>
              <a:t>www.hscbusiness.hscni.net/services/2371.htm</a:t>
            </a:r>
            <a:endParaRPr lang="en-GB" altLang="en-US" sz="2000" dirty="0">
              <a:solidFill>
                <a:srgbClr val="FF0000"/>
              </a:solidFill>
            </a:endParaRPr>
          </a:p>
          <a:p>
            <a:r>
              <a:rPr lang="en-US" altLang="en-US" sz="2000" dirty="0"/>
              <a:t>Minimum Standards for Dental Care and Treatment</a:t>
            </a:r>
            <a:br>
              <a:rPr lang="en-GB" altLang="en-US" sz="2000" dirty="0"/>
            </a:br>
            <a:r>
              <a:rPr lang="en-GB" altLang="en-US" sz="2000" dirty="0">
                <a:solidFill>
                  <a:srgbClr val="FF0000"/>
                </a:solidFill>
                <a:hlinkClick r:id="rId3"/>
              </a:rPr>
              <a:t>http://www.hscbusiness.hscni.net/services/2668.htm</a:t>
            </a:r>
            <a:endParaRPr lang="en-GB" altLang="en-US" sz="2000" dirty="0">
              <a:solidFill>
                <a:srgbClr val="FF0000"/>
              </a:solidFill>
            </a:endParaRPr>
          </a:p>
          <a:p>
            <a:r>
              <a:rPr lang="en-GB" altLang="en-US" sz="2000" dirty="0"/>
              <a:t>Statement of Dental Remuneration</a:t>
            </a:r>
            <a:br>
              <a:rPr lang="en-GB" altLang="en-US" sz="2000" dirty="0"/>
            </a:br>
            <a:r>
              <a:rPr lang="en-GB" altLang="en-US" sz="2000" dirty="0">
                <a:solidFill>
                  <a:srgbClr val="FF0000"/>
                </a:solidFill>
                <a:hlinkClick r:id="rId4"/>
              </a:rPr>
              <a:t>http://www.hscbusiness.hscni.net/services/2069.htm</a:t>
            </a:r>
            <a:br>
              <a:rPr lang="en-GB" altLang="en-US" sz="2000" dirty="0">
                <a:solidFill>
                  <a:srgbClr val="FF0000"/>
                </a:solidFill>
              </a:rPr>
            </a:br>
            <a:br>
              <a:rPr lang="en-GB" altLang="en-US" sz="2000" dirty="0">
                <a:solidFill>
                  <a:srgbClr val="FF0000"/>
                </a:solidFill>
              </a:rPr>
            </a:br>
            <a:r>
              <a:rPr lang="en-GB" altLang="en-US" sz="2000" dirty="0"/>
              <a:t>Other websites that may be of use</a:t>
            </a:r>
            <a:br>
              <a:rPr lang="en-GB" altLang="en-US" sz="2000" dirty="0"/>
            </a:br>
            <a:r>
              <a:rPr lang="en-GB" altLang="en-US" sz="2000" dirty="0">
                <a:hlinkClick r:id="rId5"/>
              </a:rPr>
              <a:t>https://www.health-ni.gov.uk/topics/dentistry</a:t>
            </a:r>
            <a:br>
              <a:rPr lang="en-GB" altLang="en-US" sz="2000" dirty="0"/>
            </a:br>
            <a:r>
              <a:rPr lang="en-GB" altLang="en-US" sz="2000" dirty="0">
                <a:hlinkClick r:id="rId6"/>
              </a:rPr>
              <a:t>www.hscboard.hscni.net</a:t>
            </a:r>
            <a:br>
              <a:rPr lang="en-GB" altLang="en-US" sz="2000" dirty="0"/>
            </a:br>
            <a:r>
              <a:rPr lang="en-GB" altLang="en-US" sz="2000" dirty="0">
                <a:hlinkClick r:id="rId7"/>
              </a:rPr>
              <a:t>www.hscbusiness.hscni.net</a:t>
            </a:r>
            <a:br>
              <a:rPr lang="en-GB" altLang="en-US" sz="2000" dirty="0"/>
            </a:br>
            <a:r>
              <a:rPr lang="en-GB" altLang="en-US" sz="2000" dirty="0">
                <a:hlinkClick r:id="rId8"/>
              </a:rPr>
              <a:t>http://www.hse.gov.uk/risk/index.htm</a:t>
            </a:r>
            <a:br>
              <a:rPr lang="en-GB" altLang="en-US" sz="2000" dirty="0"/>
            </a:br>
            <a:r>
              <a:rPr lang="en-GB" altLang="en-US" sz="2000" dirty="0">
                <a:hlinkClick r:id="rId9"/>
              </a:rPr>
              <a:t>www.rqia.org.uk</a:t>
            </a:r>
            <a:br>
              <a:rPr lang="en-GB" altLang="en-US" sz="2000" dirty="0"/>
            </a:br>
            <a:r>
              <a:rPr lang="en-GB" altLang="en-US" sz="2000" u="sng" dirty="0">
                <a:solidFill>
                  <a:srgbClr val="FF0000"/>
                </a:solidFill>
              </a:rPr>
              <a:t>www.gdc-uk.org</a:t>
            </a:r>
            <a:endParaRPr lang="en-GB" sz="2000" dirty="0"/>
          </a:p>
        </p:txBody>
      </p:sp>
    </p:spTree>
    <p:extLst>
      <p:ext uri="{BB962C8B-B14F-4D97-AF65-F5344CB8AC3E}">
        <p14:creationId xmlns:p14="http://schemas.microsoft.com/office/powerpoint/2010/main" val="42153137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p:cNvSpPr>
            <a:spLocks noGrp="1"/>
          </p:cNvSpPr>
          <p:nvPr>
            <p:ph type="title"/>
          </p:nvPr>
        </p:nvSpPr>
        <p:spPr>
          <a:xfrm>
            <a:off x="539552" y="1055950"/>
            <a:ext cx="8305800" cy="1828800"/>
          </a:xfrm>
        </p:spPr>
        <p:txBody>
          <a:bodyPr/>
          <a:lstStyle/>
          <a:p>
            <a:r>
              <a:rPr lang="en-GB" altLang="en-US" sz="3600" dirty="0"/>
              <a:t>Thank you for your attention</a:t>
            </a:r>
            <a:br>
              <a:rPr lang="en-GB" altLang="en-US" dirty="0"/>
            </a:br>
            <a:endParaRPr lang="en-GB" altLang="en-US" dirty="0"/>
          </a:p>
        </p:txBody>
      </p:sp>
      <p:pic>
        <p:nvPicPr>
          <p:cNvPr id="13619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2348880"/>
            <a:ext cx="5472113" cy="33845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89117122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689</TotalTime>
  <Words>4053</Words>
  <Application>Microsoft Office PowerPoint</Application>
  <PresentationFormat>On-screen Show (4:3)</PresentationFormat>
  <Paragraphs>570</Paragraphs>
  <Slides>69</Slides>
  <Notes>40</Notes>
  <HiddenSlides>0</HiddenSlides>
  <MMClips>0</MMClips>
  <ScaleCrop>false</ScaleCrop>
  <HeadingPairs>
    <vt:vector size="6" baseType="variant">
      <vt:variant>
        <vt:lpstr>Fonts Used</vt:lpstr>
      </vt:variant>
      <vt:variant>
        <vt:i4>4</vt:i4>
      </vt:variant>
      <vt:variant>
        <vt:lpstr>Theme</vt:lpstr>
      </vt:variant>
      <vt:variant>
        <vt:i4>10</vt:i4>
      </vt:variant>
      <vt:variant>
        <vt:lpstr>Slide Titles</vt:lpstr>
      </vt:variant>
      <vt:variant>
        <vt:i4>69</vt:i4>
      </vt:variant>
    </vt:vector>
  </HeadingPairs>
  <TitlesOfParts>
    <vt:vector size="83" baseType="lpstr">
      <vt:lpstr>Arial</vt:lpstr>
      <vt:lpstr>Calibri</vt:lpstr>
      <vt:lpstr>Times New Roman</vt:lpstr>
      <vt:lpstr>Wingdings</vt:lpstr>
      <vt:lpstr>1_Office Theme</vt:lpstr>
      <vt:lpstr>Office Theme</vt:lpstr>
      <vt:lpstr>2_Office Theme</vt:lpstr>
      <vt:lpstr>3_Office Theme</vt:lpstr>
      <vt:lpstr>4_Office Theme</vt:lpstr>
      <vt:lpstr>5_Office Theme</vt:lpstr>
      <vt:lpstr>6_Office Theme</vt:lpstr>
      <vt:lpstr>7_Office Theme</vt:lpstr>
      <vt:lpstr>8_Office Theme</vt:lpstr>
      <vt:lpstr>9_Office Theme</vt:lpstr>
      <vt:lpstr>Strategic Planning and Performance Group of the Department of Health</vt:lpstr>
      <vt:lpstr>Areas to be covered today</vt:lpstr>
      <vt:lpstr>Part 1 HSC Structure</vt:lpstr>
      <vt:lpstr>PowerPoint Presentation</vt:lpstr>
      <vt:lpstr>Main roles</vt:lpstr>
      <vt:lpstr>Minimum Standards for Dental  Care and Treatment (Dept. of Health)</vt:lpstr>
      <vt:lpstr>General Dental Services  Regulations  (Terms of Service)</vt:lpstr>
      <vt:lpstr>General Dental Services Regulations  (Terms of Service)</vt:lpstr>
      <vt:lpstr>Statement of Dental Remuneration</vt:lpstr>
      <vt:lpstr>Main roles</vt:lpstr>
      <vt:lpstr>Main roles</vt:lpstr>
      <vt:lpstr>Main roles</vt:lpstr>
      <vt:lpstr>Business Services Organisation ‘BSO’</vt:lpstr>
      <vt:lpstr>Contact Number </vt:lpstr>
      <vt:lpstr>Part 2 Role of the Strategic Planning and Performance Group</vt:lpstr>
      <vt:lpstr>Main roles</vt:lpstr>
      <vt:lpstr>SPPG – Who we are</vt:lpstr>
      <vt:lpstr>PowerPoint Presentation</vt:lpstr>
      <vt:lpstr>Monitoring Processes</vt:lpstr>
      <vt:lpstr>Referral Dental Services</vt:lpstr>
      <vt:lpstr>What the RDS looks like</vt:lpstr>
      <vt:lpstr> Learning points from last years FDs</vt:lpstr>
      <vt:lpstr>PowerPoint Presentation</vt:lpstr>
      <vt:lpstr>PowerPoint Presentation</vt:lpstr>
      <vt:lpstr>PowerPoint Presentation</vt:lpstr>
      <vt:lpstr>Codes to look out for</vt:lpstr>
      <vt:lpstr>Codes (continued)</vt:lpstr>
      <vt:lpstr>Prior Approval Process</vt:lpstr>
      <vt:lpstr>Dental Committee</vt:lpstr>
      <vt:lpstr>Management  of Underperformance</vt:lpstr>
      <vt:lpstr>Part 3 Record Keeping</vt:lpstr>
      <vt:lpstr>What is a clinical record?</vt:lpstr>
      <vt:lpstr>Why do we need clinical records?</vt:lpstr>
      <vt:lpstr>How much detail do we need?</vt:lpstr>
      <vt:lpstr>PowerPoint Presentation</vt:lpstr>
      <vt:lpstr>Record Keeping Workshop</vt:lpstr>
      <vt:lpstr>Part 4 Prescribing</vt:lpstr>
      <vt:lpstr> What can dentists prescribe? </vt:lpstr>
      <vt:lpstr>Health Service and Private Patients</vt:lpstr>
      <vt:lpstr>PowerPoint Presentation</vt:lpstr>
      <vt:lpstr>Points to Consider before Prescribing</vt:lpstr>
      <vt:lpstr>Current Guidance around prescribing</vt:lpstr>
      <vt:lpstr>HS21D Form for Health Service prescriptions</vt:lpstr>
      <vt:lpstr>PowerPoint Presentation</vt:lpstr>
      <vt:lpstr>Prescription Order Process</vt:lpstr>
      <vt:lpstr>Writing Prescriptions</vt:lpstr>
      <vt:lpstr>PowerPoint Presentation</vt:lpstr>
      <vt:lpstr>Prescription Security</vt:lpstr>
      <vt:lpstr>Prescription Costs  </vt:lpstr>
      <vt:lpstr>Using colleagues’ pads</vt:lpstr>
      <vt:lpstr>CD Monitoring</vt:lpstr>
      <vt:lpstr>PowerPoint Presentation</vt:lpstr>
      <vt:lpstr>Antimicrobial Resistance</vt:lpstr>
      <vt:lpstr>PowerPoint Presentation</vt:lpstr>
      <vt:lpstr>PowerPoint Presentation</vt:lpstr>
      <vt:lpstr>When To Prescribe for a Dental abscess?</vt:lpstr>
      <vt:lpstr> Oral Bacterial infections (including dental abscess)</vt:lpstr>
      <vt:lpstr>Antibiotics may also be required:</vt:lpstr>
      <vt:lpstr>Useful Links</vt:lpstr>
      <vt:lpstr>Part 5 Miscellaneous</vt:lpstr>
      <vt:lpstr>General Dental Services  Regulations  (Terms of Service)</vt:lpstr>
      <vt:lpstr>Complaints</vt:lpstr>
      <vt:lpstr>Referrals</vt:lpstr>
      <vt:lpstr>Introduction of IOTN </vt:lpstr>
      <vt:lpstr>Mixing HS and Private treatment</vt:lpstr>
      <vt:lpstr>Charging additional fees (NHS +)</vt:lpstr>
      <vt:lpstr>How to find us!</vt:lpstr>
      <vt:lpstr>Useful websites</vt:lpstr>
      <vt:lpstr>Thank you for your attention </vt:lpstr>
    </vt:vector>
  </TitlesOfParts>
  <Company>HSC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Planning and Performance Group of the Department of Health</dc:title>
  <dc:creator>William Priestley</dc:creator>
  <cp:lastModifiedBy>William Priestley</cp:lastModifiedBy>
  <cp:revision>70</cp:revision>
  <cp:lastPrinted>2024-09-24T11:03:51Z</cp:lastPrinted>
  <dcterms:created xsi:type="dcterms:W3CDTF">2022-08-23T12:40:34Z</dcterms:created>
  <dcterms:modified xsi:type="dcterms:W3CDTF">2025-09-22T10:21:37Z</dcterms:modified>
</cp:coreProperties>
</file>