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8" r:id="rId15"/>
    <p:sldId id="269" r:id="rId16"/>
    <p:sldId id="270" r:id="rId17"/>
    <p:sldId id="271" r:id="rId18"/>
    <p:sldId id="272" r:id="rId19"/>
    <p:sldId id="273" r:id="rId20"/>
    <p:sldId id="279" r:id="rId21"/>
    <p:sldId id="280" r:id="rId22"/>
    <p:sldId id="281" r:id="rId23"/>
    <p:sldId id="282" r:id="rId24"/>
    <p:sldId id="283" r:id="rId25"/>
    <p:sldId id="284" r:id="rId26"/>
    <p:sldId id="285" r:id="rId27"/>
    <p:sldId id="286" r:id="rId28"/>
    <p:sldId id="287" r:id="rId29"/>
    <p:sldId id="288" r:id="rId30"/>
    <p:sldId id="28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3" autoAdjust="0"/>
    <p:restoredTop sz="94660"/>
  </p:normalViewPr>
  <p:slideViewPr>
    <p:cSldViewPr snapToGrid="0">
      <p:cViewPr varScale="1">
        <p:scale>
          <a:sx n="66" d="100"/>
          <a:sy n="66" d="100"/>
        </p:scale>
        <p:origin x="636"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F538B9-98E5-48BA-A2FE-F26FF07A2BC2}"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9C2D521C-21B6-44A3-A293-850EAC1C4312}">
      <dgm:prSet/>
      <dgm:spPr/>
      <dgm:t>
        <a:bodyPr/>
        <a:lstStyle/>
        <a:p>
          <a:r>
            <a:rPr lang="en-GB" dirty="0"/>
            <a:t>On completion of training, the radiography dental nurse should be able to describe quality assurance and quality control, they should be able to participate in quality assurance programme and lead a QA programme if needed.</a:t>
          </a:r>
          <a:endParaRPr lang="en-US" dirty="0"/>
        </a:p>
      </dgm:t>
    </dgm:pt>
    <dgm:pt modelId="{5A15DF83-91AA-4A04-9EA0-2E7D33633B22}" type="parTrans" cxnId="{79B7226F-AA8B-4026-9DE1-3C3CD4AEE716}">
      <dgm:prSet/>
      <dgm:spPr/>
      <dgm:t>
        <a:bodyPr/>
        <a:lstStyle/>
        <a:p>
          <a:endParaRPr lang="en-US"/>
        </a:p>
      </dgm:t>
    </dgm:pt>
    <dgm:pt modelId="{F61B251C-4F11-4408-AADA-C2AFB5BBC317}" type="sibTrans" cxnId="{79B7226F-AA8B-4026-9DE1-3C3CD4AEE716}">
      <dgm:prSet phldrT="01"/>
      <dgm:spPr/>
      <dgm:t>
        <a:bodyPr/>
        <a:lstStyle/>
        <a:p>
          <a:r>
            <a:rPr lang="en-US"/>
            <a:t>01</a:t>
          </a:r>
        </a:p>
      </dgm:t>
    </dgm:pt>
    <dgm:pt modelId="{C3469F9F-BF07-41F4-9F8B-E475696DFCF9}">
      <dgm:prSet/>
      <dgm:spPr/>
      <dgm:t>
        <a:bodyPr/>
        <a:lstStyle/>
        <a:p>
          <a:r>
            <a:rPr lang="en-GB" dirty="0"/>
            <a:t>Dental Nurses should be able to describe the use of 2 point quality rating scale for radiographs. This includes recognising acceptable and not acceptable film and the relevance of each.</a:t>
          </a:r>
          <a:endParaRPr lang="en-US" dirty="0"/>
        </a:p>
      </dgm:t>
    </dgm:pt>
    <dgm:pt modelId="{9D71AD7D-CCDA-4CEC-AA21-D47D7910299C}" type="parTrans" cxnId="{19592B85-30F7-43EB-8E77-BDB68F578CAD}">
      <dgm:prSet/>
      <dgm:spPr/>
      <dgm:t>
        <a:bodyPr/>
        <a:lstStyle/>
        <a:p>
          <a:endParaRPr lang="en-US"/>
        </a:p>
      </dgm:t>
    </dgm:pt>
    <dgm:pt modelId="{FEEC94FF-C046-41B8-8E91-1AD136AA9519}" type="sibTrans" cxnId="{19592B85-30F7-43EB-8E77-BDB68F578CAD}">
      <dgm:prSet phldrT="02"/>
      <dgm:spPr/>
      <dgm:t>
        <a:bodyPr/>
        <a:lstStyle/>
        <a:p>
          <a:r>
            <a:rPr lang="en-US"/>
            <a:t>02</a:t>
          </a:r>
        </a:p>
      </dgm:t>
    </dgm:pt>
    <dgm:pt modelId="{3B3E6E09-DE07-4205-8009-3422B42229AC}" type="pres">
      <dgm:prSet presAssocID="{02F538B9-98E5-48BA-A2FE-F26FF07A2BC2}" presName="Name0" presStyleCnt="0">
        <dgm:presLayoutVars>
          <dgm:animLvl val="lvl"/>
          <dgm:resizeHandles val="exact"/>
        </dgm:presLayoutVars>
      </dgm:prSet>
      <dgm:spPr/>
    </dgm:pt>
    <dgm:pt modelId="{87D16793-0FD0-4387-8C8B-1EBBED882972}" type="pres">
      <dgm:prSet presAssocID="{9C2D521C-21B6-44A3-A293-850EAC1C4312}" presName="compositeNode" presStyleCnt="0">
        <dgm:presLayoutVars>
          <dgm:bulletEnabled val="1"/>
        </dgm:presLayoutVars>
      </dgm:prSet>
      <dgm:spPr/>
    </dgm:pt>
    <dgm:pt modelId="{223FF611-0D5C-4831-9CCB-82D48800B517}" type="pres">
      <dgm:prSet presAssocID="{9C2D521C-21B6-44A3-A293-850EAC1C4312}" presName="bgRect" presStyleLbl="alignNode1" presStyleIdx="0" presStyleCnt="2"/>
      <dgm:spPr/>
    </dgm:pt>
    <dgm:pt modelId="{B1CAD4AF-CC26-4425-9760-E783D90340ED}" type="pres">
      <dgm:prSet presAssocID="{F61B251C-4F11-4408-AADA-C2AFB5BBC317}" presName="sibTransNodeRect" presStyleLbl="alignNode1" presStyleIdx="0" presStyleCnt="2">
        <dgm:presLayoutVars>
          <dgm:chMax val="0"/>
          <dgm:bulletEnabled val="1"/>
        </dgm:presLayoutVars>
      </dgm:prSet>
      <dgm:spPr/>
    </dgm:pt>
    <dgm:pt modelId="{A1E8CCB6-1CCF-4786-A500-478194AB5587}" type="pres">
      <dgm:prSet presAssocID="{9C2D521C-21B6-44A3-A293-850EAC1C4312}" presName="nodeRect" presStyleLbl="alignNode1" presStyleIdx="0" presStyleCnt="2">
        <dgm:presLayoutVars>
          <dgm:bulletEnabled val="1"/>
        </dgm:presLayoutVars>
      </dgm:prSet>
      <dgm:spPr/>
    </dgm:pt>
    <dgm:pt modelId="{C4D6F18F-4B16-4F51-A518-EBC1A29490E8}" type="pres">
      <dgm:prSet presAssocID="{F61B251C-4F11-4408-AADA-C2AFB5BBC317}" presName="sibTrans" presStyleCnt="0"/>
      <dgm:spPr/>
    </dgm:pt>
    <dgm:pt modelId="{91814731-4767-4AFB-9745-61002B122A5B}" type="pres">
      <dgm:prSet presAssocID="{C3469F9F-BF07-41F4-9F8B-E475696DFCF9}" presName="compositeNode" presStyleCnt="0">
        <dgm:presLayoutVars>
          <dgm:bulletEnabled val="1"/>
        </dgm:presLayoutVars>
      </dgm:prSet>
      <dgm:spPr/>
    </dgm:pt>
    <dgm:pt modelId="{3548DE78-E015-4154-801B-89DAF5B85638}" type="pres">
      <dgm:prSet presAssocID="{C3469F9F-BF07-41F4-9F8B-E475696DFCF9}" presName="bgRect" presStyleLbl="alignNode1" presStyleIdx="1" presStyleCnt="2"/>
      <dgm:spPr/>
    </dgm:pt>
    <dgm:pt modelId="{76EBEEB7-2EF2-40F4-B687-30365E6D92D6}" type="pres">
      <dgm:prSet presAssocID="{FEEC94FF-C046-41B8-8E91-1AD136AA9519}" presName="sibTransNodeRect" presStyleLbl="alignNode1" presStyleIdx="1" presStyleCnt="2">
        <dgm:presLayoutVars>
          <dgm:chMax val="0"/>
          <dgm:bulletEnabled val="1"/>
        </dgm:presLayoutVars>
      </dgm:prSet>
      <dgm:spPr/>
    </dgm:pt>
    <dgm:pt modelId="{D44EA8DB-73A5-4984-A479-A4FC0ECE3734}" type="pres">
      <dgm:prSet presAssocID="{C3469F9F-BF07-41F4-9F8B-E475696DFCF9}" presName="nodeRect" presStyleLbl="alignNode1" presStyleIdx="1" presStyleCnt="2">
        <dgm:presLayoutVars>
          <dgm:bulletEnabled val="1"/>
        </dgm:presLayoutVars>
      </dgm:prSet>
      <dgm:spPr/>
    </dgm:pt>
  </dgm:ptLst>
  <dgm:cxnLst>
    <dgm:cxn modelId="{D396562C-0551-4862-9E77-AE9CCDD6BD4D}" type="presOf" srcId="{FEEC94FF-C046-41B8-8E91-1AD136AA9519}" destId="{76EBEEB7-2EF2-40F4-B687-30365E6D92D6}" srcOrd="0" destOrd="0" presId="urn:microsoft.com/office/officeart/2016/7/layout/LinearBlockProcessNumbered"/>
    <dgm:cxn modelId="{1FEFBA62-EF56-402A-84BA-D602D08B8D84}" type="presOf" srcId="{9C2D521C-21B6-44A3-A293-850EAC1C4312}" destId="{223FF611-0D5C-4831-9CCB-82D48800B517}" srcOrd="0" destOrd="0" presId="urn:microsoft.com/office/officeart/2016/7/layout/LinearBlockProcessNumbered"/>
    <dgm:cxn modelId="{79B7226F-AA8B-4026-9DE1-3C3CD4AEE716}" srcId="{02F538B9-98E5-48BA-A2FE-F26FF07A2BC2}" destId="{9C2D521C-21B6-44A3-A293-850EAC1C4312}" srcOrd="0" destOrd="0" parTransId="{5A15DF83-91AA-4A04-9EA0-2E7D33633B22}" sibTransId="{F61B251C-4F11-4408-AADA-C2AFB5BBC317}"/>
    <dgm:cxn modelId="{F967887D-3D9F-48B4-8A0B-3B66D5689BBC}" type="presOf" srcId="{02F538B9-98E5-48BA-A2FE-F26FF07A2BC2}" destId="{3B3E6E09-DE07-4205-8009-3422B42229AC}" srcOrd="0" destOrd="0" presId="urn:microsoft.com/office/officeart/2016/7/layout/LinearBlockProcessNumbered"/>
    <dgm:cxn modelId="{19592B85-30F7-43EB-8E77-BDB68F578CAD}" srcId="{02F538B9-98E5-48BA-A2FE-F26FF07A2BC2}" destId="{C3469F9F-BF07-41F4-9F8B-E475696DFCF9}" srcOrd="1" destOrd="0" parTransId="{9D71AD7D-CCDA-4CEC-AA21-D47D7910299C}" sibTransId="{FEEC94FF-C046-41B8-8E91-1AD136AA9519}"/>
    <dgm:cxn modelId="{510F449F-0E04-44F6-805F-36604CA15D4C}" type="presOf" srcId="{C3469F9F-BF07-41F4-9F8B-E475696DFCF9}" destId="{3548DE78-E015-4154-801B-89DAF5B85638}" srcOrd="0" destOrd="0" presId="urn:microsoft.com/office/officeart/2016/7/layout/LinearBlockProcessNumbered"/>
    <dgm:cxn modelId="{1C9E30AB-4D95-4255-9F16-4D5F1C7233D3}" type="presOf" srcId="{C3469F9F-BF07-41F4-9F8B-E475696DFCF9}" destId="{D44EA8DB-73A5-4984-A479-A4FC0ECE3734}" srcOrd="1" destOrd="0" presId="urn:microsoft.com/office/officeart/2016/7/layout/LinearBlockProcessNumbered"/>
    <dgm:cxn modelId="{CD90BBE2-1050-4FFE-A4C1-B03905CB185B}" type="presOf" srcId="{F61B251C-4F11-4408-AADA-C2AFB5BBC317}" destId="{B1CAD4AF-CC26-4425-9760-E783D90340ED}" srcOrd="0" destOrd="0" presId="urn:microsoft.com/office/officeart/2016/7/layout/LinearBlockProcessNumbered"/>
    <dgm:cxn modelId="{1C4B97FA-6799-4D7C-9433-707897F8C7C2}" type="presOf" srcId="{9C2D521C-21B6-44A3-A293-850EAC1C4312}" destId="{A1E8CCB6-1CCF-4786-A500-478194AB5587}" srcOrd="1" destOrd="0" presId="urn:microsoft.com/office/officeart/2016/7/layout/LinearBlockProcessNumbered"/>
    <dgm:cxn modelId="{37AE4082-0849-4E24-B1BE-23686AA4DCC6}" type="presParOf" srcId="{3B3E6E09-DE07-4205-8009-3422B42229AC}" destId="{87D16793-0FD0-4387-8C8B-1EBBED882972}" srcOrd="0" destOrd="0" presId="urn:microsoft.com/office/officeart/2016/7/layout/LinearBlockProcessNumbered"/>
    <dgm:cxn modelId="{BAAF0F9E-8D43-4FA1-B7FD-ABC21DDA0BF6}" type="presParOf" srcId="{87D16793-0FD0-4387-8C8B-1EBBED882972}" destId="{223FF611-0D5C-4831-9CCB-82D48800B517}" srcOrd="0" destOrd="0" presId="urn:microsoft.com/office/officeart/2016/7/layout/LinearBlockProcessNumbered"/>
    <dgm:cxn modelId="{8BA8ADF1-F6BA-4149-A78A-9EBEE69B551F}" type="presParOf" srcId="{87D16793-0FD0-4387-8C8B-1EBBED882972}" destId="{B1CAD4AF-CC26-4425-9760-E783D90340ED}" srcOrd="1" destOrd="0" presId="urn:microsoft.com/office/officeart/2016/7/layout/LinearBlockProcessNumbered"/>
    <dgm:cxn modelId="{FBE9A568-67C0-43B2-92E7-AB6D6182F85C}" type="presParOf" srcId="{87D16793-0FD0-4387-8C8B-1EBBED882972}" destId="{A1E8CCB6-1CCF-4786-A500-478194AB5587}" srcOrd="2" destOrd="0" presId="urn:microsoft.com/office/officeart/2016/7/layout/LinearBlockProcessNumbered"/>
    <dgm:cxn modelId="{20966A64-DEC1-451A-B793-BE1CB7FC5D25}" type="presParOf" srcId="{3B3E6E09-DE07-4205-8009-3422B42229AC}" destId="{C4D6F18F-4B16-4F51-A518-EBC1A29490E8}" srcOrd="1" destOrd="0" presId="urn:microsoft.com/office/officeart/2016/7/layout/LinearBlockProcessNumbered"/>
    <dgm:cxn modelId="{91396E11-3595-4177-8529-D56EA1D971F9}" type="presParOf" srcId="{3B3E6E09-DE07-4205-8009-3422B42229AC}" destId="{91814731-4767-4AFB-9745-61002B122A5B}" srcOrd="2" destOrd="0" presId="urn:microsoft.com/office/officeart/2016/7/layout/LinearBlockProcessNumbered"/>
    <dgm:cxn modelId="{15DCC7F4-FD8E-4C45-B143-987F52E7B99F}" type="presParOf" srcId="{91814731-4767-4AFB-9745-61002B122A5B}" destId="{3548DE78-E015-4154-801B-89DAF5B85638}" srcOrd="0" destOrd="0" presId="urn:microsoft.com/office/officeart/2016/7/layout/LinearBlockProcessNumbered"/>
    <dgm:cxn modelId="{877FF802-9A29-4D75-987B-2DD55A631DE6}" type="presParOf" srcId="{91814731-4767-4AFB-9745-61002B122A5B}" destId="{76EBEEB7-2EF2-40F4-B687-30365E6D92D6}" srcOrd="1" destOrd="0" presId="urn:microsoft.com/office/officeart/2016/7/layout/LinearBlockProcessNumbered"/>
    <dgm:cxn modelId="{536D521E-C39E-4BCB-AD58-3F77652F2672}" type="presParOf" srcId="{91814731-4767-4AFB-9745-61002B122A5B}" destId="{D44EA8DB-73A5-4984-A479-A4FC0ECE3734}"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B620-F6F1-4526-9EF0-FE882006F7B2}"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EB54F1E-F657-42BE-97BE-9F631BAF651C}">
      <dgm:prSet/>
      <dgm:spPr/>
      <dgm:t>
        <a:bodyPr/>
        <a:lstStyle/>
        <a:p>
          <a:pPr>
            <a:defRPr cap="all"/>
          </a:pPr>
          <a:r>
            <a:rPr lang="en-GB"/>
            <a:t>Staff training and updating</a:t>
          </a:r>
          <a:endParaRPr lang="en-US"/>
        </a:p>
      </dgm:t>
    </dgm:pt>
    <dgm:pt modelId="{C2EA5B24-6FDE-4BDE-BDC7-1153CC6DBCCC}" type="parTrans" cxnId="{E166C757-1494-4D77-8FDE-31C2E3407F02}">
      <dgm:prSet/>
      <dgm:spPr/>
      <dgm:t>
        <a:bodyPr/>
        <a:lstStyle/>
        <a:p>
          <a:endParaRPr lang="en-US"/>
        </a:p>
      </dgm:t>
    </dgm:pt>
    <dgm:pt modelId="{C008805B-0EEC-492D-B805-8B0892625EC4}" type="sibTrans" cxnId="{E166C757-1494-4D77-8FDE-31C2E3407F02}">
      <dgm:prSet/>
      <dgm:spPr/>
      <dgm:t>
        <a:bodyPr/>
        <a:lstStyle/>
        <a:p>
          <a:endParaRPr lang="en-US"/>
        </a:p>
      </dgm:t>
    </dgm:pt>
    <dgm:pt modelId="{1BD904F2-B3B8-412D-AD60-CBD629C52946}">
      <dgm:prSet/>
      <dgm:spPr/>
      <dgm:t>
        <a:bodyPr/>
        <a:lstStyle/>
        <a:p>
          <a:pPr>
            <a:defRPr cap="all"/>
          </a:pPr>
          <a:r>
            <a:rPr lang="en-GB"/>
            <a:t>Image quality and film reject analysis</a:t>
          </a:r>
          <a:endParaRPr lang="en-US"/>
        </a:p>
      </dgm:t>
    </dgm:pt>
    <dgm:pt modelId="{6389F5B6-734D-4840-9D26-0B4A634A9AAA}" type="parTrans" cxnId="{DA17F7B0-5D1F-4275-815C-A94687CFEE6F}">
      <dgm:prSet/>
      <dgm:spPr/>
      <dgm:t>
        <a:bodyPr/>
        <a:lstStyle/>
        <a:p>
          <a:endParaRPr lang="en-US"/>
        </a:p>
      </dgm:t>
    </dgm:pt>
    <dgm:pt modelId="{0A9479BE-BBB2-41E2-B51B-B2C2B7FD6E46}" type="sibTrans" cxnId="{DA17F7B0-5D1F-4275-815C-A94687CFEE6F}">
      <dgm:prSet/>
      <dgm:spPr/>
      <dgm:t>
        <a:bodyPr/>
        <a:lstStyle/>
        <a:p>
          <a:endParaRPr lang="en-US"/>
        </a:p>
      </dgm:t>
    </dgm:pt>
    <dgm:pt modelId="{F09A575C-5726-4183-813F-3089B4F469B5}">
      <dgm:prSet/>
      <dgm:spPr/>
      <dgm:t>
        <a:bodyPr/>
        <a:lstStyle/>
        <a:p>
          <a:pPr>
            <a:defRPr cap="all"/>
          </a:pPr>
          <a:r>
            <a:rPr lang="en-GB"/>
            <a:t>Working procedures</a:t>
          </a:r>
          <a:endParaRPr lang="en-US"/>
        </a:p>
      </dgm:t>
    </dgm:pt>
    <dgm:pt modelId="{10BBE322-B750-4499-A3BF-774E7DF480EF}" type="parTrans" cxnId="{6FBF4182-D8D6-4690-A2B5-D0603AB33D7D}">
      <dgm:prSet/>
      <dgm:spPr/>
      <dgm:t>
        <a:bodyPr/>
        <a:lstStyle/>
        <a:p>
          <a:endParaRPr lang="en-US"/>
        </a:p>
      </dgm:t>
    </dgm:pt>
    <dgm:pt modelId="{56727B8D-9B47-4B0B-8E3E-E2F632984CBA}" type="sibTrans" cxnId="{6FBF4182-D8D6-4690-A2B5-D0603AB33D7D}">
      <dgm:prSet/>
      <dgm:spPr/>
      <dgm:t>
        <a:bodyPr/>
        <a:lstStyle/>
        <a:p>
          <a:endParaRPr lang="en-US"/>
        </a:p>
      </dgm:t>
    </dgm:pt>
    <dgm:pt modelId="{8F026EB5-BB10-4AAD-8229-3E6B5E93DDB0}">
      <dgm:prSet/>
      <dgm:spPr/>
      <dgm:t>
        <a:bodyPr/>
        <a:lstStyle/>
        <a:p>
          <a:pPr>
            <a:defRPr cap="all"/>
          </a:pPr>
          <a:r>
            <a:rPr lang="en-GB"/>
            <a:t>Patient dose and x-ray equipment</a:t>
          </a:r>
          <a:endParaRPr lang="en-US"/>
        </a:p>
      </dgm:t>
    </dgm:pt>
    <dgm:pt modelId="{56717B47-CF6E-4285-ADFB-822ACBC12667}" type="parTrans" cxnId="{CA1F3EF0-4DF4-49C4-A49B-F53593C51EE3}">
      <dgm:prSet/>
      <dgm:spPr/>
      <dgm:t>
        <a:bodyPr/>
        <a:lstStyle/>
        <a:p>
          <a:endParaRPr lang="en-US"/>
        </a:p>
      </dgm:t>
    </dgm:pt>
    <dgm:pt modelId="{E61199E0-398A-49AF-A16F-D923BD242371}" type="sibTrans" cxnId="{CA1F3EF0-4DF4-49C4-A49B-F53593C51EE3}">
      <dgm:prSet/>
      <dgm:spPr/>
      <dgm:t>
        <a:bodyPr/>
        <a:lstStyle/>
        <a:p>
          <a:endParaRPr lang="en-US"/>
        </a:p>
      </dgm:t>
    </dgm:pt>
    <dgm:pt modelId="{3E29D901-3F06-4C2C-B76B-3DD3D23D0620}">
      <dgm:prSet/>
      <dgm:spPr/>
      <dgm:t>
        <a:bodyPr/>
        <a:lstStyle/>
        <a:p>
          <a:pPr>
            <a:defRPr cap="all"/>
          </a:pPr>
          <a:r>
            <a:rPr lang="en-GB"/>
            <a:t>Darkroom, image receptors and processing</a:t>
          </a:r>
          <a:endParaRPr lang="en-US"/>
        </a:p>
      </dgm:t>
    </dgm:pt>
    <dgm:pt modelId="{9C016694-72F8-47BD-BBE9-F3574772AED4}" type="parTrans" cxnId="{0C09FB54-6F6F-4A21-93B6-73F5FA00D7EC}">
      <dgm:prSet/>
      <dgm:spPr/>
      <dgm:t>
        <a:bodyPr/>
        <a:lstStyle/>
        <a:p>
          <a:endParaRPr lang="en-US"/>
        </a:p>
      </dgm:t>
    </dgm:pt>
    <dgm:pt modelId="{9A95F4F2-7C3C-41F9-B46A-615D15DCB10A}" type="sibTrans" cxnId="{0C09FB54-6F6F-4A21-93B6-73F5FA00D7EC}">
      <dgm:prSet/>
      <dgm:spPr/>
      <dgm:t>
        <a:bodyPr/>
        <a:lstStyle/>
        <a:p>
          <a:endParaRPr lang="en-US"/>
        </a:p>
      </dgm:t>
    </dgm:pt>
    <dgm:pt modelId="{6FE2773E-137C-4998-AA28-EDFBECAA9C66}">
      <dgm:prSet/>
      <dgm:spPr/>
      <dgm:t>
        <a:bodyPr/>
        <a:lstStyle/>
        <a:p>
          <a:pPr>
            <a:defRPr cap="all"/>
          </a:pPr>
          <a:r>
            <a:rPr lang="en-GB"/>
            <a:t>Audit</a:t>
          </a:r>
          <a:endParaRPr lang="en-US"/>
        </a:p>
      </dgm:t>
    </dgm:pt>
    <dgm:pt modelId="{0C278F7E-3CE3-40C0-9035-42A6E8FAFDA9}" type="parTrans" cxnId="{289EECFD-48D7-4E72-B7AF-F2B38E866560}">
      <dgm:prSet/>
      <dgm:spPr/>
      <dgm:t>
        <a:bodyPr/>
        <a:lstStyle/>
        <a:p>
          <a:endParaRPr lang="en-US"/>
        </a:p>
      </dgm:t>
    </dgm:pt>
    <dgm:pt modelId="{73CBCD3F-1E1D-474C-901A-DCDEC5FE69EB}" type="sibTrans" cxnId="{289EECFD-48D7-4E72-B7AF-F2B38E866560}">
      <dgm:prSet/>
      <dgm:spPr/>
      <dgm:t>
        <a:bodyPr/>
        <a:lstStyle/>
        <a:p>
          <a:endParaRPr lang="en-US"/>
        </a:p>
      </dgm:t>
    </dgm:pt>
    <dgm:pt modelId="{B3202622-350C-4200-A25E-F1043E91DC6B}" type="pres">
      <dgm:prSet presAssocID="{B3E3B620-F6F1-4526-9EF0-FE882006F7B2}" presName="root" presStyleCnt="0">
        <dgm:presLayoutVars>
          <dgm:dir/>
          <dgm:resizeHandles val="exact"/>
        </dgm:presLayoutVars>
      </dgm:prSet>
      <dgm:spPr/>
    </dgm:pt>
    <dgm:pt modelId="{A1202671-2845-46F3-8E2E-E5F563DED89B}" type="pres">
      <dgm:prSet presAssocID="{0EB54F1E-F657-42BE-97BE-9F631BAF651C}" presName="compNode" presStyleCnt="0"/>
      <dgm:spPr/>
    </dgm:pt>
    <dgm:pt modelId="{CCA25774-F5DF-410F-ACC0-D9C7FA09EFF0}" type="pres">
      <dgm:prSet presAssocID="{0EB54F1E-F657-42BE-97BE-9F631BAF651C}" presName="iconBgRect" presStyleLbl="bgShp" presStyleIdx="0" presStyleCnt="6"/>
      <dgm:spPr/>
    </dgm:pt>
    <dgm:pt modelId="{3043A4A8-E521-46B5-8C22-177914B88BA1}" type="pres">
      <dgm:prSet presAssocID="{0EB54F1E-F657-42BE-97BE-9F631BAF651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EF578CF7-02B2-4030-8EE9-1A3F13F9DE56}" type="pres">
      <dgm:prSet presAssocID="{0EB54F1E-F657-42BE-97BE-9F631BAF651C}" presName="spaceRect" presStyleCnt="0"/>
      <dgm:spPr/>
    </dgm:pt>
    <dgm:pt modelId="{99219B08-E2E9-4EC8-A878-EE6219FD3E1E}" type="pres">
      <dgm:prSet presAssocID="{0EB54F1E-F657-42BE-97BE-9F631BAF651C}" presName="textRect" presStyleLbl="revTx" presStyleIdx="0" presStyleCnt="6">
        <dgm:presLayoutVars>
          <dgm:chMax val="1"/>
          <dgm:chPref val="1"/>
        </dgm:presLayoutVars>
      </dgm:prSet>
      <dgm:spPr/>
    </dgm:pt>
    <dgm:pt modelId="{5111F9AE-68C5-46F1-900F-979484F7ED92}" type="pres">
      <dgm:prSet presAssocID="{C008805B-0EEC-492D-B805-8B0892625EC4}" presName="sibTrans" presStyleCnt="0"/>
      <dgm:spPr/>
    </dgm:pt>
    <dgm:pt modelId="{B8A8EC36-00CE-498D-BB4D-4D63CA141275}" type="pres">
      <dgm:prSet presAssocID="{1BD904F2-B3B8-412D-AD60-CBD629C52946}" presName="compNode" presStyleCnt="0"/>
      <dgm:spPr/>
    </dgm:pt>
    <dgm:pt modelId="{72D35576-D178-49D5-8E15-368A7276CA4E}" type="pres">
      <dgm:prSet presAssocID="{1BD904F2-B3B8-412D-AD60-CBD629C52946}" presName="iconBgRect" presStyleLbl="bgShp" presStyleIdx="1" presStyleCnt="6"/>
      <dgm:spPr/>
    </dgm:pt>
    <dgm:pt modelId="{75A994E7-285A-4E0B-8E7B-D9B44B05668F}" type="pres">
      <dgm:prSet presAssocID="{1BD904F2-B3B8-412D-AD60-CBD629C5294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deo camera"/>
        </a:ext>
      </dgm:extLst>
    </dgm:pt>
    <dgm:pt modelId="{A7746B1C-8A8F-4E3E-9033-27B9AF4B4C89}" type="pres">
      <dgm:prSet presAssocID="{1BD904F2-B3B8-412D-AD60-CBD629C52946}" presName="spaceRect" presStyleCnt="0"/>
      <dgm:spPr/>
    </dgm:pt>
    <dgm:pt modelId="{F0132342-420C-40A6-A6CF-0682DCEA1C00}" type="pres">
      <dgm:prSet presAssocID="{1BD904F2-B3B8-412D-AD60-CBD629C52946}" presName="textRect" presStyleLbl="revTx" presStyleIdx="1" presStyleCnt="6">
        <dgm:presLayoutVars>
          <dgm:chMax val="1"/>
          <dgm:chPref val="1"/>
        </dgm:presLayoutVars>
      </dgm:prSet>
      <dgm:spPr/>
    </dgm:pt>
    <dgm:pt modelId="{8F7364B7-3ACE-4121-AF63-04009E78EC82}" type="pres">
      <dgm:prSet presAssocID="{0A9479BE-BBB2-41E2-B51B-B2C2B7FD6E46}" presName="sibTrans" presStyleCnt="0"/>
      <dgm:spPr/>
    </dgm:pt>
    <dgm:pt modelId="{C3D7E7F3-5C68-4333-9F2E-635BA691E927}" type="pres">
      <dgm:prSet presAssocID="{F09A575C-5726-4183-813F-3089B4F469B5}" presName="compNode" presStyleCnt="0"/>
      <dgm:spPr/>
    </dgm:pt>
    <dgm:pt modelId="{10F4E0C9-26B9-478B-9827-DB29CED43460}" type="pres">
      <dgm:prSet presAssocID="{F09A575C-5726-4183-813F-3089B4F469B5}" presName="iconBgRect" presStyleLbl="bgShp" presStyleIdx="2" presStyleCnt="6"/>
      <dgm:spPr/>
    </dgm:pt>
    <dgm:pt modelId="{43887B1A-9E11-4854-93FD-F381B5B3F29A}" type="pres">
      <dgm:prSet presAssocID="{F09A575C-5726-4183-813F-3089B4F469B5}"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List"/>
        </a:ext>
      </dgm:extLst>
    </dgm:pt>
    <dgm:pt modelId="{70BD9331-8ED0-4C79-8F78-40A0895DE62B}" type="pres">
      <dgm:prSet presAssocID="{F09A575C-5726-4183-813F-3089B4F469B5}" presName="spaceRect" presStyleCnt="0"/>
      <dgm:spPr/>
    </dgm:pt>
    <dgm:pt modelId="{1B807FE5-0A8A-4D48-943E-89597BD3ABFE}" type="pres">
      <dgm:prSet presAssocID="{F09A575C-5726-4183-813F-3089B4F469B5}" presName="textRect" presStyleLbl="revTx" presStyleIdx="2" presStyleCnt="6">
        <dgm:presLayoutVars>
          <dgm:chMax val="1"/>
          <dgm:chPref val="1"/>
        </dgm:presLayoutVars>
      </dgm:prSet>
      <dgm:spPr/>
    </dgm:pt>
    <dgm:pt modelId="{5CE804AB-3D7B-41FA-A251-D74781F65A66}" type="pres">
      <dgm:prSet presAssocID="{56727B8D-9B47-4B0B-8E3E-E2F632984CBA}" presName="sibTrans" presStyleCnt="0"/>
      <dgm:spPr/>
    </dgm:pt>
    <dgm:pt modelId="{827C8D05-9803-4EE0-B4F3-F7F0517F617F}" type="pres">
      <dgm:prSet presAssocID="{8F026EB5-BB10-4AAD-8229-3E6B5E93DDB0}" presName="compNode" presStyleCnt="0"/>
      <dgm:spPr/>
    </dgm:pt>
    <dgm:pt modelId="{FA4B4DF3-E304-471E-8597-E8F9EB6E6848}" type="pres">
      <dgm:prSet presAssocID="{8F026EB5-BB10-4AAD-8229-3E6B5E93DDB0}" presName="iconBgRect" presStyleLbl="bgShp" presStyleIdx="3" presStyleCnt="6"/>
      <dgm:spPr/>
    </dgm:pt>
    <dgm:pt modelId="{2E4D7455-0C29-4FD0-ABEF-84DE4AFA993C}" type="pres">
      <dgm:prSet presAssocID="{8F026EB5-BB10-4AAD-8229-3E6B5E93DDB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adioactive"/>
        </a:ext>
      </dgm:extLst>
    </dgm:pt>
    <dgm:pt modelId="{5FD2773F-05A8-4964-B93F-8B055452BB25}" type="pres">
      <dgm:prSet presAssocID="{8F026EB5-BB10-4AAD-8229-3E6B5E93DDB0}" presName="spaceRect" presStyleCnt="0"/>
      <dgm:spPr/>
    </dgm:pt>
    <dgm:pt modelId="{D4407EF6-6C25-4E71-A6AA-6381F02402CE}" type="pres">
      <dgm:prSet presAssocID="{8F026EB5-BB10-4AAD-8229-3E6B5E93DDB0}" presName="textRect" presStyleLbl="revTx" presStyleIdx="3" presStyleCnt="6">
        <dgm:presLayoutVars>
          <dgm:chMax val="1"/>
          <dgm:chPref val="1"/>
        </dgm:presLayoutVars>
      </dgm:prSet>
      <dgm:spPr/>
    </dgm:pt>
    <dgm:pt modelId="{B8BF7755-0BB3-4D60-8929-F0CA363170B2}" type="pres">
      <dgm:prSet presAssocID="{E61199E0-398A-49AF-A16F-D923BD242371}" presName="sibTrans" presStyleCnt="0"/>
      <dgm:spPr/>
    </dgm:pt>
    <dgm:pt modelId="{5A6FFF76-A58C-4777-B511-32761792404D}" type="pres">
      <dgm:prSet presAssocID="{3E29D901-3F06-4C2C-B76B-3DD3D23D0620}" presName="compNode" presStyleCnt="0"/>
      <dgm:spPr/>
    </dgm:pt>
    <dgm:pt modelId="{6A986187-1DD4-4081-88CC-71277236CF3C}" type="pres">
      <dgm:prSet presAssocID="{3E29D901-3F06-4C2C-B76B-3DD3D23D0620}" presName="iconBgRect" presStyleLbl="bgShp" presStyleIdx="4" presStyleCnt="6"/>
      <dgm:spPr/>
    </dgm:pt>
    <dgm:pt modelId="{6FEE80D6-77BB-43E8-90B1-8BEB22893ED9}" type="pres">
      <dgm:prSet presAssocID="{3E29D901-3F06-4C2C-B76B-3DD3D23D062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Remote control"/>
        </a:ext>
      </dgm:extLst>
    </dgm:pt>
    <dgm:pt modelId="{C784D0F8-4A4A-4727-AFCA-23CBBFF7B75F}" type="pres">
      <dgm:prSet presAssocID="{3E29D901-3F06-4C2C-B76B-3DD3D23D0620}" presName="spaceRect" presStyleCnt="0"/>
      <dgm:spPr/>
    </dgm:pt>
    <dgm:pt modelId="{4C87DBEE-E018-4275-8935-165CF40266E1}" type="pres">
      <dgm:prSet presAssocID="{3E29D901-3F06-4C2C-B76B-3DD3D23D0620}" presName="textRect" presStyleLbl="revTx" presStyleIdx="4" presStyleCnt="6">
        <dgm:presLayoutVars>
          <dgm:chMax val="1"/>
          <dgm:chPref val="1"/>
        </dgm:presLayoutVars>
      </dgm:prSet>
      <dgm:spPr/>
    </dgm:pt>
    <dgm:pt modelId="{F4B5996F-32B2-4694-88D1-68CFF0706ED6}" type="pres">
      <dgm:prSet presAssocID="{9A95F4F2-7C3C-41F9-B46A-615D15DCB10A}" presName="sibTrans" presStyleCnt="0"/>
      <dgm:spPr/>
    </dgm:pt>
    <dgm:pt modelId="{B13A71D1-2C7C-46CA-A644-48DD2607923C}" type="pres">
      <dgm:prSet presAssocID="{6FE2773E-137C-4998-AA28-EDFBECAA9C66}" presName="compNode" presStyleCnt="0"/>
      <dgm:spPr/>
    </dgm:pt>
    <dgm:pt modelId="{AEC965E6-FFF7-4EDA-B073-E28F461C0EAE}" type="pres">
      <dgm:prSet presAssocID="{6FE2773E-137C-4998-AA28-EDFBECAA9C66}" presName="iconBgRect" presStyleLbl="bgShp" presStyleIdx="5" presStyleCnt="6"/>
      <dgm:spPr/>
    </dgm:pt>
    <dgm:pt modelId="{F77C7DA5-CD9F-498D-91E2-C9A54EA13B7E}" type="pres">
      <dgm:prSet presAssocID="{6FE2773E-137C-4998-AA28-EDFBECAA9C66}"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agnifying glass"/>
        </a:ext>
      </dgm:extLst>
    </dgm:pt>
    <dgm:pt modelId="{A5351E3F-945A-42AD-B27B-E7FD835484C6}" type="pres">
      <dgm:prSet presAssocID="{6FE2773E-137C-4998-AA28-EDFBECAA9C66}" presName="spaceRect" presStyleCnt="0"/>
      <dgm:spPr/>
    </dgm:pt>
    <dgm:pt modelId="{C6BB3D37-46CA-4A66-BDB6-FC3F5BC217D9}" type="pres">
      <dgm:prSet presAssocID="{6FE2773E-137C-4998-AA28-EDFBECAA9C66}" presName="textRect" presStyleLbl="revTx" presStyleIdx="5" presStyleCnt="6">
        <dgm:presLayoutVars>
          <dgm:chMax val="1"/>
          <dgm:chPref val="1"/>
        </dgm:presLayoutVars>
      </dgm:prSet>
      <dgm:spPr/>
    </dgm:pt>
  </dgm:ptLst>
  <dgm:cxnLst>
    <dgm:cxn modelId="{7F98CE4F-B6D2-4DC8-8336-654C975A6650}" type="presOf" srcId="{3E29D901-3F06-4C2C-B76B-3DD3D23D0620}" destId="{4C87DBEE-E018-4275-8935-165CF40266E1}" srcOrd="0" destOrd="0" presId="urn:microsoft.com/office/officeart/2018/5/layout/IconCircleLabelList"/>
    <dgm:cxn modelId="{0C09FB54-6F6F-4A21-93B6-73F5FA00D7EC}" srcId="{B3E3B620-F6F1-4526-9EF0-FE882006F7B2}" destId="{3E29D901-3F06-4C2C-B76B-3DD3D23D0620}" srcOrd="4" destOrd="0" parTransId="{9C016694-72F8-47BD-BBE9-F3574772AED4}" sibTransId="{9A95F4F2-7C3C-41F9-B46A-615D15DCB10A}"/>
    <dgm:cxn modelId="{E166C757-1494-4D77-8FDE-31C2E3407F02}" srcId="{B3E3B620-F6F1-4526-9EF0-FE882006F7B2}" destId="{0EB54F1E-F657-42BE-97BE-9F631BAF651C}" srcOrd="0" destOrd="0" parTransId="{C2EA5B24-6FDE-4BDE-BDC7-1153CC6DBCCC}" sibTransId="{C008805B-0EEC-492D-B805-8B0892625EC4}"/>
    <dgm:cxn modelId="{8F8FCF59-DB0C-46D3-9A37-C284671719B5}" type="presOf" srcId="{1BD904F2-B3B8-412D-AD60-CBD629C52946}" destId="{F0132342-420C-40A6-A6CF-0682DCEA1C00}" srcOrd="0" destOrd="0" presId="urn:microsoft.com/office/officeart/2018/5/layout/IconCircleLabelList"/>
    <dgm:cxn modelId="{6FBF4182-D8D6-4690-A2B5-D0603AB33D7D}" srcId="{B3E3B620-F6F1-4526-9EF0-FE882006F7B2}" destId="{F09A575C-5726-4183-813F-3089B4F469B5}" srcOrd="2" destOrd="0" parTransId="{10BBE322-B750-4499-A3BF-774E7DF480EF}" sibTransId="{56727B8D-9B47-4B0B-8E3E-E2F632984CBA}"/>
    <dgm:cxn modelId="{DA17F7B0-5D1F-4275-815C-A94687CFEE6F}" srcId="{B3E3B620-F6F1-4526-9EF0-FE882006F7B2}" destId="{1BD904F2-B3B8-412D-AD60-CBD629C52946}" srcOrd="1" destOrd="0" parTransId="{6389F5B6-734D-4840-9D26-0B4A634A9AAA}" sibTransId="{0A9479BE-BBB2-41E2-B51B-B2C2B7FD6E46}"/>
    <dgm:cxn modelId="{ADAC60B8-04A1-4206-8165-2EF175F7F04A}" type="presOf" srcId="{6FE2773E-137C-4998-AA28-EDFBECAA9C66}" destId="{C6BB3D37-46CA-4A66-BDB6-FC3F5BC217D9}" srcOrd="0" destOrd="0" presId="urn:microsoft.com/office/officeart/2018/5/layout/IconCircleLabelList"/>
    <dgm:cxn modelId="{618608BC-34F5-49D6-8644-2716052A2289}" type="presOf" srcId="{F09A575C-5726-4183-813F-3089B4F469B5}" destId="{1B807FE5-0A8A-4D48-943E-89597BD3ABFE}" srcOrd="0" destOrd="0" presId="urn:microsoft.com/office/officeart/2018/5/layout/IconCircleLabelList"/>
    <dgm:cxn modelId="{470478BF-DC59-468D-A803-85D20956700C}" type="presOf" srcId="{8F026EB5-BB10-4AAD-8229-3E6B5E93DDB0}" destId="{D4407EF6-6C25-4E71-A6AA-6381F02402CE}" srcOrd="0" destOrd="0" presId="urn:microsoft.com/office/officeart/2018/5/layout/IconCircleLabelList"/>
    <dgm:cxn modelId="{78DF45CE-2807-44E7-B351-A1322CF5D942}" type="presOf" srcId="{B3E3B620-F6F1-4526-9EF0-FE882006F7B2}" destId="{B3202622-350C-4200-A25E-F1043E91DC6B}" srcOrd="0" destOrd="0" presId="urn:microsoft.com/office/officeart/2018/5/layout/IconCircleLabelList"/>
    <dgm:cxn modelId="{6B19C6E8-9384-4190-B3F9-73C3BB06785E}" type="presOf" srcId="{0EB54F1E-F657-42BE-97BE-9F631BAF651C}" destId="{99219B08-E2E9-4EC8-A878-EE6219FD3E1E}" srcOrd="0" destOrd="0" presId="urn:microsoft.com/office/officeart/2018/5/layout/IconCircleLabelList"/>
    <dgm:cxn modelId="{CA1F3EF0-4DF4-49C4-A49B-F53593C51EE3}" srcId="{B3E3B620-F6F1-4526-9EF0-FE882006F7B2}" destId="{8F026EB5-BB10-4AAD-8229-3E6B5E93DDB0}" srcOrd="3" destOrd="0" parTransId="{56717B47-CF6E-4285-ADFB-822ACBC12667}" sibTransId="{E61199E0-398A-49AF-A16F-D923BD242371}"/>
    <dgm:cxn modelId="{289EECFD-48D7-4E72-B7AF-F2B38E866560}" srcId="{B3E3B620-F6F1-4526-9EF0-FE882006F7B2}" destId="{6FE2773E-137C-4998-AA28-EDFBECAA9C66}" srcOrd="5" destOrd="0" parTransId="{0C278F7E-3CE3-40C0-9035-42A6E8FAFDA9}" sibTransId="{73CBCD3F-1E1D-474C-901A-DCDEC5FE69EB}"/>
    <dgm:cxn modelId="{047A89F6-54BE-4922-A455-6B04AB5F26D2}" type="presParOf" srcId="{B3202622-350C-4200-A25E-F1043E91DC6B}" destId="{A1202671-2845-46F3-8E2E-E5F563DED89B}" srcOrd="0" destOrd="0" presId="urn:microsoft.com/office/officeart/2018/5/layout/IconCircleLabelList"/>
    <dgm:cxn modelId="{51AC8FAE-EF5F-425E-9CA6-9BCBD0D4D1A7}" type="presParOf" srcId="{A1202671-2845-46F3-8E2E-E5F563DED89B}" destId="{CCA25774-F5DF-410F-ACC0-D9C7FA09EFF0}" srcOrd="0" destOrd="0" presId="urn:microsoft.com/office/officeart/2018/5/layout/IconCircleLabelList"/>
    <dgm:cxn modelId="{805C5FB9-6562-497B-893C-55B9CD99DCB2}" type="presParOf" srcId="{A1202671-2845-46F3-8E2E-E5F563DED89B}" destId="{3043A4A8-E521-46B5-8C22-177914B88BA1}" srcOrd="1" destOrd="0" presId="urn:microsoft.com/office/officeart/2018/5/layout/IconCircleLabelList"/>
    <dgm:cxn modelId="{4DF4A25F-6F0E-468F-85D3-A597B1102B3D}" type="presParOf" srcId="{A1202671-2845-46F3-8E2E-E5F563DED89B}" destId="{EF578CF7-02B2-4030-8EE9-1A3F13F9DE56}" srcOrd="2" destOrd="0" presId="urn:microsoft.com/office/officeart/2018/5/layout/IconCircleLabelList"/>
    <dgm:cxn modelId="{5872E50B-F1CF-4BDC-AFF4-20D6504AF519}" type="presParOf" srcId="{A1202671-2845-46F3-8E2E-E5F563DED89B}" destId="{99219B08-E2E9-4EC8-A878-EE6219FD3E1E}" srcOrd="3" destOrd="0" presId="urn:microsoft.com/office/officeart/2018/5/layout/IconCircleLabelList"/>
    <dgm:cxn modelId="{0FF63549-11F5-43F5-AA88-E1AD3C59497B}" type="presParOf" srcId="{B3202622-350C-4200-A25E-F1043E91DC6B}" destId="{5111F9AE-68C5-46F1-900F-979484F7ED92}" srcOrd="1" destOrd="0" presId="urn:microsoft.com/office/officeart/2018/5/layout/IconCircleLabelList"/>
    <dgm:cxn modelId="{0C4437C7-CB19-4556-9456-F4A973C7609A}" type="presParOf" srcId="{B3202622-350C-4200-A25E-F1043E91DC6B}" destId="{B8A8EC36-00CE-498D-BB4D-4D63CA141275}" srcOrd="2" destOrd="0" presId="urn:microsoft.com/office/officeart/2018/5/layout/IconCircleLabelList"/>
    <dgm:cxn modelId="{13CB95F4-44DB-46A6-ACFA-5AD416DB8B4B}" type="presParOf" srcId="{B8A8EC36-00CE-498D-BB4D-4D63CA141275}" destId="{72D35576-D178-49D5-8E15-368A7276CA4E}" srcOrd="0" destOrd="0" presId="urn:microsoft.com/office/officeart/2018/5/layout/IconCircleLabelList"/>
    <dgm:cxn modelId="{D5F92B20-D843-4534-8129-8FFF4435C71E}" type="presParOf" srcId="{B8A8EC36-00CE-498D-BB4D-4D63CA141275}" destId="{75A994E7-285A-4E0B-8E7B-D9B44B05668F}" srcOrd="1" destOrd="0" presId="urn:microsoft.com/office/officeart/2018/5/layout/IconCircleLabelList"/>
    <dgm:cxn modelId="{BBA96408-C850-41E7-A674-048DE628BD6B}" type="presParOf" srcId="{B8A8EC36-00CE-498D-BB4D-4D63CA141275}" destId="{A7746B1C-8A8F-4E3E-9033-27B9AF4B4C89}" srcOrd="2" destOrd="0" presId="urn:microsoft.com/office/officeart/2018/5/layout/IconCircleLabelList"/>
    <dgm:cxn modelId="{8BC36CDD-3FAC-4551-AEE7-CD47F212B70C}" type="presParOf" srcId="{B8A8EC36-00CE-498D-BB4D-4D63CA141275}" destId="{F0132342-420C-40A6-A6CF-0682DCEA1C00}" srcOrd="3" destOrd="0" presId="urn:microsoft.com/office/officeart/2018/5/layout/IconCircleLabelList"/>
    <dgm:cxn modelId="{AC4F5923-07EF-4CF0-B232-6CFF975C35F7}" type="presParOf" srcId="{B3202622-350C-4200-A25E-F1043E91DC6B}" destId="{8F7364B7-3ACE-4121-AF63-04009E78EC82}" srcOrd="3" destOrd="0" presId="urn:microsoft.com/office/officeart/2018/5/layout/IconCircleLabelList"/>
    <dgm:cxn modelId="{E4F405BC-B31D-4E02-AFEC-A01A1A7E3A4F}" type="presParOf" srcId="{B3202622-350C-4200-A25E-F1043E91DC6B}" destId="{C3D7E7F3-5C68-4333-9F2E-635BA691E927}" srcOrd="4" destOrd="0" presId="urn:microsoft.com/office/officeart/2018/5/layout/IconCircleLabelList"/>
    <dgm:cxn modelId="{5D10ED85-30E2-41D6-9FE1-976FD9D5E320}" type="presParOf" srcId="{C3D7E7F3-5C68-4333-9F2E-635BA691E927}" destId="{10F4E0C9-26B9-478B-9827-DB29CED43460}" srcOrd="0" destOrd="0" presId="urn:microsoft.com/office/officeart/2018/5/layout/IconCircleLabelList"/>
    <dgm:cxn modelId="{A1CAA660-FE60-4A73-AFCF-77D0808F11B0}" type="presParOf" srcId="{C3D7E7F3-5C68-4333-9F2E-635BA691E927}" destId="{43887B1A-9E11-4854-93FD-F381B5B3F29A}" srcOrd="1" destOrd="0" presId="urn:microsoft.com/office/officeart/2018/5/layout/IconCircleLabelList"/>
    <dgm:cxn modelId="{28FCE1F8-1B6F-4842-A223-274EC6244D9A}" type="presParOf" srcId="{C3D7E7F3-5C68-4333-9F2E-635BA691E927}" destId="{70BD9331-8ED0-4C79-8F78-40A0895DE62B}" srcOrd="2" destOrd="0" presId="urn:microsoft.com/office/officeart/2018/5/layout/IconCircleLabelList"/>
    <dgm:cxn modelId="{DA99A6AE-BEF3-4BD4-A887-7877C9CE76E3}" type="presParOf" srcId="{C3D7E7F3-5C68-4333-9F2E-635BA691E927}" destId="{1B807FE5-0A8A-4D48-943E-89597BD3ABFE}" srcOrd="3" destOrd="0" presId="urn:microsoft.com/office/officeart/2018/5/layout/IconCircleLabelList"/>
    <dgm:cxn modelId="{E0F5E01D-1C50-4510-A048-4901DD2FC47C}" type="presParOf" srcId="{B3202622-350C-4200-A25E-F1043E91DC6B}" destId="{5CE804AB-3D7B-41FA-A251-D74781F65A66}" srcOrd="5" destOrd="0" presId="urn:microsoft.com/office/officeart/2018/5/layout/IconCircleLabelList"/>
    <dgm:cxn modelId="{ACEF6032-5D89-4C29-89E0-F483C4865712}" type="presParOf" srcId="{B3202622-350C-4200-A25E-F1043E91DC6B}" destId="{827C8D05-9803-4EE0-B4F3-F7F0517F617F}" srcOrd="6" destOrd="0" presId="urn:microsoft.com/office/officeart/2018/5/layout/IconCircleLabelList"/>
    <dgm:cxn modelId="{7587CD79-EC86-41F5-B175-5B021FD60C96}" type="presParOf" srcId="{827C8D05-9803-4EE0-B4F3-F7F0517F617F}" destId="{FA4B4DF3-E304-471E-8597-E8F9EB6E6848}" srcOrd="0" destOrd="0" presId="urn:microsoft.com/office/officeart/2018/5/layout/IconCircleLabelList"/>
    <dgm:cxn modelId="{B0FEB3B1-703C-4B1C-8823-EFB3C092F380}" type="presParOf" srcId="{827C8D05-9803-4EE0-B4F3-F7F0517F617F}" destId="{2E4D7455-0C29-4FD0-ABEF-84DE4AFA993C}" srcOrd="1" destOrd="0" presId="urn:microsoft.com/office/officeart/2018/5/layout/IconCircleLabelList"/>
    <dgm:cxn modelId="{4C64EC13-353C-4D5E-8675-C03E4CEEDB5B}" type="presParOf" srcId="{827C8D05-9803-4EE0-B4F3-F7F0517F617F}" destId="{5FD2773F-05A8-4964-B93F-8B055452BB25}" srcOrd="2" destOrd="0" presId="urn:microsoft.com/office/officeart/2018/5/layout/IconCircleLabelList"/>
    <dgm:cxn modelId="{5EB090E0-DAC0-4439-BBF7-870DC25D9BE0}" type="presParOf" srcId="{827C8D05-9803-4EE0-B4F3-F7F0517F617F}" destId="{D4407EF6-6C25-4E71-A6AA-6381F02402CE}" srcOrd="3" destOrd="0" presId="urn:microsoft.com/office/officeart/2018/5/layout/IconCircleLabelList"/>
    <dgm:cxn modelId="{9EF0F0F0-86BD-4642-B7F7-15172B204071}" type="presParOf" srcId="{B3202622-350C-4200-A25E-F1043E91DC6B}" destId="{B8BF7755-0BB3-4D60-8929-F0CA363170B2}" srcOrd="7" destOrd="0" presId="urn:microsoft.com/office/officeart/2018/5/layout/IconCircleLabelList"/>
    <dgm:cxn modelId="{1D207E9E-1E91-4888-A787-8282639FF03A}" type="presParOf" srcId="{B3202622-350C-4200-A25E-F1043E91DC6B}" destId="{5A6FFF76-A58C-4777-B511-32761792404D}" srcOrd="8" destOrd="0" presId="urn:microsoft.com/office/officeart/2018/5/layout/IconCircleLabelList"/>
    <dgm:cxn modelId="{3A75E8C7-36E5-4F90-819A-84958FB1C972}" type="presParOf" srcId="{5A6FFF76-A58C-4777-B511-32761792404D}" destId="{6A986187-1DD4-4081-88CC-71277236CF3C}" srcOrd="0" destOrd="0" presId="urn:microsoft.com/office/officeart/2018/5/layout/IconCircleLabelList"/>
    <dgm:cxn modelId="{AAF5D712-3270-406F-8672-E2495313BFD1}" type="presParOf" srcId="{5A6FFF76-A58C-4777-B511-32761792404D}" destId="{6FEE80D6-77BB-43E8-90B1-8BEB22893ED9}" srcOrd="1" destOrd="0" presId="urn:microsoft.com/office/officeart/2018/5/layout/IconCircleLabelList"/>
    <dgm:cxn modelId="{AF28235E-2311-4688-B102-58F0A71F6968}" type="presParOf" srcId="{5A6FFF76-A58C-4777-B511-32761792404D}" destId="{C784D0F8-4A4A-4727-AFCA-23CBBFF7B75F}" srcOrd="2" destOrd="0" presId="urn:microsoft.com/office/officeart/2018/5/layout/IconCircleLabelList"/>
    <dgm:cxn modelId="{0B299224-0373-4B5E-8AFA-9D2B4AD212DD}" type="presParOf" srcId="{5A6FFF76-A58C-4777-B511-32761792404D}" destId="{4C87DBEE-E018-4275-8935-165CF40266E1}" srcOrd="3" destOrd="0" presId="urn:microsoft.com/office/officeart/2018/5/layout/IconCircleLabelList"/>
    <dgm:cxn modelId="{B7B3BF09-BF77-44C1-AC01-854459A155CA}" type="presParOf" srcId="{B3202622-350C-4200-A25E-F1043E91DC6B}" destId="{F4B5996F-32B2-4694-88D1-68CFF0706ED6}" srcOrd="9" destOrd="0" presId="urn:microsoft.com/office/officeart/2018/5/layout/IconCircleLabelList"/>
    <dgm:cxn modelId="{C146B31D-714F-4E98-9467-F7EB25E6160A}" type="presParOf" srcId="{B3202622-350C-4200-A25E-F1043E91DC6B}" destId="{B13A71D1-2C7C-46CA-A644-48DD2607923C}" srcOrd="10" destOrd="0" presId="urn:microsoft.com/office/officeart/2018/5/layout/IconCircleLabelList"/>
    <dgm:cxn modelId="{1DF238AC-B7F1-4898-A211-3EE8A4050417}" type="presParOf" srcId="{B13A71D1-2C7C-46CA-A644-48DD2607923C}" destId="{AEC965E6-FFF7-4EDA-B073-E28F461C0EAE}" srcOrd="0" destOrd="0" presId="urn:microsoft.com/office/officeart/2018/5/layout/IconCircleLabelList"/>
    <dgm:cxn modelId="{B856E350-B059-4DD8-99C5-DD9F36A6FCAD}" type="presParOf" srcId="{B13A71D1-2C7C-46CA-A644-48DD2607923C}" destId="{F77C7DA5-CD9F-498D-91E2-C9A54EA13B7E}" srcOrd="1" destOrd="0" presId="urn:microsoft.com/office/officeart/2018/5/layout/IconCircleLabelList"/>
    <dgm:cxn modelId="{479C9613-D132-4253-A868-00625BE4F3F2}" type="presParOf" srcId="{B13A71D1-2C7C-46CA-A644-48DD2607923C}" destId="{A5351E3F-945A-42AD-B27B-E7FD835484C6}" srcOrd="2" destOrd="0" presId="urn:microsoft.com/office/officeart/2018/5/layout/IconCircleLabelList"/>
    <dgm:cxn modelId="{FF77EBF8-CAD5-4FF3-825E-283D3E494124}" type="presParOf" srcId="{B13A71D1-2C7C-46CA-A644-48DD2607923C}" destId="{C6BB3D37-46CA-4A66-BDB6-FC3F5BC217D9}"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0F2F82-E08D-4410-9AE9-533EEE361420}"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CDD1A7C3-F8E4-4601-ACDE-CF125C1690FD}">
      <dgm:prSet/>
      <dgm:spPr/>
      <dgm:t>
        <a:bodyPr/>
        <a:lstStyle/>
        <a:p>
          <a:r>
            <a:rPr lang="en-GB"/>
            <a:t>High Contrast and Density:</a:t>
          </a:r>
          <a:br>
            <a:rPr lang="en-GB"/>
          </a:br>
          <a:r>
            <a:rPr lang="en-GB"/>
            <a:t>Contrast: Allows for a clear distinction between different tissues, such as enamel, dentine, and bone.</a:t>
          </a:r>
          <a:br>
            <a:rPr lang="en-GB"/>
          </a:br>
          <a:r>
            <a:rPr lang="en-GB"/>
            <a:t>Density: Refers to the overall darkness or lightness of the film, which must be correct to show all relevant structures.</a:t>
          </a:r>
          <a:br>
            <a:rPr lang="en-GB"/>
          </a:br>
          <a:endParaRPr lang="en-US"/>
        </a:p>
      </dgm:t>
    </dgm:pt>
    <dgm:pt modelId="{290B3499-470A-48A7-AE11-5E29D794D69D}" type="parTrans" cxnId="{A89DD92C-6235-4093-A100-E3D3D2803F85}">
      <dgm:prSet/>
      <dgm:spPr/>
      <dgm:t>
        <a:bodyPr/>
        <a:lstStyle/>
        <a:p>
          <a:endParaRPr lang="en-US"/>
        </a:p>
      </dgm:t>
    </dgm:pt>
    <dgm:pt modelId="{92C0F541-819A-4C24-9762-9B8B1D0A0512}" type="sibTrans" cxnId="{A89DD92C-6235-4093-A100-E3D3D2803F85}">
      <dgm:prSet/>
      <dgm:spPr/>
      <dgm:t>
        <a:bodyPr/>
        <a:lstStyle/>
        <a:p>
          <a:endParaRPr lang="en-US"/>
        </a:p>
      </dgm:t>
    </dgm:pt>
    <dgm:pt modelId="{AED59E88-695C-404B-AFC9-DE695F0238D9}">
      <dgm:prSet/>
      <dgm:spPr/>
      <dgm:t>
        <a:bodyPr/>
        <a:lstStyle/>
        <a:p>
          <a:r>
            <a:rPr lang="en-GB"/>
            <a:t>Accurate Positioning:</a:t>
          </a:r>
          <a:br>
            <a:rPr lang="en-GB"/>
          </a:br>
          <a:r>
            <a:rPr lang="en-GB"/>
            <a:t>Complete Anatomical Coverage: Ensures the entire tooth and surrounding structures, including root tips and supporting bone, are visible.</a:t>
          </a:r>
          <a:br>
            <a:rPr lang="en-GB"/>
          </a:br>
          <a:r>
            <a:rPr lang="en-GB"/>
            <a:t>Minimised Distortion: Achieved when the X-ray beam is correctly aligned, preventing teeth from appearing stretched (elongated) or squashed (foreshortened).</a:t>
          </a:r>
          <a:br>
            <a:rPr lang="en-GB"/>
          </a:br>
          <a:r>
            <a:rPr lang="en-GB"/>
            <a:t>Open Contacts: On a bitewing radiograph, a clear view of the space between teeth is necessary to detect interproximal decay.</a:t>
          </a:r>
          <a:br>
            <a:rPr lang="en-GB"/>
          </a:br>
          <a:endParaRPr lang="en-US"/>
        </a:p>
      </dgm:t>
    </dgm:pt>
    <dgm:pt modelId="{FEADD5E3-69CB-493C-A5EE-5A511F2E62FA}" type="parTrans" cxnId="{8169A613-13DF-4144-B3FF-7F5BF5417CB1}">
      <dgm:prSet/>
      <dgm:spPr/>
      <dgm:t>
        <a:bodyPr/>
        <a:lstStyle/>
        <a:p>
          <a:endParaRPr lang="en-US"/>
        </a:p>
      </dgm:t>
    </dgm:pt>
    <dgm:pt modelId="{2E06DDD6-240C-41C2-A19A-DB4AF591E92A}" type="sibTrans" cxnId="{8169A613-13DF-4144-B3FF-7F5BF5417CB1}">
      <dgm:prSet/>
      <dgm:spPr/>
      <dgm:t>
        <a:bodyPr/>
        <a:lstStyle/>
        <a:p>
          <a:endParaRPr lang="en-US"/>
        </a:p>
      </dgm:t>
    </dgm:pt>
    <dgm:pt modelId="{B8341C6C-0BE8-4B6B-928D-08604DE9449F}">
      <dgm:prSet/>
      <dgm:spPr/>
      <dgm:t>
        <a:bodyPr/>
        <a:lstStyle/>
        <a:p>
          <a:r>
            <a:rPr lang="en-GB"/>
            <a:t>Image Clarity:</a:t>
          </a:r>
          <a:br>
            <a:rPr lang="en-GB"/>
          </a:br>
          <a:r>
            <a:rPr lang="en-GB"/>
            <a:t>Sharpness and Detail: Crucial for accurate diagnosis.</a:t>
          </a:r>
          <a:br>
            <a:rPr lang="en-GB"/>
          </a:br>
          <a:r>
            <a:rPr lang="en-GB"/>
            <a:t>No Motion Blur: Ensures a clear and focused image, which is caused by patient movement.</a:t>
          </a:r>
          <a:endParaRPr lang="en-US"/>
        </a:p>
      </dgm:t>
    </dgm:pt>
    <dgm:pt modelId="{8CD0C2AA-15E1-4E6A-A894-218AF412C77C}" type="parTrans" cxnId="{98A1E1F1-B344-4E5C-B37D-BEC10E9ED6DB}">
      <dgm:prSet/>
      <dgm:spPr/>
      <dgm:t>
        <a:bodyPr/>
        <a:lstStyle/>
        <a:p>
          <a:endParaRPr lang="en-US"/>
        </a:p>
      </dgm:t>
    </dgm:pt>
    <dgm:pt modelId="{93A5AA72-68FD-4713-B2F0-7B0F96656B5A}" type="sibTrans" cxnId="{98A1E1F1-B344-4E5C-B37D-BEC10E9ED6DB}">
      <dgm:prSet/>
      <dgm:spPr/>
      <dgm:t>
        <a:bodyPr/>
        <a:lstStyle/>
        <a:p>
          <a:endParaRPr lang="en-US"/>
        </a:p>
      </dgm:t>
    </dgm:pt>
    <dgm:pt modelId="{61B6DA26-D152-4D78-84D5-7FB918EB5DBD}" type="pres">
      <dgm:prSet presAssocID="{850F2F82-E08D-4410-9AE9-533EEE361420}" presName="vert0" presStyleCnt="0">
        <dgm:presLayoutVars>
          <dgm:dir/>
          <dgm:animOne val="branch"/>
          <dgm:animLvl val="lvl"/>
        </dgm:presLayoutVars>
      </dgm:prSet>
      <dgm:spPr/>
    </dgm:pt>
    <dgm:pt modelId="{B7BA9243-EF49-45FF-80D2-07F6C5CA1F87}" type="pres">
      <dgm:prSet presAssocID="{CDD1A7C3-F8E4-4601-ACDE-CF125C1690FD}" presName="thickLine" presStyleLbl="alignNode1" presStyleIdx="0" presStyleCnt="3"/>
      <dgm:spPr/>
    </dgm:pt>
    <dgm:pt modelId="{DE9C8719-6B6E-4463-B374-D9512554935F}" type="pres">
      <dgm:prSet presAssocID="{CDD1A7C3-F8E4-4601-ACDE-CF125C1690FD}" presName="horz1" presStyleCnt="0"/>
      <dgm:spPr/>
    </dgm:pt>
    <dgm:pt modelId="{C30B7102-F61B-4BE5-BA7C-9B37A43C1B93}" type="pres">
      <dgm:prSet presAssocID="{CDD1A7C3-F8E4-4601-ACDE-CF125C1690FD}" presName="tx1" presStyleLbl="revTx" presStyleIdx="0" presStyleCnt="3"/>
      <dgm:spPr/>
    </dgm:pt>
    <dgm:pt modelId="{961BBFB3-794D-4D14-ADCD-F79A2ADE2D19}" type="pres">
      <dgm:prSet presAssocID="{CDD1A7C3-F8E4-4601-ACDE-CF125C1690FD}" presName="vert1" presStyleCnt="0"/>
      <dgm:spPr/>
    </dgm:pt>
    <dgm:pt modelId="{0FABF4BE-687D-46CA-AB5D-D71941085B2A}" type="pres">
      <dgm:prSet presAssocID="{AED59E88-695C-404B-AFC9-DE695F0238D9}" presName="thickLine" presStyleLbl="alignNode1" presStyleIdx="1" presStyleCnt="3"/>
      <dgm:spPr/>
    </dgm:pt>
    <dgm:pt modelId="{E2A12977-DCA8-457F-A2F3-76EB21417152}" type="pres">
      <dgm:prSet presAssocID="{AED59E88-695C-404B-AFC9-DE695F0238D9}" presName="horz1" presStyleCnt="0"/>
      <dgm:spPr/>
    </dgm:pt>
    <dgm:pt modelId="{6A4A030A-8C0C-4C22-8908-1855FAAB8329}" type="pres">
      <dgm:prSet presAssocID="{AED59E88-695C-404B-AFC9-DE695F0238D9}" presName="tx1" presStyleLbl="revTx" presStyleIdx="1" presStyleCnt="3"/>
      <dgm:spPr/>
    </dgm:pt>
    <dgm:pt modelId="{EE1EC848-625B-4487-8BB7-F62D4BB090B3}" type="pres">
      <dgm:prSet presAssocID="{AED59E88-695C-404B-AFC9-DE695F0238D9}" presName="vert1" presStyleCnt="0"/>
      <dgm:spPr/>
    </dgm:pt>
    <dgm:pt modelId="{23D8169D-573D-4821-BF45-375FBDDAD9D8}" type="pres">
      <dgm:prSet presAssocID="{B8341C6C-0BE8-4B6B-928D-08604DE9449F}" presName="thickLine" presStyleLbl="alignNode1" presStyleIdx="2" presStyleCnt="3"/>
      <dgm:spPr/>
    </dgm:pt>
    <dgm:pt modelId="{B0D149A1-DCDA-4A28-9C0C-FBF3560AD4AD}" type="pres">
      <dgm:prSet presAssocID="{B8341C6C-0BE8-4B6B-928D-08604DE9449F}" presName="horz1" presStyleCnt="0"/>
      <dgm:spPr/>
    </dgm:pt>
    <dgm:pt modelId="{44C1FE53-812B-4A58-A036-45EA6D34B953}" type="pres">
      <dgm:prSet presAssocID="{B8341C6C-0BE8-4B6B-928D-08604DE9449F}" presName="tx1" presStyleLbl="revTx" presStyleIdx="2" presStyleCnt="3"/>
      <dgm:spPr/>
    </dgm:pt>
    <dgm:pt modelId="{35392EF5-C0AC-4435-AD00-F93C3EC5F21E}" type="pres">
      <dgm:prSet presAssocID="{B8341C6C-0BE8-4B6B-928D-08604DE9449F}" presName="vert1" presStyleCnt="0"/>
      <dgm:spPr/>
    </dgm:pt>
  </dgm:ptLst>
  <dgm:cxnLst>
    <dgm:cxn modelId="{8169A613-13DF-4144-B3FF-7F5BF5417CB1}" srcId="{850F2F82-E08D-4410-9AE9-533EEE361420}" destId="{AED59E88-695C-404B-AFC9-DE695F0238D9}" srcOrd="1" destOrd="0" parTransId="{FEADD5E3-69CB-493C-A5EE-5A511F2E62FA}" sibTransId="{2E06DDD6-240C-41C2-A19A-DB4AF591E92A}"/>
    <dgm:cxn modelId="{A89DD92C-6235-4093-A100-E3D3D2803F85}" srcId="{850F2F82-E08D-4410-9AE9-533EEE361420}" destId="{CDD1A7C3-F8E4-4601-ACDE-CF125C1690FD}" srcOrd="0" destOrd="0" parTransId="{290B3499-470A-48A7-AE11-5E29D794D69D}" sibTransId="{92C0F541-819A-4C24-9762-9B8B1D0A0512}"/>
    <dgm:cxn modelId="{A9F5195F-3362-431D-930A-0DF6B70A88B0}" type="presOf" srcId="{AED59E88-695C-404B-AFC9-DE695F0238D9}" destId="{6A4A030A-8C0C-4C22-8908-1855FAAB8329}" srcOrd="0" destOrd="0" presId="urn:microsoft.com/office/officeart/2008/layout/LinedList"/>
    <dgm:cxn modelId="{F7F27941-EA9C-474F-9DC1-A9DF44934A9E}" type="presOf" srcId="{CDD1A7C3-F8E4-4601-ACDE-CF125C1690FD}" destId="{C30B7102-F61B-4BE5-BA7C-9B37A43C1B93}" srcOrd="0" destOrd="0" presId="urn:microsoft.com/office/officeart/2008/layout/LinedList"/>
    <dgm:cxn modelId="{E34E504E-B02A-4738-B96A-7B3ABF533BF4}" type="presOf" srcId="{B8341C6C-0BE8-4B6B-928D-08604DE9449F}" destId="{44C1FE53-812B-4A58-A036-45EA6D34B953}" srcOrd="0" destOrd="0" presId="urn:microsoft.com/office/officeart/2008/layout/LinedList"/>
    <dgm:cxn modelId="{2691B198-1E0C-44C5-AD24-9A6A9C5ADEEB}" type="presOf" srcId="{850F2F82-E08D-4410-9AE9-533EEE361420}" destId="{61B6DA26-D152-4D78-84D5-7FB918EB5DBD}" srcOrd="0" destOrd="0" presId="urn:microsoft.com/office/officeart/2008/layout/LinedList"/>
    <dgm:cxn modelId="{98A1E1F1-B344-4E5C-B37D-BEC10E9ED6DB}" srcId="{850F2F82-E08D-4410-9AE9-533EEE361420}" destId="{B8341C6C-0BE8-4B6B-928D-08604DE9449F}" srcOrd="2" destOrd="0" parTransId="{8CD0C2AA-15E1-4E6A-A894-218AF412C77C}" sibTransId="{93A5AA72-68FD-4713-B2F0-7B0F96656B5A}"/>
    <dgm:cxn modelId="{36387F23-D852-43A3-9AFA-DBCD8824B109}" type="presParOf" srcId="{61B6DA26-D152-4D78-84D5-7FB918EB5DBD}" destId="{B7BA9243-EF49-45FF-80D2-07F6C5CA1F87}" srcOrd="0" destOrd="0" presId="urn:microsoft.com/office/officeart/2008/layout/LinedList"/>
    <dgm:cxn modelId="{92EDF71E-FD4A-4D8F-ABAF-E69623F0B5E3}" type="presParOf" srcId="{61B6DA26-D152-4D78-84D5-7FB918EB5DBD}" destId="{DE9C8719-6B6E-4463-B374-D9512554935F}" srcOrd="1" destOrd="0" presId="urn:microsoft.com/office/officeart/2008/layout/LinedList"/>
    <dgm:cxn modelId="{2962FDDF-D461-4F8B-841F-8FCF1069ABB3}" type="presParOf" srcId="{DE9C8719-6B6E-4463-B374-D9512554935F}" destId="{C30B7102-F61B-4BE5-BA7C-9B37A43C1B93}" srcOrd="0" destOrd="0" presId="urn:microsoft.com/office/officeart/2008/layout/LinedList"/>
    <dgm:cxn modelId="{2E141D57-906A-4580-B26A-4E32EE18492A}" type="presParOf" srcId="{DE9C8719-6B6E-4463-B374-D9512554935F}" destId="{961BBFB3-794D-4D14-ADCD-F79A2ADE2D19}" srcOrd="1" destOrd="0" presId="urn:microsoft.com/office/officeart/2008/layout/LinedList"/>
    <dgm:cxn modelId="{803A7C03-D298-4AFB-BCE4-D90D47C99907}" type="presParOf" srcId="{61B6DA26-D152-4D78-84D5-7FB918EB5DBD}" destId="{0FABF4BE-687D-46CA-AB5D-D71941085B2A}" srcOrd="2" destOrd="0" presId="urn:microsoft.com/office/officeart/2008/layout/LinedList"/>
    <dgm:cxn modelId="{583F64EA-40A1-457E-A8F4-EC578312CF91}" type="presParOf" srcId="{61B6DA26-D152-4D78-84D5-7FB918EB5DBD}" destId="{E2A12977-DCA8-457F-A2F3-76EB21417152}" srcOrd="3" destOrd="0" presId="urn:microsoft.com/office/officeart/2008/layout/LinedList"/>
    <dgm:cxn modelId="{50D008DC-1BE1-4845-890B-FCF6ED7114C7}" type="presParOf" srcId="{E2A12977-DCA8-457F-A2F3-76EB21417152}" destId="{6A4A030A-8C0C-4C22-8908-1855FAAB8329}" srcOrd="0" destOrd="0" presId="urn:microsoft.com/office/officeart/2008/layout/LinedList"/>
    <dgm:cxn modelId="{98A1D0DC-C2BD-47DE-8333-822F3C539204}" type="presParOf" srcId="{E2A12977-DCA8-457F-A2F3-76EB21417152}" destId="{EE1EC848-625B-4487-8BB7-F62D4BB090B3}" srcOrd="1" destOrd="0" presId="urn:microsoft.com/office/officeart/2008/layout/LinedList"/>
    <dgm:cxn modelId="{F29368E4-4BB3-4AC8-9727-FFFB9EC21114}" type="presParOf" srcId="{61B6DA26-D152-4D78-84D5-7FB918EB5DBD}" destId="{23D8169D-573D-4821-BF45-375FBDDAD9D8}" srcOrd="4" destOrd="0" presId="urn:microsoft.com/office/officeart/2008/layout/LinedList"/>
    <dgm:cxn modelId="{3B3598C2-2759-43A8-B8E5-D1A054E0E71A}" type="presParOf" srcId="{61B6DA26-D152-4D78-84D5-7FB918EB5DBD}" destId="{B0D149A1-DCDA-4A28-9C0C-FBF3560AD4AD}" srcOrd="5" destOrd="0" presId="urn:microsoft.com/office/officeart/2008/layout/LinedList"/>
    <dgm:cxn modelId="{FEC3C1BC-BD59-49B3-8862-BFCC4576564F}" type="presParOf" srcId="{B0D149A1-DCDA-4A28-9C0C-FBF3560AD4AD}" destId="{44C1FE53-812B-4A58-A036-45EA6D34B953}" srcOrd="0" destOrd="0" presId="urn:microsoft.com/office/officeart/2008/layout/LinedList"/>
    <dgm:cxn modelId="{AB050F6C-2899-4DFD-ACBD-99FB644AE685}" type="presParOf" srcId="{B0D149A1-DCDA-4A28-9C0C-FBF3560AD4AD}" destId="{35392EF5-C0AC-4435-AD00-F93C3EC5F21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623CD6-5288-46CC-BF18-0E65D1CE114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6FB335D-43E1-4FF5-846E-45800DF83854}">
      <dgm:prSet/>
      <dgm:spPr/>
      <dgm:t>
        <a:bodyPr/>
        <a:lstStyle/>
        <a:p>
          <a:r>
            <a:rPr lang="en-GB"/>
            <a:t>Underexposed: The image is too light and grainy, lacking detail, caused by insufficient radiation.</a:t>
          </a:r>
          <a:br>
            <a:rPr lang="en-GB"/>
          </a:br>
          <a:endParaRPr lang="en-US"/>
        </a:p>
      </dgm:t>
    </dgm:pt>
    <dgm:pt modelId="{78D76132-BA0C-4746-9A45-C412DC183933}" type="parTrans" cxnId="{2C39FDD7-41E7-4F72-AFFE-34DA8ED996FE}">
      <dgm:prSet/>
      <dgm:spPr/>
      <dgm:t>
        <a:bodyPr/>
        <a:lstStyle/>
        <a:p>
          <a:endParaRPr lang="en-US"/>
        </a:p>
      </dgm:t>
    </dgm:pt>
    <dgm:pt modelId="{8D0D8AEF-9EB7-496D-AF11-A9DE658C5A72}" type="sibTrans" cxnId="{2C39FDD7-41E7-4F72-AFFE-34DA8ED996FE}">
      <dgm:prSet/>
      <dgm:spPr/>
      <dgm:t>
        <a:bodyPr/>
        <a:lstStyle/>
        <a:p>
          <a:endParaRPr lang="en-US"/>
        </a:p>
      </dgm:t>
    </dgm:pt>
    <dgm:pt modelId="{BD97B85B-C4E5-4EAF-B1CF-CA2C91AE0094}">
      <dgm:prSet/>
      <dgm:spPr/>
      <dgm:t>
        <a:bodyPr/>
        <a:lstStyle/>
        <a:p>
          <a:r>
            <a:rPr lang="en-GB"/>
            <a:t>Overexposed: The image is too dark, obscuring anatomical structures, caused by excessive radiation.</a:t>
          </a:r>
          <a:br>
            <a:rPr lang="en-GB"/>
          </a:br>
          <a:endParaRPr lang="en-US"/>
        </a:p>
      </dgm:t>
    </dgm:pt>
    <dgm:pt modelId="{3D23DB64-C2AA-431B-BAD3-D235E3BAE4AE}" type="parTrans" cxnId="{BF093D9E-D579-4269-859F-8ECA5C245129}">
      <dgm:prSet/>
      <dgm:spPr/>
      <dgm:t>
        <a:bodyPr/>
        <a:lstStyle/>
        <a:p>
          <a:endParaRPr lang="en-US"/>
        </a:p>
      </dgm:t>
    </dgm:pt>
    <dgm:pt modelId="{139DB51E-DDF8-48ED-ACDF-AC37F1F09CDC}" type="sibTrans" cxnId="{BF093D9E-D579-4269-859F-8ECA5C245129}">
      <dgm:prSet/>
      <dgm:spPr/>
      <dgm:t>
        <a:bodyPr/>
        <a:lstStyle/>
        <a:p>
          <a:endParaRPr lang="en-US"/>
        </a:p>
      </dgm:t>
    </dgm:pt>
    <dgm:pt modelId="{C899BDA3-8000-4DB7-8332-9F42123D13F7}">
      <dgm:prSet/>
      <dgm:spPr/>
      <dgm:t>
        <a:bodyPr/>
        <a:lstStyle/>
        <a:p>
          <a:r>
            <a:rPr lang="en-GB"/>
            <a:t>Backward Placement of Film: Placing the film backward causes a faint image with a distinctive pattern from the lead foil.</a:t>
          </a:r>
          <a:endParaRPr lang="en-US"/>
        </a:p>
      </dgm:t>
    </dgm:pt>
    <dgm:pt modelId="{16689038-84BD-4830-90D2-47373F399BB2}" type="parTrans" cxnId="{26913489-1A8A-496E-AF18-E3B6196EB421}">
      <dgm:prSet/>
      <dgm:spPr/>
      <dgm:t>
        <a:bodyPr/>
        <a:lstStyle/>
        <a:p>
          <a:endParaRPr lang="en-US"/>
        </a:p>
      </dgm:t>
    </dgm:pt>
    <dgm:pt modelId="{FA3B0C4C-F8A2-4409-8BA2-489C54200D97}" type="sibTrans" cxnId="{26913489-1A8A-496E-AF18-E3B6196EB421}">
      <dgm:prSet/>
      <dgm:spPr/>
      <dgm:t>
        <a:bodyPr/>
        <a:lstStyle/>
        <a:p>
          <a:endParaRPr lang="en-US"/>
        </a:p>
      </dgm:t>
    </dgm:pt>
    <dgm:pt modelId="{524342A8-F4F7-4A46-A605-209953B5A6AF}" type="pres">
      <dgm:prSet presAssocID="{88623CD6-5288-46CC-BF18-0E65D1CE1149}" presName="linear" presStyleCnt="0">
        <dgm:presLayoutVars>
          <dgm:animLvl val="lvl"/>
          <dgm:resizeHandles val="exact"/>
        </dgm:presLayoutVars>
      </dgm:prSet>
      <dgm:spPr/>
    </dgm:pt>
    <dgm:pt modelId="{D174B32C-421F-428E-BDFC-B3E75B46494B}" type="pres">
      <dgm:prSet presAssocID="{B6FB335D-43E1-4FF5-846E-45800DF83854}" presName="parentText" presStyleLbl="node1" presStyleIdx="0" presStyleCnt="3">
        <dgm:presLayoutVars>
          <dgm:chMax val="0"/>
          <dgm:bulletEnabled val="1"/>
        </dgm:presLayoutVars>
      </dgm:prSet>
      <dgm:spPr/>
    </dgm:pt>
    <dgm:pt modelId="{42729188-4E5C-46F9-A844-76A156A52959}" type="pres">
      <dgm:prSet presAssocID="{8D0D8AEF-9EB7-496D-AF11-A9DE658C5A72}" presName="spacer" presStyleCnt="0"/>
      <dgm:spPr/>
    </dgm:pt>
    <dgm:pt modelId="{B2C3B93D-90E7-4F9E-AD52-4B9552AFFD1E}" type="pres">
      <dgm:prSet presAssocID="{BD97B85B-C4E5-4EAF-B1CF-CA2C91AE0094}" presName="parentText" presStyleLbl="node1" presStyleIdx="1" presStyleCnt="3">
        <dgm:presLayoutVars>
          <dgm:chMax val="0"/>
          <dgm:bulletEnabled val="1"/>
        </dgm:presLayoutVars>
      </dgm:prSet>
      <dgm:spPr/>
    </dgm:pt>
    <dgm:pt modelId="{5389C513-68B5-4D97-81F3-107DA73CD9B8}" type="pres">
      <dgm:prSet presAssocID="{139DB51E-DDF8-48ED-ACDF-AC37F1F09CDC}" presName="spacer" presStyleCnt="0"/>
      <dgm:spPr/>
    </dgm:pt>
    <dgm:pt modelId="{5A1BADB8-08A0-473C-824F-6A72975E0C9F}" type="pres">
      <dgm:prSet presAssocID="{C899BDA3-8000-4DB7-8332-9F42123D13F7}" presName="parentText" presStyleLbl="node1" presStyleIdx="2" presStyleCnt="3">
        <dgm:presLayoutVars>
          <dgm:chMax val="0"/>
          <dgm:bulletEnabled val="1"/>
        </dgm:presLayoutVars>
      </dgm:prSet>
      <dgm:spPr/>
    </dgm:pt>
  </dgm:ptLst>
  <dgm:cxnLst>
    <dgm:cxn modelId="{7BC77013-0E5C-4C08-81F6-5C6750B3C3C5}" type="presOf" srcId="{88623CD6-5288-46CC-BF18-0E65D1CE1149}" destId="{524342A8-F4F7-4A46-A605-209953B5A6AF}" srcOrd="0" destOrd="0" presId="urn:microsoft.com/office/officeart/2005/8/layout/vList2"/>
    <dgm:cxn modelId="{D6F7E213-E9E8-45CA-B2E1-1FDECB185A51}" type="presOf" srcId="{C899BDA3-8000-4DB7-8332-9F42123D13F7}" destId="{5A1BADB8-08A0-473C-824F-6A72975E0C9F}" srcOrd="0" destOrd="0" presId="urn:microsoft.com/office/officeart/2005/8/layout/vList2"/>
    <dgm:cxn modelId="{D3938A47-256C-4804-8F1B-34394B1A7789}" type="presOf" srcId="{B6FB335D-43E1-4FF5-846E-45800DF83854}" destId="{D174B32C-421F-428E-BDFC-B3E75B46494B}" srcOrd="0" destOrd="0" presId="urn:microsoft.com/office/officeart/2005/8/layout/vList2"/>
    <dgm:cxn modelId="{6539D787-9124-4089-9D8E-59111FEAB83A}" type="presOf" srcId="{BD97B85B-C4E5-4EAF-B1CF-CA2C91AE0094}" destId="{B2C3B93D-90E7-4F9E-AD52-4B9552AFFD1E}" srcOrd="0" destOrd="0" presId="urn:microsoft.com/office/officeart/2005/8/layout/vList2"/>
    <dgm:cxn modelId="{26913489-1A8A-496E-AF18-E3B6196EB421}" srcId="{88623CD6-5288-46CC-BF18-0E65D1CE1149}" destId="{C899BDA3-8000-4DB7-8332-9F42123D13F7}" srcOrd="2" destOrd="0" parTransId="{16689038-84BD-4830-90D2-47373F399BB2}" sibTransId="{FA3B0C4C-F8A2-4409-8BA2-489C54200D97}"/>
    <dgm:cxn modelId="{BF093D9E-D579-4269-859F-8ECA5C245129}" srcId="{88623CD6-5288-46CC-BF18-0E65D1CE1149}" destId="{BD97B85B-C4E5-4EAF-B1CF-CA2C91AE0094}" srcOrd="1" destOrd="0" parTransId="{3D23DB64-C2AA-431B-BAD3-D235E3BAE4AE}" sibTransId="{139DB51E-DDF8-48ED-ACDF-AC37F1F09CDC}"/>
    <dgm:cxn modelId="{2C39FDD7-41E7-4F72-AFFE-34DA8ED996FE}" srcId="{88623CD6-5288-46CC-BF18-0E65D1CE1149}" destId="{B6FB335D-43E1-4FF5-846E-45800DF83854}" srcOrd="0" destOrd="0" parTransId="{78D76132-BA0C-4746-9A45-C412DC183933}" sibTransId="{8D0D8AEF-9EB7-496D-AF11-A9DE658C5A72}"/>
    <dgm:cxn modelId="{AB4E02BD-794A-417A-97A9-C1B701DB1923}" type="presParOf" srcId="{524342A8-F4F7-4A46-A605-209953B5A6AF}" destId="{D174B32C-421F-428E-BDFC-B3E75B46494B}" srcOrd="0" destOrd="0" presId="urn:microsoft.com/office/officeart/2005/8/layout/vList2"/>
    <dgm:cxn modelId="{639F799F-6609-4671-A700-19AD15A3A693}" type="presParOf" srcId="{524342A8-F4F7-4A46-A605-209953B5A6AF}" destId="{42729188-4E5C-46F9-A844-76A156A52959}" srcOrd="1" destOrd="0" presId="urn:microsoft.com/office/officeart/2005/8/layout/vList2"/>
    <dgm:cxn modelId="{4BE774D2-9A52-4582-A9E6-F0C596379078}" type="presParOf" srcId="{524342A8-F4F7-4A46-A605-209953B5A6AF}" destId="{B2C3B93D-90E7-4F9E-AD52-4B9552AFFD1E}" srcOrd="2" destOrd="0" presId="urn:microsoft.com/office/officeart/2005/8/layout/vList2"/>
    <dgm:cxn modelId="{2941B597-5538-4D98-AC4A-98297921C5B9}" type="presParOf" srcId="{524342A8-F4F7-4A46-A605-209953B5A6AF}" destId="{5389C513-68B5-4D97-81F3-107DA73CD9B8}" srcOrd="3" destOrd="0" presId="urn:microsoft.com/office/officeart/2005/8/layout/vList2"/>
    <dgm:cxn modelId="{E260FF38-3B0B-4AB6-8842-49F3D737337B}" type="presParOf" srcId="{524342A8-F4F7-4A46-A605-209953B5A6AF}" destId="{5A1BADB8-08A0-473C-824F-6A72975E0C9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FC3297-2146-40DB-B5CA-84D6CA707659}"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C2CE64DD-B7EF-4DCA-9BC1-B79E381DCE9B}">
      <dgm:prSet/>
      <dgm:spPr/>
      <dgm:t>
        <a:bodyPr/>
        <a:lstStyle/>
        <a:p>
          <a:r>
            <a:rPr lang="en-GB"/>
            <a:t>Blurred Image: Any movement of the patient, sensor, or X-ray tube during exposure results in an unsharp, blurred image.</a:t>
          </a:r>
          <a:br>
            <a:rPr lang="en-GB"/>
          </a:br>
          <a:endParaRPr lang="en-US"/>
        </a:p>
      </dgm:t>
    </dgm:pt>
    <dgm:pt modelId="{CB0AD2DE-69CD-452F-A399-74EEBEFA46F0}" type="parTrans" cxnId="{F7E301EA-760F-41CB-83CC-E874A96003D7}">
      <dgm:prSet/>
      <dgm:spPr/>
      <dgm:t>
        <a:bodyPr/>
        <a:lstStyle/>
        <a:p>
          <a:endParaRPr lang="en-US"/>
        </a:p>
      </dgm:t>
    </dgm:pt>
    <dgm:pt modelId="{8C0FB01A-C213-41E0-963F-7BB26463A034}" type="sibTrans" cxnId="{F7E301EA-760F-41CB-83CC-E874A96003D7}">
      <dgm:prSet/>
      <dgm:spPr/>
      <dgm:t>
        <a:bodyPr/>
        <a:lstStyle/>
        <a:p>
          <a:endParaRPr lang="en-US"/>
        </a:p>
      </dgm:t>
    </dgm:pt>
    <dgm:pt modelId="{45F6D64E-FA4A-4E5E-ACFD-320974C26382}">
      <dgm:prSet/>
      <dgm:spPr/>
      <dgm:t>
        <a:bodyPr/>
        <a:lstStyle/>
        <a:p>
          <a:r>
            <a:rPr lang="en-GB"/>
            <a:t>Artefacts: Any foreign objects left in the patient’s mouth (e.g., jewellery, glasses) or marks on the film from handling.</a:t>
          </a:r>
          <a:br>
            <a:rPr lang="en-GB"/>
          </a:br>
          <a:endParaRPr lang="en-US"/>
        </a:p>
      </dgm:t>
    </dgm:pt>
    <dgm:pt modelId="{09750D6E-F35C-447F-82F8-F3E40FE8172F}" type="parTrans" cxnId="{BD28DFE1-88B5-4349-B3F8-E4D72FB66E82}">
      <dgm:prSet/>
      <dgm:spPr/>
      <dgm:t>
        <a:bodyPr/>
        <a:lstStyle/>
        <a:p>
          <a:endParaRPr lang="en-US"/>
        </a:p>
      </dgm:t>
    </dgm:pt>
    <dgm:pt modelId="{7F9F57E8-E1D3-4FCD-8DB7-6BD1FC1EA676}" type="sibTrans" cxnId="{BD28DFE1-88B5-4349-B3F8-E4D72FB66E82}">
      <dgm:prSet/>
      <dgm:spPr/>
      <dgm:t>
        <a:bodyPr/>
        <a:lstStyle/>
        <a:p>
          <a:endParaRPr lang="en-US"/>
        </a:p>
      </dgm:t>
    </dgm:pt>
    <dgm:pt modelId="{37FF482C-7DFC-491F-BA03-CF90E1B241E5}">
      <dgm:prSet/>
      <dgm:spPr/>
      <dgm:t>
        <a:bodyPr/>
        <a:lstStyle/>
        <a:p>
          <a:r>
            <a:rPr lang="en-GB"/>
            <a:t>Fingerprint Marks: Touching the film with contaminated gloves during handling can leave a smudge.</a:t>
          </a:r>
          <a:br>
            <a:rPr lang="en-GB"/>
          </a:br>
          <a:endParaRPr lang="en-US"/>
        </a:p>
      </dgm:t>
    </dgm:pt>
    <dgm:pt modelId="{8F2E9D66-B3F6-40CD-BC4C-B238CE09AD7D}" type="parTrans" cxnId="{577A3F32-E218-4B2C-A13D-855DF592CB30}">
      <dgm:prSet/>
      <dgm:spPr/>
      <dgm:t>
        <a:bodyPr/>
        <a:lstStyle/>
        <a:p>
          <a:endParaRPr lang="en-US"/>
        </a:p>
      </dgm:t>
    </dgm:pt>
    <dgm:pt modelId="{DC0E9B2E-D36D-472C-B28D-B325DA88D42D}" type="sibTrans" cxnId="{577A3F32-E218-4B2C-A13D-855DF592CB30}">
      <dgm:prSet/>
      <dgm:spPr/>
      <dgm:t>
        <a:bodyPr/>
        <a:lstStyle/>
        <a:p>
          <a:endParaRPr lang="en-US"/>
        </a:p>
      </dgm:t>
    </dgm:pt>
    <dgm:pt modelId="{53917DCB-5838-44E7-96E5-BE6300EF57DA}">
      <dgm:prSet/>
      <dgm:spPr/>
      <dgm:t>
        <a:bodyPr/>
        <a:lstStyle/>
        <a:p>
          <a:r>
            <a:rPr lang="en-GB"/>
            <a:t>Double Image: Re-exposing a film that has already been exposed creates a superimposed, undiagnostic image.</a:t>
          </a:r>
          <a:endParaRPr lang="en-US"/>
        </a:p>
      </dgm:t>
    </dgm:pt>
    <dgm:pt modelId="{8E25A5B4-A501-4F5E-B435-25354C21A427}" type="parTrans" cxnId="{1515B194-D0B8-4AAD-8047-575DD9E5D09F}">
      <dgm:prSet/>
      <dgm:spPr/>
      <dgm:t>
        <a:bodyPr/>
        <a:lstStyle/>
        <a:p>
          <a:endParaRPr lang="en-US"/>
        </a:p>
      </dgm:t>
    </dgm:pt>
    <dgm:pt modelId="{2EE71B3C-0D56-4FD5-BC5C-146EC3AC4D9F}" type="sibTrans" cxnId="{1515B194-D0B8-4AAD-8047-575DD9E5D09F}">
      <dgm:prSet/>
      <dgm:spPr/>
      <dgm:t>
        <a:bodyPr/>
        <a:lstStyle/>
        <a:p>
          <a:endParaRPr lang="en-US"/>
        </a:p>
      </dgm:t>
    </dgm:pt>
    <dgm:pt modelId="{B251FD54-2C94-45A8-B9CB-CB69E6C50FC4}" type="pres">
      <dgm:prSet presAssocID="{98FC3297-2146-40DB-B5CA-84D6CA707659}" presName="vert0" presStyleCnt="0">
        <dgm:presLayoutVars>
          <dgm:dir/>
          <dgm:animOne val="branch"/>
          <dgm:animLvl val="lvl"/>
        </dgm:presLayoutVars>
      </dgm:prSet>
      <dgm:spPr/>
    </dgm:pt>
    <dgm:pt modelId="{960521EE-1BCB-4DE0-9308-00231B364615}" type="pres">
      <dgm:prSet presAssocID="{C2CE64DD-B7EF-4DCA-9BC1-B79E381DCE9B}" presName="thickLine" presStyleLbl="alignNode1" presStyleIdx="0" presStyleCnt="4"/>
      <dgm:spPr/>
    </dgm:pt>
    <dgm:pt modelId="{A5E5BBC7-59B7-4158-8CB8-42E7DB62F91F}" type="pres">
      <dgm:prSet presAssocID="{C2CE64DD-B7EF-4DCA-9BC1-B79E381DCE9B}" presName="horz1" presStyleCnt="0"/>
      <dgm:spPr/>
    </dgm:pt>
    <dgm:pt modelId="{E3907B8F-88DA-4175-9811-EF7C8F44E592}" type="pres">
      <dgm:prSet presAssocID="{C2CE64DD-B7EF-4DCA-9BC1-B79E381DCE9B}" presName="tx1" presStyleLbl="revTx" presStyleIdx="0" presStyleCnt="4"/>
      <dgm:spPr/>
    </dgm:pt>
    <dgm:pt modelId="{2FFBE14B-6D7A-4A67-BDCF-96F2DEC3551F}" type="pres">
      <dgm:prSet presAssocID="{C2CE64DD-B7EF-4DCA-9BC1-B79E381DCE9B}" presName="vert1" presStyleCnt="0"/>
      <dgm:spPr/>
    </dgm:pt>
    <dgm:pt modelId="{B77A8136-2515-468C-8112-D4586BFE11F4}" type="pres">
      <dgm:prSet presAssocID="{45F6D64E-FA4A-4E5E-ACFD-320974C26382}" presName="thickLine" presStyleLbl="alignNode1" presStyleIdx="1" presStyleCnt="4"/>
      <dgm:spPr/>
    </dgm:pt>
    <dgm:pt modelId="{12DB05BD-09AA-46BE-891D-6D7EB6DEE6BB}" type="pres">
      <dgm:prSet presAssocID="{45F6D64E-FA4A-4E5E-ACFD-320974C26382}" presName="horz1" presStyleCnt="0"/>
      <dgm:spPr/>
    </dgm:pt>
    <dgm:pt modelId="{207CB683-3E52-403D-9E70-6D8854CA7CF2}" type="pres">
      <dgm:prSet presAssocID="{45F6D64E-FA4A-4E5E-ACFD-320974C26382}" presName="tx1" presStyleLbl="revTx" presStyleIdx="1" presStyleCnt="4"/>
      <dgm:spPr/>
    </dgm:pt>
    <dgm:pt modelId="{8E8FA2C7-DE65-4563-99C5-F68F5D4F24D1}" type="pres">
      <dgm:prSet presAssocID="{45F6D64E-FA4A-4E5E-ACFD-320974C26382}" presName="vert1" presStyleCnt="0"/>
      <dgm:spPr/>
    </dgm:pt>
    <dgm:pt modelId="{BD165BDE-E22F-4103-843A-95D76A654D18}" type="pres">
      <dgm:prSet presAssocID="{37FF482C-7DFC-491F-BA03-CF90E1B241E5}" presName="thickLine" presStyleLbl="alignNode1" presStyleIdx="2" presStyleCnt="4"/>
      <dgm:spPr/>
    </dgm:pt>
    <dgm:pt modelId="{7334130F-A9F1-4717-B796-53C3826490E0}" type="pres">
      <dgm:prSet presAssocID="{37FF482C-7DFC-491F-BA03-CF90E1B241E5}" presName="horz1" presStyleCnt="0"/>
      <dgm:spPr/>
    </dgm:pt>
    <dgm:pt modelId="{B9ACF34A-D68C-4D5F-8254-E4EF6B252149}" type="pres">
      <dgm:prSet presAssocID="{37FF482C-7DFC-491F-BA03-CF90E1B241E5}" presName="tx1" presStyleLbl="revTx" presStyleIdx="2" presStyleCnt="4"/>
      <dgm:spPr/>
    </dgm:pt>
    <dgm:pt modelId="{FE85ABB7-2C9C-43E1-B693-2CF89C5A242D}" type="pres">
      <dgm:prSet presAssocID="{37FF482C-7DFC-491F-BA03-CF90E1B241E5}" presName="vert1" presStyleCnt="0"/>
      <dgm:spPr/>
    </dgm:pt>
    <dgm:pt modelId="{0D2D5357-49FE-4F1E-8B97-A272C54D3105}" type="pres">
      <dgm:prSet presAssocID="{53917DCB-5838-44E7-96E5-BE6300EF57DA}" presName="thickLine" presStyleLbl="alignNode1" presStyleIdx="3" presStyleCnt="4"/>
      <dgm:spPr/>
    </dgm:pt>
    <dgm:pt modelId="{63D9A855-FC95-4D93-AEDB-6016415DECD0}" type="pres">
      <dgm:prSet presAssocID="{53917DCB-5838-44E7-96E5-BE6300EF57DA}" presName="horz1" presStyleCnt="0"/>
      <dgm:spPr/>
    </dgm:pt>
    <dgm:pt modelId="{0635A08F-EDB5-4B87-8B51-0EC32DCD8EB7}" type="pres">
      <dgm:prSet presAssocID="{53917DCB-5838-44E7-96E5-BE6300EF57DA}" presName="tx1" presStyleLbl="revTx" presStyleIdx="3" presStyleCnt="4"/>
      <dgm:spPr/>
    </dgm:pt>
    <dgm:pt modelId="{18F32936-3591-44AF-80F9-4E29ADE8C2B3}" type="pres">
      <dgm:prSet presAssocID="{53917DCB-5838-44E7-96E5-BE6300EF57DA}" presName="vert1" presStyleCnt="0"/>
      <dgm:spPr/>
    </dgm:pt>
  </dgm:ptLst>
  <dgm:cxnLst>
    <dgm:cxn modelId="{7CD28F1E-8020-49F0-817D-AA673DB77A1B}" type="presOf" srcId="{98FC3297-2146-40DB-B5CA-84D6CA707659}" destId="{B251FD54-2C94-45A8-B9CB-CB69E6C50FC4}" srcOrd="0" destOrd="0" presId="urn:microsoft.com/office/officeart/2008/layout/LinedList"/>
    <dgm:cxn modelId="{577A3F32-E218-4B2C-A13D-855DF592CB30}" srcId="{98FC3297-2146-40DB-B5CA-84D6CA707659}" destId="{37FF482C-7DFC-491F-BA03-CF90E1B241E5}" srcOrd="2" destOrd="0" parTransId="{8F2E9D66-B3F6-40CD-BC4C-B238CE09AD7D}" sibTransId="{DC0E9B2E-D36D-472C-B28D-B325DA88D42D}"/>
    <dgm:cxn modelId="{2CE3F540-FE71-4648-9201-62525E6122C2}" type="presOf" srcId="{C2CE64DD-B7EF-4DCA-9BC1-B79E381DCE9B}" destId="{E3907B8F-88DA-4175-9811-EF7C8F44E592}" srcOrd="0" destOrd="0" presId="urn:microsoft.com/office/officeart/2008/layout/LinedList"/>
    <dgm:cxn modelId="{A9B0216F-A29C-4CF4-84A3-2726A27BA10E}" type="presOf" srcId="{53917DCB-5838-44E7-96E5-BE6300EF57DA}" destId="{0635A08F-EDB5-4B87-8B51-0EC32DCD8EB7}" srcOrd="0" destOrd="0" presId="urn:microsoft.com/office/officeart/2008/layout/LinedList"/>
    <dgm:cxn modelId="{69BA1875-C2FA-453B-A252-A2435A68F2C1}" type="presOf" srcId="{45F6D64E-FA4A-4E5E-ACFD-320974C26382}" destId="{207CB683-3E52-403D-9E70-6D8854CA7CF2}" srcOrd="0" destOrd="0" presId="urn:microsoft.com/office/officeart/2008/layout/LinedList"/>
    <dgm:cxn modelId="{1515B194-D0B8-4AAD-8047-575DD9E5D09F}" srcId="{98FC3297-2146-40DB-B5CA-84D6CA707659}" destId="{53917DCB-5838-44E7-96E5-BE6300EF57DA}" srcOrd="3" destOrd="0" parTransId="{8E25A5B4-A501-4F5E-B435-25354C21A427}" sibTransId="{2EE71B3C-0D56-4FD5-BC5C-146EC3AC4D9F}"/>
    <dgm:cxn modelId="{DB9B58D4-A679-4303-96E5-BF789741F603}" type="presOf" srcId="{37FF482C-7DFC-491F-BA03-CF90E1B241E5}" destId="{B9ACF34A-D68C-4D5F-8254-E4EF6B252149}" srcOrd="0" destOrd="0" presId="urn:microsoft.com/office/officeart/2008/layout/LinedList"/>
    <dgm:cxn modelId="{BD28DFE1-88B5-4349-B3F8-E4D72FB66E82}" srcId="{98FC3297-2146-40DB-B5CA-84D6CA707659}" destId="{45F6D64E-FA4A-4E5E-ACFD-320974C26382}" srcOrd="1" destOrd="0" parTransId="{09750D6E-F35C-447F-82F8-F3E40FE8172F}" sibTransId="{7F9F57E8-E1D3-4FCD-8DB7-6BD1FC1EA676}"/>
    <dgm:cxn modelId="{F7E301EA-760F-41CB-83CC-E874A96003D7}" srcId="{98FC3297-2146-40DB-B5CA-84D6CA707659}" destId="{C2CE64DD-B7EF-4DCA-9BC1-B79E381DCE9B}" srcOrd="0" destOrd="0" parTransId="{CB0AD2DE-69CD-452F-A399-74EEBEFA46F0}" sibTransId="{8C0FB01A-C213-41E0-963F-7BB26463A034}"/>
    <dgm:cxn modelId="{54F55152-D9F0-4712-963F-BBA444D5C312}" type="presParOf" srcId="{B251FD54-2C94-45A8-B9CB-CB69E6C50FC4}" destId="{960521EE-1BCB-4DE0-9308-00231B364615}" srcOrd="0" destOrd="0" presId="urn:microsoft.com/office/officeart/2008/layout/LinedList"/>
    <dgm:cxn modelId="{AB91D192-4C8A-4C73-BF5A-FE4E2DAB230A}" type="presParOf" srcId="{B251FD54-2C94-45A8-B9CB-CB69E6C50FC4}" destId="{A5E5BBC7-59B7-4158-8CB8-42E7DB62F91F}" srcOrd="1" destOrd="0" presId="urn:microsoft.com/office/officeart/2008/layout/LinedList"/>
    <dgm:cxn modelId="{F305E4C2-FF7D-4C76-8727-6D05DF2871F8}" type="presParOf" srcId="{A5E5BBC7-59B7-4158-8CB8-42E7DB62F91F}" destId="{E3907B8F-88DA-4175-9811-EF7C8F44E592}" srcOrd="0" destOrd="0" presId="urn:microsoft.com/office/officeart/2008/layout/LinedList"/>
    <dgm:cxn modelId="{53D1220E-119A-47ED-B85B-1BC7EF59F068}" type="presParOf" srcId="{A5E5BBC7-59B7-4158-8CB8-42E7DB62F91F}" destId="{2FFBE14B-6D7A-4A67-BDCF-96F2DEC3551F}" srcOrd="1" destOrd="0" presId="urn:microsoft.com/office/officeart/2008/layout/LinedList"/>
    <dgm:cxn modelId="{A42F88B5-7199-4AE5-A3FC-A03B46012425}" type="presParOf" srcId="{B251FD54-2C94-45A8-B9CB-CB69E6C50FC4}" destId="{B77A8136-2515-468C-8112-D4586BFE11F4}" srcOrd="2" destOrd="0" presId="urn:microsoft.com/office/officeart/2008/layout/LinedList"/>
    <dgm:cxn modelId="{53AC32F8-1407-4272-AD02-9DE6F7F33089}" type="presParOf" srcId="{B251FD54-2C94-45A8-B9CB-CB69E6C50FC4}" destId="{12DB05BD-09AA-46BE-891D-6D7EB6DEE6BB}" srcOrd="3" destOrd="0" presId="urn:microsoft.com/office/officeart/2008/layout/LinedList"/>
    <dgm:cxn modelId="{5FB2D26E-24BB-4CC3-B451-DA96F9877194}" type="presParOf" srcId="{12DB05BD-09AA-46BE-891D-6D7EB6DEE6BB}" destId="{207CB683-3E52-403D-9E70-6D8854CA7CF2}" srcOrd="0" destOrd="0" presId="urn:microsoft.com/office/officeart/2008/layout/LinedList"/>
    <dgm:cxn modelId="{B04EB2CE-0639-408C-ACED-E53558036703}" type="presParOf" srcId="{12DB05BD-09AA-46BE-891D-6D7EB6DEE6BB}" destId="{8E8FA2C7-DE65-4563-99C5-F68F5D4F24D1}" srcOrd="1" destOrd="0" presId="urn:microsoft.com/office/officeart/2008/layout/LinedList"/>
    <dgm:cxn modelId="{ECDC99E2-B758-4FAC-AD5E-7971457B0B05}" type="presParOf" srcId="{B251FD54-2C94-45A8-B9CB-CB69E6C50FC4}" destId="{BD165BDE-E22F-4103-843A-95D76A654D18}" srcOrd="4" destOrd="0" presId="urn:microsoft.com/office/officeart/2008/layout/LinedList"/>
    <dgm:cxn modelId="{031E933F-B974-4F64-A855-70A6160DDBC7}" type="presParOf" srcId="{B251FD54-2C94-45A8-B9CB-CB69E6C50FC4}" destId="{7334130F-A9F1-4717-B796-53C3826490E0}" srcOrd="5" destOrd="0" presId="urn:microsoft.com/office/officeart/2008/layout/LinedList"/>
    <dgm:cxn modelId="{F614CA3E-AE29-499F-9FE2-B808AC550075}" type="presParOf" srcId="{7334130F-A9F1-4717-B796-53C3826490E0}" destId="{B9ACF34A-D68C-4D5F-8254-E4EF6B252149}" srcOrd="0" destOrd="0" presId="urn:microsoft.com/office/officeart/2008/layout/LinedList"/>
    <dgm:cxn modelId="{8E944263-46BF-4153-8D31-C61B24CB68F6}" type="presParOf" srcId="{7334130F-A9F1-4717-B796-53C3826490E0}" destId="{FE85ABB7-2C9C-43E1-B693-2CF89C5A242D}" srcOrd="1" destOrd="0" presId="urn:microsoft.com/office/officeart/2008/layout/LinedList"/>
    <dgm:cxn modelId="{EA54E61A-FA34-4895-94F7-992D4DD9BF67}" type="presParOf" srcId="{B251FD54-2C94-45A8-B9CB-CB69E6C50FC4}" destId="{0D2D5357-49FE-4F1E-8B97-A272C54D3105}" srcOrd="6" destOrd="0" presId="urn:microsoft.com/office/officeart/2008/layout/LinedList"/>
    <dgm:cxn modelId="{FFBAB8FD-51C3-45DB-A37C-2736B706AE28}" type="presParOf" srcId="{B251FD54-2C94-45A8-B9CB-CB69E6C50FC4}" destId="{63D9A855-FC95-4D93-AEDB-6016415DECD0}" srcOrd="7" destOrd="0" presId="urn:microsoft.com/office/officeart/2008/layout/LinedList"/>
    <dgm:cxn modelId="{D70A5FE3-2383-4397-8887-D5DB6506C93E}" type="presParOf" srcId="{63D9A855-FC95-4D93-AEDB-6016415DECD0}" destId="{0635A08F-EDB5-4B87-8B51-0EC32DCD8EB7}" srcOrd="0" destOrd="0" presId="urn:microsoft.com/office/officeart/2008/layout/LinedList"/>
    <dgm:cxn modelId="{2E7D96AA-8280-476E-AB2E-6D45C236783B}" type="presParOf" srcId="{63D9A855-FC95-4D93-AEDB-6016415DECD0}" destId="{18F32936-3591-44AF-80F9-4E29ADE8C2B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3FF611-0D5C-4831-9CCB-82D48800B517}">
      <dsp:nvSpPr>
        <dsp:cNvPr id="0" name=""/>
        <dsp:cNvSpPr/>
      </dsp:nvSpPr>
      <dsp:spPr>
        <a:xfrm>
          <a:off x="3286" y="0"/>
          <a:ext cx="5052417" cy="435133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9067" tIns="0" rIns="499067" bIns="330200" numCol="1" spcCol="1270" anchor="t" anchorCtr="0">
          <a:noAutofit/>
        </a:bodyPr>
        <a:lstStyle/>
        <a:p>
          <a:pPr marL="0" lvl="0" indent="0" algn="l" defTabSz="977900">
            <a:lnSpc>
              <a:spcPct val="90000"/>
            </a:lnSpc>
            <a:spcBef>
              <a:spcPct val="0"/>
            </a:spcBef>
            <a:spcAft>
              <a:spcPct val="35000"/>
            </a:spcAft>
            <a:buNone/>
          </a:pPr>
          <a:r>
            <a:rPr lang="en-GB" sz="2200" kern="1200" dirty="0"/>
            <a:t>On completion of training, the radiography dental nurse should be able to describe quality assurance and quality control, they should be able to participate in quality assurance programme and lead a QA programme if needed.</a:t>
          </a:r>
          <a:endParaRPr lang="en-US" sz="2200" kern="1200" dirty="0"/>
        </a:p>
      </dsp:txBody>
      <dsp:txXfrm>
        <a:off x="3286" y="1740535"/>
        <a:ext cx="5052417" cy="2610802"/>
      </dsp:txXfrm>
    </dsp:sp>
    <dsp:sp modelId="{B1CAD4AF-CC26-4425-9760-E783D90340ED}">
      <dsp:nvSpPr>
        <dsp:cNvPr id="0" name=""/>
        <dsp:cNvSpPr/>
      </dsp:nvSpPr>
      <dsp:spPr>
        <a:xfrm>
          <a:off x="3286" y="0"/>
          <a:ext cx="5052417" cy="174053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99067" tIns="165100" rIns="499067"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3286" y="0"/>
        <a:ext cx="5052417" cy="1740535"/>
      </dsp:txXfrm>
    </dsp:sp>
    <dsp:sp modelId="{3548DE78-E015-4154-801B-89DAF5B85638}">
      <dsp:nvSpPr>
        <dsp:cNvPr id="0" name=""/>
        <dsp:cNvSpPr/>
      </dsp:nvSpPr>
      <dsp:spPr>
        <a:xfrm>
          <a:off x="5459896" y="0"/>
          <a:ext cx="5052417" cy="435133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9067" tIns="0" rIns="499067" bIns="330200" numCol="1" spcCol="1270" anchor="t" anchorCtr="0">
          <a:noAutofit/>
        </a:bodyPr>
        <a:lstStyle/>
        <a:p>
          <a:pPr marL="0" lvl="0" indent="0" algn="l" defTabSz="977900">
            <a:lnSpc>
              <a:spcPct val="90000"/>
            </a:lnSpc>
            <a:spcBef>
              <a:spcPct val="0"/>
            </a:spcBef>
            <a:spcAft>
              <a:spcPct val="35000"/>
            </a:spcAft>
            <a:buNone/>
          </a:pPr>
          <a:r>
            <a:rPr lang="en-GB" sz="2200" kern="1200" dirty="0"/>
            <a:t>Dental Nurses should be able to describe the use of 2 point quality rating scale for radiographs. This includes recognising acceptable and not acceptable film and the relevance of each.</a:t>
          </a:r>
          <a:endParaRPr lang="en-US" sz="2200" kern="1200" dirty="0"/>
        </a:p>
      </dsp:txBody>
      <dsp:txXfrm>
        <a:off x="5459896" y="1740535"/>
        <a:ext cx="5052417" cy="2610802"/>
      </dsp:txXfrm>
    </dsp:sp>
    <dsp:sp modelId="{76EBEEB7-2EF2-40F4-B687-30365E6D92D6}">
      <dsp:nvSpPr>
        <dsp:cNvPr id="0" name=""/>
        <dsp:cNvSpPr/>
      </dsp:nvSpPr>
      <dsp:spPr>
        <a:xfrm>
          <a:off x="5459896" y="0"/>
          <a:ext cx="5052417" cy="174053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99067" tIns="165100" rIns="499067"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5459896" y="0"/>
        <a:ext cx="5052417" cy="17405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A25774-F5DF-410F-ACC0-D9C7FA09EFF0}">
      <dsp:nvSpPr>
        <dsp:cNvPr id="0" name=""/>
        <dsp:cNvSpPr/>
      </dsp:nvSpPr>
      <dsp:spPr>
        <a:xfrm>
          <a:off x="898829" y="288"/>
          <a:ext cx="1001496" cy="100149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43A4A8-E521-46B5-8C22-177914B88BA1}">
      <dsp:nvSpPr>
        <dsp:cNvPr id="0" name=""/>
        <dsp:cNvSpPr/>
      </dsp:nvSpPr>
      <dsp:spPr>
        <a:xfrm>
          <a:off x="1112262" y="213721"/>
          <a:ext cx="574628" cy="5746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219B08-E2E9-4EC8-A878-EE6219FD3E1E}">
      <dsp:nvSpPr>
        <dsp:cNvPr id="0" name=""/>
        <dsp:cNvSpPr/>
      </dsp:nvSpPr>
      <dsp:spPr>
        <a:xfrm>
          <a:off x="578678"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Staff training and updating</a:t>
          </a:r>
          <a:endParaRPr lang="en-US" sz="1500" kern="1200"/>
        </a:p>
      </dsp:txBody>
      <dsp:txXfrm>
        <a:off x="578678" y="1313725"/>
        <a:ext cx="1641796" cy="656718"/>
      </dsp:txXfrm>
    </dsp:sp>
    <dsp:sp modelId="{72D35576-D178-49D5-8E15-368A7276CA4E}">
      <dsp:nvSpPr>
        <dsp:cNvPr id="0" name=""/>
        <dsp:cNvSpPr/>
      </dsp:nvSpPr>
      <dsp:spPr>
        <a:xfrm>
          <a:off x="2827940" y="288"/>
          <a:ext cx="1001496" cy="100149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A994E7-285A-4E0B-8E7B-D9B44B05668F}">
      <dsp:nvSpPr>
        <dsp:cNvPr id="0" name=""/>
        <dsp:cNvSpPr/>
      </dsp:nvSpPr>
      <dsp:spPr>
        <a:xfrm>
          <a:off x="3041374" y="213721"/>
          <a:ext cx="574628" cy="5746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132342-420C-40A6-A6CF-0682DCEA1C00}">
      <dsp:nvSpPr>
        <dsp:cNvPr id="0" name=""/>
        <dsp:cNvSpPr/>
      </dsp:nvSpPr>
      <dsp:spPr>
        <a:xfrm>
          <a:off x="2507790"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Image quality and film reject analysis</a:t>
          </a:r>
          <a:endParaRPr lang="en-US" sz="1500" kern="1200"/>
        </a:p>
      </dsp:txBody>
      <dsp:txXfrm>
        <a:off x="2507790" y="1313725"/>
        <a:ext cx="1641796" cy="656718"/>
      </dsp:txXfrm>
    </dsp:sp>
    <dsp:sp modelId="{10F4E0C9-26B9-478B-9827-DB29CED43460}">
      <dsp:nvSpPr>
        <dsp:cNvPr id="0" name=""/>
        <dsp:cNvSpPr/>
      </dsp:nvSpPr>
      <dsp:spPr>
        <a:xfrm>
          <a:off x="4757051" y="288"/>
          <a:ext cx="1001496" cy="100149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887B1A-9E11-4854-93FD-F381B5B3F29A}">
      <dsp:nvSpPr>
        <dsp:cNvPr id="0" name=""/>
        <dsp:cNvSpPr/>
      </dsp:nvSpPr>
      <dsp:spPr>
        <a:xfrm>
          <a:off x="4970485" y="213721"/>
          <a:ext cx="574628" cy="57462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07FE5-0A8A-4D48-943E-89597BD3ABFE}">
      <dsp:nvSpPr>
        <dsp:cNvPr id="0" name=""/>
        <dsp:cNvSpPr/>
      </dsp:nvSpPr>
      <dsp:spPr>
        <a:xfrm>
          <a:off x="4436901"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Working procedures</a:t>
          </a:r>
          <a:endParaRPr lang="en-US" sz="1500" kern="1200"/>
        </a:p>
      </dsp:txBody>
      <dsp:txXfrm>
        <a:off x="4436901" y="1313725"/>
        <a:ext cx="1641796" cy="656718"/>
      </dsp:txXfrm>
    </dsp:sp>
    <dsp:sp modelId="{FA4B4DF3-E304-471E-8597-E8F9EB6E6848}">
      <dsp:nvSpPr>
        <dsp:cNvPr id="0" name=""/>
        <dsp:cNvSpPr/>
      </dsp:nvSpPr>
      <dsp:spPr>
        <a:xfrm>
          <a:off x="6686163" y="288"/>
          <a:ext cx="1001496" cy="100149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4D7455-0C29-4FD0-ABEF-84DE4AFA993C}">
      <dsp:nvSpPr>
        <dsp:cNvPr id="0" name=""/>
        <dsp:cNvSpPr/>
      </dsp:nvSpPr>
      <dsp:spPr>
        <a:xfrm>
          <a:off x="6899596" y="213721"/>
          <a:ext cx="574628" cy="57462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407EF6-6C25-4E71-A6AA-6381F02402CE}">
      <dsp:nvSpPr>
        <dsp:cNvPr id="0" name=""/>
        <dsp:cNvSpPr/>
      </dsp:nvSpPr>
      <dsp:spPr>
        <a:xfrm>
          <a:off x="6366012"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Patient dose and x-ray equipment</a:t>
          </a:r>
          <a:endParaRPr lang="en-US" sz="1500" kern="1200"/>
        </a:p>
      </dsp:txBody>
      <dsp:txXfrm>
        <a:off x="6366012" y="1313725"/>
        <a:ext cx="1641796" cy="656718"/>
      </dsp:txXfrm>
    </dsp:sp>
    <dsp:sp modelId="{6A986187-1DD4-4081-88CC-71277236CF3C}">
      <dsp:nvSpPr>
        <dsp:cNvPr id="0" name=""/>
        <dsp:cNvSpPr/>
      </dsp:nvSpPr>
      <dsp:spPr>
        <a:xfrm>
          <a:off x="8615274" y="288"/>
          <a:ext cx="1001496" cy="100149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EE80D6-77BB-43E8-90B1-8BEB22893ED9}">
      <dsp:nvSpPr>
        <dsp:cNvPr id="0" name=""/>
        <dsp:cNvSpPr/>
      </dsp:nvSpPr>
      <dsp:spPr>
        <a:xfrm>
          <a:off x="8828708" y="213721"/>
          <a:ext cx="574628" cy="57462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87DBEE-E018-4275-8935-165CF40266E1}">
      <dsp:nvSpPr>
        <dsp:cNvPr id="0" name=""/>
        <dsp:cNvSpPr/>
      </dsp:nvSpPr>
      <dsp:spPr>
        <a:xfrm>
          <a:off x="8295124"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Darkroom, image receptors and processing</a:t>
          </a:r>
          <a:endParaRPr lang="en-US" sz="1500" kern="1200"/>
        </a:p>
      </dsp:txBody>
      <dsp:txXfrm>
        <a:off x="8295124" y="1313725"/>
        <a:ext cx="1641796" cy="656718"/>
      </dsp:txXfrm>
    </dsp:sp>
    <dsp:sp modelId="{AEC965E6-FFF7-4EDA-B073-E28F461C0EAE}">
      <dsp:nvSpPr>
        <dsp:cNvPr id="0" name=""/>
        <dsp:cNvSpPr/>
      </dsp:nvSpPr>
      <dsp:spPr>
        <a:xfrm>
          <a:off x="4757051" y="2380893"/>
          <a:ext cx="1001496" cy="100149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7C7DA5-CD9F-498D-91E2-C9A54EA13B7E}">
      <dsp:nvSpPr>
        <dsp:cNvPr id="0" name=""/>
        <dsp:cNvSpPr/>
      </dsp:nvSpPr>
      <dsp:spPr>
        <a:xfrm>
          <a:off x="4970485" y="2594327"/>
          <a:ext cx="574628" cy="57462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BB3D37-46CA-4A66-BDB6-FC3F5BC217D9}">
      <dsp:nvSpPr>
        <dsp:cNvPr id="0" name=""/>
        <dsp:cNvSpPr/>
      </dsp:nvSpPr>
      <dsp:spPr>
        <a:xfrm>
          <a:off x="4436901"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Audit</a:t>
          </a:r>
          <a:endParaRPr lang="en-US" sz="1500" kern="1200"/>
        </a:p>
      </dsp:txBody>
      <dsp:txXfrm>
        <a:off x="4436901" y="3694331"/>
        <a:ext cx="1641796" cy="6567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A9243-EF49-45FF-80D2-07F6C5CA1F87}">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0B7102-F61B-4BE5-BA7C-9B37A43C1B93}">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High Contrast and Density:</a:t>
          </a:r>
          <a:br>
            <a:rPr lang="en-GB" sz="1500" kern="1200"/>
          </a:br>
          <a:r>
            <a:rPr lang="en-GB" sz="1500" kern="1200"/>
            <a:t>Contrast: Allows for a clear distinction between different tissues, such as enamel, dentine, and bone.</a:t>
          </a:r>
          <a:br>
            <a:rPr lang="en-GB" sz="1500" kern="1200"/>
          </a:br>
          <a:r>
            <a:rPr lang="en-GB" sz="1500" kern="1200"/>
            <a:t>Density: Refers to the overall darkness or lightness of the film, which must be correct to show all relevant structures.</a:t>
          </a:r>
          <a:br>
            <a:rPr lang="en-GB" sz="1500" kern="1200"/>
          </a:br>
          <a:endParaRPr lang="en-US" sz="1500" kern="1200"/>
        </a:p>
      </dsp:txBody>
      <dsp:txXfrm>
        <a:off x="0" y="2703"/>
        <a:ext cx="6900512" cy="1843578"/>
      </dsp:txXfrm>
    </dsp:sp>
    <dsp:sp modelId="{0FABF4BE-687D-46CA-AB5D-D71941085B2A}">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4A030A-8C0C-4C22-8908-1855FAAB8329}">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Accurate Positioning:</a:t>
          </a:r>
          <a:br>
            <a:rPr lang="en-GB" sz="1500" kern="1200"/>
          </a:br>
          <a:r>
            <a:rPr lang="en-GB" sz="1500" kern="1200"/>
            <a:t>Complete Anatomical Coverage: Ensures the entire tooth and surrounding structures, including root tips and supporting bone, are visible.</a:t>
          </a:r>
          <a:br>
            <a:rPr lang="en-GB" sz="1500" kern="1200"/>
          </a:br>
          <a:r>
            <a:rPr lang="en-GB" sz="1500" kern="1200"/>
            <a:t>Minimised Distortion: Achieved when the X-ray beam is correctly aligned, preventing teeth from appearing stretched (elongated) or squashed (foreshortened).</a:t>
          </a:r>
          <a:br>
            <a:rPr lang="en-GB" sz="1500" kern="1200"/>
          </a:br>
          <a:r>
            <a:rPr lang="en-GB" sz="1500" kern="1200"/>
            <a:t>Open Contacts: On a bitewing radiograph, a clear view of the space between teeth is necessary to detect interproximal decay.</a:t>
          </a:r>
          <a:br>
            <a:rPr lang="en-GB" sz="1500" kern="1200"/>
          </a:br>
          <a:endParaRPr lang="en-US" sz="1500" kern="1200"/>
        </a:p>
      </dsp:txBody>
      <dsp:txXfrm>
        <a:off x="0" y="1846281"/>
        <a:ext cx="6900512" cy="1843578"/>
      </dsp:txXfrm>
    </dsp:sp>
    <dsp:sp modelId="{23D8169D-573D-4821-BF45-375FBDDAD9D8}">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C1FE53-812B-4A58-A036-45EA6D34B953}">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Image Clarity:</a:t>
          </a:r>
          <a:br>
            <a:rPr lang="en-GB" sz="1500" kern="1200"/>
          </a:br>
          <a:r>
            <a:rPr lang="en-GB" sz="1500" kern="1200"/>
            <a:t>Sharpness and Detail: Crucial for accurate diagnosis.</a:t>
          </a:r>
          <a:br>
            <a:rPr lang="en-GB" sz="1500" kern="1200"/>
          </a:br>
          <a:r>
            <a:rPr lang="en-GB" sz="1500" kern="1200"/>
            <a:t>No Motion Blur: Ensures a clear and focused image, which is caused by patient movement.</a:t>
          </a:r>
          <a:endParaRPr lang="en-US" sz="1500" kern="1200"/>
        </a:p>
      </dsp:txBody>
      <dsp:txXfrm>
        <a:off x="0" y="3689859"/>
        <a:ext cx="6900512" cy="1843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4B32C-421F-428E-BDFC-B3E75B46494B}">
      <dsp:nvSpPr>
        <dsp:cNvPr id="0" name=""/>
        <dsp:cNvSpPr/>
      </dsp:nvSpPr>
      <dsp:spPr>
        <a:xfrm>
          <a:off x="0" y="53972"/>
          <a:ext cx="6900512" cy="17613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Underexposed: The image is too light and grainy, lacking detail, caused by insufficient radiation.</a:t>
          </a:r>
          <a:br>
            <a:rPr lang="en-GB" sz="2500" kern="1200"/>
          </a:br>
          <a:endParaRPr lang="en-US" sz="2500" kern="1200"/>
        </a:p>
      </dsp:txBody>
      <dsp:txXfrm>
        <a:off x="85984" y="139956"/>
        <a:ext cx="6728544" cy="1589430"/>
      </dsp:txXfrm>
    </dsp:sp>
    <dsp:sp modelId="{B2C3B93D-90E7-4F9E-AD52-4B9552AFFD1E}">
      <dsp:nvSpPr>
        <dsp:cNvPr id="0" name=""/>
        <dsp:cNvSpPr/>
      </dsp:nvSpPr>
      <dsp:spPr>
        <a:xfrm>
          <a:off x="0" y="1887371"/>
          <a:ext cx="6900512" cy="1761398"/>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Overexposed: The image is too dark, obscuring anatomical structures, caused by excessive radiation.</a:t>
          </a:r>
          <a:br>
            <a:rPr lang="en-GB" sz="2500" kern="1200"/>
          </a:br>
          <a:endParaRPr lang="en-US" sz="2500" kern="1200"/>
        </a:p>
      </dsp:txBody>
      <dsp:txXfrm>
        <a:off x="85984" y="1973355"/>
        <a:ext cx="6728544" cy="1589430"/>
      </dsp:txXfrm>
    </dsp:sp>
    <dsp:sp modelId="{5A1BADB8-08A0-473C-824F-6A72975E0C9F}">
      <dsp:nvSpPr>
        <dsp:cNvPr id="0" name=""/>
        <dsp:cNvSpPr/>
      </dsp:nvSpPr>
      <dsp:spPr>
        <a:xfrm>
          <a:off x="0" y="3720769"/>
          <a:ext cx="6900512" cy="1761398"/>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Backward Placement of Film: Placing the film backward causes a faint image with a distinctive pattern from the lead foil.</a:t>
          </a:r>
          <a:endParaRPr lang="en-US" sz="2500" kern="1200"/>
        </a:p>
      </dsp:txBody>
      <dsp:txXfrm>
        <a:off x="85984" y="3806753"/>
        <a:ext cx="6728544" cy="15894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0521EE-1BCB-4DE0-9308-00231B364615}">
      <dsp:nvSpPr>
        <dsp:cNvPr id="0" name=""/>
        <dsp:cNvSpPr/>
      </dsp:nvSpPr>
      <dsp:spPr>
        <a:xfrm>
          <a:off x="0" y="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907B8F-88DA-4175-9811-EF7C8F44E592}">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Blurred Image: Any movement of the patient, sensor, or X-ray tube during exposure results in an unsharp, blurred image.</a:t>
          </a:r>
          <a:br>
            <a:rPr lang="en-GB" sz="2100" kern="1200"/>
          </a:br>
          <a:endParaRPr lang="en-US" sz="2100" kern="1200"/>
        </a:p>
      </dsp:txBody>
      <dsp:txXfrm>
        <a:off x="0" y="0"/>
        <a:ext cx="6900512" cy="1384035"/>
      </dsp:txXfrm>
    </dsp:sp>
    <dsp:sp modelId="{B77A8136-2515-468C-8112-D4586BFE11F4}">
      <dsp:nvSpPr>
        <dsp:cNvPr id="0" name=""/>
        <dsp:cNvSpPr/>
      </dsp:nvSpPr>
      <dsp:spPr>
        <a:xfrm>
          <a:off x="0" y="138403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7CB683-3E52-403D-9E70-6D8854CA7CF2}">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Artefacts: Any foreign objects left in the patient’s mouth (e.g., jewellery, glasses) or marks on the film from handling.</a:t>
          </a:r>
          <a:br>
            <a:rPr lang="en-GB" sz="2100" kern="1200"/>
          </a:br>
          <a:endParaRPr lang="en-US" sz="2100" kern="1200"/>
        </a:p>
      </dsp:txBody>
      <dsp:txXfrm>
        <a:off x="0" y="1384035"/>
        <a:ext cx="6900512" cy="1384035"/>
      </dsp:txXfrm>
    </dsp:sp>
    <dsp:sp modelId="{BD165BDE-E22F-4103-843A-95D76A654D18}">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ACF34A-D68C-4D5F-8254-E4EF6B252149}">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Fingerprint Marks: Touching the film with contaminated gloves during handling can leave a smudge.</a:t>
          </a:r>
          <a:br>
            <a:rPr lang="en-GB" sz="2100" kern="1200"/>
          </a:br>
          <a:endParaRPr lang="en-US" sz="2100" kern="1200"/>
        </a:p>
      </dsp:txBody>
      <dsp:txXfrm>
        <a:off x="0" y="2768070"/>
        <a:ext cx="6900512" cy="1384035"/>
      </dsp:txXfrm>
    </dsp:sp>
    <dsp:sp modelId="{0D2D5357-49FE-4F1E-8B97-A272C54D3105}">
      <dsp:nvSpPr>
        <dsp:cNvPr id="0" name=""/>
        <dsp:cNvSpPr/>
      </dsp:nvSpPr>
      <dsp:spPr>
        <a:xfrm>
          <a:off x="0" y="415210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35A08F-EDB5-4B87-8B51-0EC32DCD8EB7}">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Double Image: Re-exposing a film that has already been exposed creates a superimposed, undiagnostic image.</a:t>
          </a:r>
          <a:endParaRPr lang="en-US" sz="2100" kern="1200"/>
        </a:p>
      </dsp:txBody>
      <dsp:txXfrm>
        <a:off x="0" y="4152105"/>
        <a:ext cx="6900512" cy="1384035"/>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76F061-298D-465F-A398-47AF266D880F}"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424211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76F061-298D-465F-A398-47AF266D880F}"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594466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776F061-298D-465F-A398-47AF266D880F}"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42767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776F061-298D-465F-A398-47AF266D880F}" type="datetimeFigureOut">
              <a:rPr lang="en-GB" smtClean="0"/>
              <a:t>30/10/2025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185609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776F061-298D-465F-A398-47AF266D880F}" type="datetimeFigureOut">
              <a:rPr lang="en-GB" smtClean="0"/>
              <a:t>30/10/2025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1725839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776F061-298D-465F-A398-47AF266D880F}" type="datetimeFigureOut">
              <a:rPr lang="en-GB" smtClean="0"/>
              <a:t>30/10/2025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204985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6F061-298D-465F-A398-47AF266D880F}" type="datetimeFigureOut">
              <a:rPr lang="en-GB" smtClean="0"/>
              <a:t>30/10/2025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4799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76F061-298D-465F-A398-47AF266D880F}" type="datetimeFigureOut">
              <a:rPr lang="en-GB" smtClean="0"/>
              <a:t>30/10/2025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1773718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76F061-298D-465F-A398-47AF266D880F}" type="datetimeFigureOut">
              <a:rPr lang="en-GB" smtClean="0"/>
              <a:t>30/10/2025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3514317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76F061-298D-465F-A398-47AF266D880F}"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3197221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76F061-298D-465F-A398-47AF266D880F}" type="datetimeFigureOut">
              <a:rPr lang="en-GB" smtClean="0"/>
              <a:t>30/10/2025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26910A-6860-4960-A8EC-FAF325482131}" type="slidenum">
              <a:rPr lang="en-GB" smtClean="0"/>
              <a:t>‹#›</a:t>
            </a:fld>
            <a:endParaRPr lang="en-GB"/>
          </a:p>
        </p:txBody>
      </p:sp>
    </p:spTree>
    <p:extLst>
      <p:ext uri="{BB962C8B-B14F-4D97-AF65-F5344CB8AC3E}">
        <p14:creationId xmlns:p14="http://schemas.microsoft.com/office/powerpoint/2010/main" val="3518072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ixabay.com/en/dentist-dental-office-dentistry-2530983/"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9000"/>
            <a:lum/>
            <a:extLst>
              <a:ext uri="{837473B0-CC2E-450A-ABE3-18F120FF3D39}">
                <a1611:picAttrSrcUrl xmlns:a1611="http://schemas.microsoft.com/office/drawing/2016/11/main" r:id="rId14"/>
              </a:ext>
            </a:extLst>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6F061-298D-465F-A398-47AF266D880F}" type="datetimeFigureOut">
              <a:rPr lang="en-GB" smtClean="0"/>
              <a:t>30/10/2025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26910A-6860-4960-A8EC-FAF325482131}" type="slidenum">
              <a:rPr lang="en-GB" smtClean="0"/>
              <a:t>‹#›</a:t>
            </a:fld>
            <a:endParaRPr lang="en-GB"/>
          </a:p>
        </p:txBody>
      </p:sp>
    </p:spTree>
    <p:extLst>
      <p:ext uri="{BB962C8B-B14F-4D97-AF65-F5344CB8AC3E}">
        <p14:creationId xmlns:p14="http://schemas.microsoft.com/office/powerpoint/2010/main" val="3162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NUL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descr="People Discussing">
            <a:extLst>
              <a:ext uri="{FF2B5EF4-FFF2-40B4-BE49-F238E27FC236}">
                <a16:creationId xmlns:a16="http://schemas.microsoft.com/office/drawing/2014/main" id="{090DFAE3-A577-826F-13B4-5762D6F58B33}"/>
              </a:ext>
            </a:extLst>
          </p:cNvPr>
          <p:cNvPicPr>
            <a:picLocks noChangeAspect="1"/>
          </p:cNvPicPr>
          <p:nvPr>
            <a:videoFile r:link="rId1"/>
          </p:nvPr>
        </p:nvPicPr>
        <p:blipFill>
          <a:blip r:embed="rId3"/>
          <a:srcRect t="284" r="1" b="1"/>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a:solidFill>
                  <a:srgbClr val="FFFFFF"/>
                </a:solidFill>
              </a:rPr>
              <a:t>Quality Assurance	</a:t>
            </a:r>
          </a:p>
        </p:txBody>
      </p:sp>
      <p:sp>
        <p:nvSpPr>
          <p:cNvPr id="3" name="Subtitle 2"/>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GB" sz="2200">
                <a:solidFill>
                  <a:srgbClr val="FFFFFF"/>
                </a:solidFill>
              </a:rPr>
              <a:t>Saturday 8</a:t>
            </a:r>
            <a:r>
              <a:rPr lang="en-GB" sz="2200" baseline="30000">
                <a:solidFill>
                  <a:srgbClr val="FFFFFF"/>
                </a:solidFill>
              </a:rPr>
              <a:t>th</a:t>
            </a:r>
            <a:r>
              <a:rPr lang="en-GB" sz="2200">
                <a:solidFill>
                  <a:srgbClr val="FFFFFF"/>
                </a:solidFill>
              </a:rPr>
              <a:t> November</a:t>
            </a:r>
          </a:p>
          <a:p>
            <a:endParaRPr lang="en-GB" sz="2200">
              <a:solidFill>
                <a:srgbClr val="FFFFFF"/>
              </a:solidFill>
            </a:endParaRPr>
          </a:p>
          <a:p>
            <a:r>
              <a:rPr lang="en-GB" sz="2200">
                <a:solidFill>
                  <a:srgbClr val="FFFFFF"/>
                </a:solidFill>
              </a:rPr>
              <a:t>Erin Gregg</a:t>
            </a:r>
          </a:p>
        </p:txBody>
      </p:sp>
    </p:spTree>
    <p:extLst>
      <p:ext uri="{BB962C8B-B14F-4D97-AF65-F5344CB8AC3E}">
        <p14:creationId xmlns:p14="http://schemas.microsoft.com/office/powerpoint/2010/main" val="376191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a:t>
            </a:r>
          </a:p>
        </p:txBody>
      </p:sp>
      <p:sp>
        <p:nvSpPr>
          <p:cNvPr id="3" name="Content Placeholder 2"/>
          <p:cNvSpPr>
            <a:spLocks noGrp="1"/>
          </p:cNvSpPr>
          <p:nvPr>
            <p:ph idx="1"/>
          </p:nvPr>
        </p:nvSpPr>
        <p:spPr/>
        <p:txBody>
          <a:bodyPr/>
          <a:lstStyle/>
          <a:p>
            <a:pPr marL="0" indent="0">
              <a:buNone/>
            </a:pPr>
            <a:r>
              <a:rPr lang="en-GB" dirty="0"/>
              <a:t>By the end of this session Dental Nurses should be confident with quality assurance, quality control and be able to participate in quality assurance programme within the practice.</a:t>
            </a:r>
          </a:p>
          <a:p>
            <a:pPr marL="0" indent="0">
              <a:buNone/>
            </a:pPr>
            <a:endParaRPr lang="en-GB" dirty="0"/>
          </a:p>
        </p:txBody>
      </p:sp>
    </p:spTree>
    <p:extLst>
      <p:ext uri="{BB962C8B-B14F-4D97-AF65-F5344CB8AC3E}">
        <p14:creationId xmlns:p14="http://schemas.microsoft.com/office/powerpoint/2010/main" val="1169683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55DB2402-DC45-E772-B2B4-B481C3DFB8F2}"/>
              </a:ext>
            </a:extLst>
          </p:cNvPr>
          <p:cNvPicPr>
            <a:picLocks noChangeAspect="1"/>
          </p:cNvPicPr>
          <p:nvPr/>
        </p:nvPicPr>
        <p:blipFill>
          <a:blip r:embed="rId2">
            <a:alphaModFix amt="35000"/>
          </a:blip>
          <a:srcRect t="25000"/>
          <a:stretch>
            <a:fillRect/>
          </a:stretch>
        </p:blipFill>
        <p:spPr>
          <a:xfrm>
            <a:off x="20" y="10"/>
            <a:ext cx="12191980" cy="685799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GB">
                <a:solidFill>
                  <a:srgbClr val="FFFFFF"/>
                </a:solidFill>
              </a:rPr>
              <a:t>Objectives</a:t>
            </a:r>
          </a:p>
        </p:txBody>
      </p:sp>
      <p:graphicFrame>
        <p:nvGraphicFramePr>
          <p:cNvPr id="5" name="Content Placeholder 2">
            <a:extLst>
              <a:ext uri="{FF2B5EF4-FFF2-40B4-BE49-F238E27FC236}">
                <a16:creationId xmlns:a16="http://schemas.microsoft.com/office/drawing/2014/main" id="{B25FB0B0-8903-6FD6-BCEC-65D725566934}"/>
              </a:ext>
            </a:extLst>
          </p:cNvPr>
          <p:cNvGraphicFramePr>
            <a:graphicFrameLocks noGrp="1"/>
          </p:cNvGraphicFramePr>
          <p:nvPr>
            <p:ph idx="1"/>
            <p:extLst>
              <p:ext uri="{D42A27DB-BD31-4B8C-83A1-F6EECF244321}">
                <p14:modId xmlns:p14="http://schemas.microsoft.com/office/powerpoint/2010/main" val="359167888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316453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content:</a:t>
            </a:r>
            <a:br>
              <a:rPr lang="en-GB" dirty="0"/>
            </a:br>
            <a:endParaRPr lang="en-GB" dirty="0"/>
          </a:p>
        </p:txBody>
      </p:sp>
      <p:sp>
        <p:nvSpPr>
          <p:cNvPr id="3" name="Content Placeholder 2"/>
          <p:cNvSpPr>
            <a:spLocks noGrp="1"/>
          </p:cNvSpPr>
          <p:nvPr>
            <p:ph idx="1"/>
          </p:nvPr>
        </p:nvSpPr>
        <p:spPr/>
        <p:txBody>
          <a:bodyPr/>
          <a:lstStyle/>
          <a:p>
            <a:pPr marL="0" indent="0">
              <a:buNone/>
            </a:pPr>
            <a:r>
              <a:rPr lang="en-GB" dirty="0"/>
              <a:t>Describing quality assurance and quality control along with the 2 point quality rating scale for radiographs. Recognising acceptable and not acceptable films. </a:t>
            </a:r>
          </a:p>
          <a:p>
            <a:pPr marL="0" indent="0">
              <a:buNone/>
            </a:pPr>
            <a:endParaRPr lang="en-GB" dirty="0"/>
          </a:p>
        </p:txBody>
      </p:sp>
    </p:spTree>
    <p:extLst>
      <p:ext uri="{BB962C8B-B14F-4D97-AF65-F5344CB8AC3E}">
        <p14:creationId xmlns:p14="http://schemas.microsoft.com/office/powerpoint/2010/main" val="411958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3362" y="1241024"/>
            <a:ext cx="10515600" cy="1325563"/>
          </a:xfrm>
        </p:spPr>
        <p:txBody>
          <a:bodyPr>
            <a:normAutofit fontScale="90000"/>
          </a:bodyPr>
          <a:lstStyle/>
          <a:p>
            <a:pPr algn="ctr"/>
            <a:r>
              <a:rPr lang="en-GB" dirty="0">
                <a:solidFill>
                  <a:srgbClr val="FF0000"/>
                </a:solidFill>
              </a:rPr>
              <a:t>GDC content:</a:t>
            </a:r>
            <a:br>
              <a:rPr lang="en-GB" dirty="0">
                <a:solidFill>
                  <a:srgbClr val="FF0000"/>
                </a:solidFill>
              </a:rPr>
            </a:br>
            <a:br>
              <a:rPr lang="en-GB" dirty="0">
                <a:solidFill>
                  <a:srgbClr val="FF0000"/>
                </a:solidFill>
              </a:rPr>
            </a:br>
            <a:r>
              <a:rPr lang="en-GB" dirty="0">
                <a:solidFill>
                  <a:srgbClr val="FF0000"/>
                </a:solidFill>
              </a:rPr>
              <a:t>ABCD</a:t>
            </a:r>
          </a:p>
        </p:txBody>
      </p:sp>
      <p:pic>
        <p:nvPicPr>
          <p:cNvPr id="5" name="Content Placeholder 4" descr="A white and blue text on a white background&#10;&#10;AI-generated content may be incorrect.">
            <a:extLst>
              <a:ext uri="{FF2B5EF4-FFF2-40B4-BE49-F238E27FC236}">
                <a16:creationId xmlns:a16="http://schemas.microsoft.com/office/drawing/2014/main" id="{FFF1FC71-71ED-B64D-86A9-1094E3D1B1FE}"/>
              </a:ext>
            </a:extLst>
          </p:cNvPr>
          <p:cNvPicPr>
            <a:picLocks noChangeAspect="1"/>
          </p:cNvPicPr>
          <p:nvPr/>
        </p:nvPicPr>
        <p:blipFill>
          <a:blip r:embed="rId2"/>
          <a:stretch>
            <a:fillRect/>
          </a:stretch>
        </p:blipFill>
        <p:spPr>
          <a:xfrm>
            <a:off x="6127777" y="208065"/>
            <a:ext cx="5697592" cy="6530192"/>
          </a:xfrm>
          <a:prstGeom prst="rect">
            <a:avLst/>
          </a:prstGeom>
        </p:spPr>
      </p:pic>
    </p:spTree>
    <p:extLst>
      <p:ext uri="{BB962C8B-B14F-4D97-AF65-F5344CB8AC3E}">
        <p14:creationId xmlns:p14="http://schemas.microsoft.com/office/powerpoint/2010/main" val="362595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1074" y="1396686"/>
            <a:ext cx="3240506" cy="4064628"/>
          </a:xfrm>
        </p:spPr>
        <p:txBody>
          <a:bodyPr>
            <a:normAutofit/>
          </a:bodyPr>
          <a:lstStyle/>
          <a:p>
            <a:r>
              <a:rPr lang="en-GB">
                <a:solidFill>
                  <a:srgbClr val="FFFFFF"/>
                </a:solidFill>
              </a:rPr>
              <a:t>What is a Quality Assurance programme?</a:t>
            </a:r>
            <a:br>
              <a:rPr lang="en-GB">
                <a:solidFill>
                  <a:srgbClr val="FFFFFF"/>
                </a:solidFill>
              </a:rPr>
            </a:br>
            <a:endParaRPr lang="en-GB">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70153" y="1526033"/>
            <a:ext cx="5536397" cy="3935281"/>
          </a:xfrm>
        </p:spPr>
        <p:txBody>
          <a:bodyPr>
            <a:normAutofit/>
          </a:bodyPr>
          <a:lstStyle/>
          <a:p>
            <a:pPr marL="0" indent="0">
              <a:buNone/>
            </a:pPr>
            <a:r>
              <a:rPr lang="en-GB" sz="2600"/>
              <a:t>According to WHO a quality assurance programme is an organised effort by the staff operating a facility to ensure that diagnostic images produced by the facility are of sufficiently high quality so that they consistently provide adequate diagnostic information at the lowest possible cost with the least possible exposure of the patient or staff to radiation.</a:t>
            </a:r>
          </a:p>
          <a:p>
            <a:pPr marL="0" indent="0">
              <a:buNone/>
            </a:pPr>
            <a:endParaRPr lang="en-GB" sz="2600"/>
          </a:p>
        </p:txBody>
      </p:sp>
    </p:spTree>
    <p:extLst>
      <p:ext uri="{BB962C8B-B14F-4D97-AF65-F5344CB8AC3E}">
        <p14:creationId xmlns:p14="http://schemas.microsoft.com/office/powerpoint/2010/main" val="792426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71074" y="1396686"/>
            <a:ext cx="3240506" cy="4064628"/>
          </a:xfrm>
        </p:spPr>
        <p:txBody>
          <a:bodyPr>
            <a:normAutofit/>
          </a:bodyPr>
          <a:lstStyle/>
          <a:p>
            <a:r>
              <a:rPr lang="en-GB">
                <a:solidFill>
                  <a:srgbClr val="FFFFFF"/>
                </a:solidFill>
              </a:rPr>
              <a:t> </a:t>
            </a:r>
            <a:br>
              <a:rPr lang="en-GB">
                <a:solidFill>
                  <a:srgbClr val="FFFFFF"/>
                </a:solidFill>
              </a:rPr>
            </a:br>
            <a:r>
              <a:rPr lang="en-GB">
                <a:solidFill>
                  <a:srgbClr val="FFFFFF"/>
                </a:solidFill>
              </a:rPr>
              <a:t>What does this mean?</a:t>
            </a:r>
            <a:br>
              <a:rPr lang="en-GB">
                <a:solidFill>
                  <a:srgbClr val="FFFFFF"/>
                </a:solidFill>
              </a:rPr>
            </a:br>
            <a:endParaRPr lang="en-GB">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70153" y="1526033"/>
            <a:ext cx="5536397" cy="3935281"/>
          </a:xfrm>
        </p:spPr>
        <p:txBody>
          <a:bodyPr>
            <a:normAutofit/>
          </a:bodyPr>
          <a:lstStyle/>
          <a:p>
            <a:pPr marL="0" indent="0">
              <a:buNone/>
            </a:pPr>
            <a:r>
              <a:rPr lang="en-GB" dirty="0"/>
              <a:t>In other words, it is a system of procedures and checks to help ensure that the quality of the radiographs you produce are excellent, every single time.</a:t>
            </a:r>
          </a:p>
          <a:p>
            <a:pPr marL="0" indent="0">
              <a:buNone/>
            </a:pPr>
            <a:endParaRPr lang="en-GB" dirty="0"/>
          </a:p>
        </p:txBody>
      </p:sp>
    </p:spTree>
    <p:extLst>
      <p:ext uri="{BB962C8B-B14F-4D97-AF65-F5344CB8AC3E}">
        <p14:creationId xmlns:p14="http://schemas.microsoft.com/office/powerpoint/2010/main" val="342823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dirty="0"/>
              <a:t>Terminology</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r>
              <a:rPr lang="en-GB" sz="1800" i="1"/>
              <a:t>Quality control</a:t>
            </a:r>
            <a:r>
              <a:rPr lang="en-GB" sz="1800"/>
              <a:t> – the specific measures for ensuring and verifying the quality of radiographs produced. </a:t>
            </a:r>
          </a:p>
          <a:p>
            <a:r>
              <a:rPr lang="en-GB" sz="1800" i="1"/>
              <a:t>Quality assurance (QA)</a:t>
            </a:r>
            <a:r>
              <a:rPr lang="en-GB" sz="1800"/>
              <a:t> – the arrangements to ensure that the quality control procedures are effective and that they lead to relevant change and improvement.</a:t>
            </a:r>
          </a:p>
          <a:p>
            <a:r>
              <a:rPr lang="en-GB" sz="1800" i="1"/>
              <a:t>Quality audit</a:t>
            </a:r>
            <a:r>
              <a:rPr lang="en-GB" sz="1800"/>
              <a:t> – the process of external reassurance and assessment that quality control and quality assurance mechanisms are satisfactory and that they work effectively.</a:t>
            </a:r>
          </a:p>
          <a:p>
            <a:r>
              <a:rPr lang="en-GB" sz="1800" i="1"/>
              <a:t>Image quality</a:t>
            </a:r>
            <a:r>
              <a:rPr lang="en-GB" sz="1800"/>
              <a:t> – compare all image against image quality criteria</a:t>
            </a:r>
          </a:p>
          <a:p>
            <a:r>
              <a:rPr lang="en-GB" sz="1800" i="1"/>
              <a:t>Audit </a:t>
            </a:r>
            <a:r>
              <a:rPr lang="en-GB" sz="1800"/>
              <a:t>– review of records, the person with overall responsibility for the QA programme will undertake a full audit programme every 12 months. </a:t>
            </a:r>
          </a:p>
          <a:p>
            <a:pPr marL="0" indent="0">
              <a:buNone/>
            </a:pPr>
            <a:endParaRPr lang="en-GB" sz="180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722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sz="3700"/>
              <a:t>Aims of a QA programme:</a:t>
            </a:r>
            <a:br>
              <a:rPr lang="en-GB" sz="3700"/>
            </a:br>
            <a:endParaRPr lang="en-GB" sz="370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lvl="0"/>
            <a:r>
              <a:rPr lang="en-GB" sz="2600"/>
              <a:t>Produce diagnostic radiographs to a consistently high standard</a:t>
            </a:r>
          </a:p>
          <a:p>
            <a:pPr lvl="0"/>
            <a:r>
              <a:rPr lang="en-GB" sz="2600"/>
              <a:t>Reduce the number of repeat radiographs</a:t>
            </a:r>
          </a:p>
          <a:p>
            <a:pPr lvl="0"/>
            <a:r>
              <a:rPr lang="en-GB" sz="2600"/>
              <a:t>Determine all sources of error and allow their correction</a:t>
            </a:r>
          </a:p>
          <a:p>
            <a:pPr lvl="0"/>
            <a:r>
              <a:rPr lang="en-GB" sz="2600"/>
              <a:t>Increase efficiency</a:t>
            </a:r>
          </a:p>
          <a:p>
            <a:pPr lvl="0"/>
            <a:r>
              <a:rPr lang="en-GB" sz="2600"/>
              <a:t>Reduce costs</a:t>
            </a:r>
          </a:p>
          <a:p>
            <a:pPr lvl="0"/>
            <a:r>
              <a:rPr lang="en-GB" sz="2600"/>
              <a:t>Reduce the radiation dose to patients and staff</a:t>
            </a:r>
          </a:p>
          <a:p>
            <a:endParaRPr lang="en-GB" sz="260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6562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9863"/>
            <a:ext cx="10515600" cy="1004594"/>
          </a:xfrm>
        </p:spPr>
        <p:txBody>
          <a:bodyPr>
            <a:normAutofit/>
          </a:bodyPr>
          <a:lstStyle/>
          <a:p>
            <a:pPr algn="ctr"/>
            <a:r>
              <a:rPr lang="en-GB" sz="3100">
                <a:solidFill>
                  <a:srgbClr val="FFFFFF"/>
                </a:solidFill>
              </a:rPr>
              <a:t>Main areas to be addressed by the QA programme:</a:t>
            </a:r>
            <a:br>
              <a:rPr lang="en-GB" sz="3100">
                <a:solidFill>
                  <a:srgbClr val="FFFFFF"/>
                </a:solidFill>
              </a:rPr>
            </a:br>
            <a:endParaRPr lang="en-GB" sz="310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31F8E28-A768-6EFB-7551-04FBA150C35D}"/>
              </a:ext>
            </a:extLst>
          </p:cNvPr>
          <p:cNvGraphicFramePr>
            <a:graphicFrameLocks noGrp="1"/>
          </p:cNvGraphicFramePr>
          <p:nvPr>
            <p:ph idx="1"/>
            <p:extLst>
              <p:ext uri="{D42A27DB-BD31-4B8C-83A1-F6EECF244321}">
                <p14:modId xmlns:p14="http://schemas.microsoft.com/office/powerpoint/2010/main" val="50391708"/>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3611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GB" sz="3600" b="1" dirty="0">
                <a:solidFill>
                  <a:srgbClr val="FF0000"/>
                </a:solidFill>
              </a:rPr>
              <a:t>Look into the QA programmes within your own practice.</a:t>
            </a:r>
          </a:p>
        </p:txBody>
      </p:sp>
    </p:spTree>
    <p:extLst>
      <p:ext uri="{BB962C8B-B14F-4D97-AF65-F5344CB8AC3E}">
        <p14:creationId xmlns:p14="http://schemas.microsoft.com/office/powerpoint/2010/main" val="4041116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sz="3400"/>
              <a:t>Dental radiographs are graded using a two point system.</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sz="2400" dirty="0"/>
              <a:t>A – Diagnostically acceptable</a:t>
            </a:r>
          </a:p>
          <a:p>
            <a:pPr marL="0" indent="0">
              <a:buNone/>
            </a:pPr>
            <a:r>
              <a:rPr lang="en-GB" sz="2400" dirty="0"/>
              <a:t>N – Diagnostically not acceptable </a:t>
            </a:r>
          </a:p>
          <a:p>
            <a:pPr marL="0" indent="0">
              <a:buNone/>
            </a:pPr>
            <a:endParaRPr lang="en-GB" sz="2400" dirty="0"/>
          </a:p>
          <a:p>
            <a:pPr marL="0" indent="0">
              <a:buNone/>
            </a:pPr>
            <a:r>
              <a:rPr lang="en-GB" sz="2400" dirty="0"/>
              <a:t>This replaced the older 3 point system and is recommended by guidance from the Health and Social Care and the Faculty of General Dental Practice.</a:t>
            </a:r>
          </a:p>
          <a:p>
            <a:pPr marL="0" indent="0">
              <a:buNone/>
            </a:pPr>
            <a:endParaRPr lang="en-GB" sz="2400" dirty="0"/>
          </a:p>
          <a:p>
            <a:pPr marL="0" indent="0">
              <a:buNone/>
            </a:pPr>
            <a:r>
              <a:rPr lang="en-GB" sz="2400" dirty="0"/>
              <a:t>The goal is to achieve at least 95% of digital images and 90%of film images rated as A</a:t>
            </a:r>
          </a:p>
          <a:p>
            <a:pPr marL="0" indent="0">
              <a:buNone/>
            </a:pPr>
            <a:endParaRPr lang="en-GB" sz="2400"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234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dirty="0"/>
              <a:t>Grading scale</a:t>
            </a:r>
            <a:br>
              <a:rPr lang="en-GB" dirty="0"/>
            </a:br>
            <a:endParaRPr lang="en-GB" dirty="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sz="2400"/>
              <a:t>A – Diagnostically acceptable:</a:t>
            </a:r>
          </a:p>
          <a:p>
            <a:pPr marL="0" indent="0">
              <a:buNone/>
            </a:pPr>
            <a:r>
              <a:rPr lang="en-GB" sz="2400"/>
              <a:t>The image has no errors only minimal ones in patient preparation, exposure, positioning, processing and is of sufficient quality to answer the clinical question</a:t>
            </a:r>
          </a:p>
          <a:p>
            <a:pPr marL="0" indent="0">
              <a:buNone/>
            </a:pPr>
            <a:r>
              <a:rPr lang="en-GB" sz="2400"/>
              <a:t> </a:t>
            </a:r>
          </a:p>
          <a:p>
            <a:pPr marL="0" indent="0">
              <a:buNone/>
            </a:pPr>
            <a:r>
              <a:rPr lang="en-GB" sz="2400"/>
              <a:t>N –Diagnostically not acceptable:</a:t>
            </a:r>
          </a:p>
          <a:p>
            <a:pPr marL="0" indent="0">
              <a:buNone/>
            </a:pPr>
            <a:r>
              <a:rPr lang="en-GB" sz="2400"/>
              <a:t>Errors in the patient preparation, exposure, positioning, processing, or reconstruction render the image diagnostically useless. </a:t>
            </a:r>
          </a:p>
          <a:p>
            <a:pPr marL="0" indent="0">
              <a:buNone/>
            </a:pPr>
            <a:endParaRPr lang="en-GB" sz="240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3941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84662" y="635726"/>
            <a:ext cx="9308113" cy="5464464"/>
          </a:xfrm>
          <a:prstGeom prst="rect">
            <a:avLst/>
          </a:prstGeom>
        </p:spPr>
      </p:pic>
    </p:spTree>
    <p:extLst>
      <p:ext uri="{BB962C8B-B14F-4D97-AF65-F5344CB8AC3E}">
        <p14:creationId xmlns:p14="http://schemas.microsoft.com/office/powerpoint/2010/main" val="72483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dirty="0"/>
              <a:t>Quality targets </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sz="2600"/>
              <a:t>Digital images:</a:t>
            </a:r>
          </a:p>
          <a:p>
            <a:pPr marL="0" indent="0">
              <a:buNone/>
            </a:pPr>
            <a:r>
              <a:rPr lang="en-GB" sz="2600"/>
              <a:t>At least 95% should be ‘A’ (diagnostically acceptable) and no more than 5% should be ‘N’ (not acceptable)</a:t>
            </a:r>
          </a:p>
          <a:p>
            <a:pPr marL="0" indent="0">
              <a:buNone/>
            </a:pPr>
            <a:r>
              <a:rPr lang="en-GB" sz="2600"/>
              <a:t> </a:t>
            </a:r>
          </a:p>
          <a:p>
            <a:pPr marL="0" indent="0">
              <a:buNone/>
            </a:pPr>
            <a:r>
              <a:rPr lang="en-GB" sz="2600"/>
              <a:t>Film images:</a:t>
            </a:r>
          </a:p>
          <a:p>
            <a:pPr marL="0" indent="0">
              <a:buNone/>
            </a:pPr>
            <a:r>
              <a:rPr lang="en-GB" sz="2600"/>
              <a:t>At least 90% should be ‘A’ (diagnostically acceptable) and no more than 10% should be ‘N’ (not acceptable)</a:t>
            </a:r>
          </a:p>
          <a:p>
            <a:pPr marL="0" indent="0">
              <a:buNone/>
            </a:pPr>
            <a:endParaRPr lang="en-GB" sz="260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4963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r>
              <a:rPr lang="en-GB" dirty="0"/>
              <a:t>How to audit quality:</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en-GB" sz="2200"/>
              <a:t>Regular audits – perform audits at regular intervals, for example every 6 months</a:t>
            </a:r>
          </a:p>
          <a:p>
            <a:pPr marL="0" indent="0">
              <a:buNone/>
            </a:pPr>
            <a:r>
              <a:rPr lang="en-GB" sz="2200"/>
              <a:t>Record grades – every x-ray image should be graded ‘A’ or ‘N’ on the day it is taken, with the grade recorded in the patient’s notes</a:t>
            </a:r>
          </a:p>
          <a:p>
            <a:pPr marL="0" indent="0">
              <a:buNone/>
            </a:pPr>
            <a:r>
              <a:rPr lang="en-GB" sz="2200"/>
              <a:t>Analyse rejected images - biannual audits of unacceptable images can help identify patterns and causes of poor quality</a:t>
            </a:r>
          </a:p>
          <a:p>
            <a:pPr marL="0" indent="0">
              <a:buNone/>
            </a:pPr>
            <a:r>
              <a:rPr lang="en-GB" sz="2200"/>
              <a:t>Take corrective action – if quality targets are not being met, a qualified person must take action to improve the situation.</a:t>
            </a:r>
          </a:p>
          <a:p>
            <a:pPr marL="0" indent="0">
              <a:buNone/>
            </a:pPr>
            <a:endParaRPr lang="en-GB" sz="220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534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Recognising acceptable and not acceptable film and the relevance of each.</a:t>
            </a:r>
            <a:br>
              <a:rPr lang="en-GB" dirty="0">
                <a:solidFill>
                  <a:srgbClr val="FF0000"/>
                </a:solidFill>
              </a:rPr>
            </a:br>
            <a:endParaRPr lang="en-GB" dirty="0"/>
          </a:p>
        </p:txBody>
      </p:sp>
      <p:sp>
        <p:nvSpPr>
          <p:cNvPr id="3" name="Content Placeholder 2"/>
          <p:cNvSpPr>
            <a:spLocks noGrp="1"/>
          </p:cNvSpPr>
          <p:nvPr>
            <p:ph idx="1"/>
          </p:nvPr>
        </p:nvSpPr>
        <p:spPr/>
        <p:txBody>
          <a:bodyPr/>
          <a:lstStyle/>
          <a:p>
            <a:pPr marL="0" indent="0">
              <a:buNone/>
            </a:pPr>
            <a:r>
              <a:rPr lang="en-GB" dirty="0"/>
              <a:t>The primary indicator for recognising an acceptable dental radiograph is its diagnostic quality.</a:t>
            </a:r>
          </a:p>
          <a:p>
            <a:pPr marL="0" indent="0">
              <a:buNone/>
            </a:pPr>
            <a:r>
              <a:rPr lang="en-GB" dirty="0"/>
              <a:t>The radiograph should clearly and accurately display the necessary anatomical structures so a dentist can correctly diagnose and plan treatment. </a:t>
            </a:r>
          </a:p>
          <a:p>
            <a:pPr marL="0" indent="0">
              <a:buNone/>
            </a:pPr>
            <a:r>
              <a:rPr lang="en-GB" dirty="0"/>
              <a:t>An unacceptable film has errors that compromise its diagnostic value, making it potentially useless and requiring a retake, which increases radiation exposure </a:t>
            </a:r>
          </a:p>
        </p:txBody>
      </p:sp>
    </p:spTree>
    <p:extLst>
      <p:ext uri="{BB962C8B-B14F-4D97-AF65-F5344CB8AC3E}">
        <p14:creationId xmlns:p14="http://schemas.microsoft.com/office/powerpoint/2010/main" val="2530866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Recognising Acceptable Radiographs</a:t>
            </a:r>
            <a:endParaRPr lang="en-GB" dirty="0"/>
          </a:p>
        </p:txBody>
      </p:sp>
      <p:sp>
        <p:nvSpPr>
          <p:cNvPr id="3" name="Content Placeholder 2"/>
          <p:cNvSpPr>
            <a:spLocks noGrp="1"/>
          </p:cNvSpPr>
          <p:nvPr>
            <p:ph idx="1"/>
          </p:nvPr>
        </p:nvSpPr>
        <p:spPr/>
        <p:txBody>
          <a:bodyPr/>
          <a:lstStyle/>
          <a:p>
            <a:pPr marL="0" indent="0">
              <a:buNone/>
            </a:pPr>
            <a:r>
              <a:rPr lang="en-GB" dirty="0"/>
              <a:t>An acceptable radiograph, classified as ‘A’, has minimal to no errors and provides sufficient information to answer the clinical question. </a:t>
            </a:r>
          </a:p>
        </p:txBody>
      </p:sp>
    </p:spTree>
    <p:extLst>
      <p:ext uri="{BB962C8B-B14F-4D97-AF65-F5344CB8AC3E}">
        <p14:creationId xmlns:p14="http://schemas.microsoft.com/office/powerpoint/2010/main" val="25915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000" y="640823"/>
            <a:ext cx="3418659" cy="5583148"/>
          </a:xfrm>
        </p:spPr>
        <p:txBody>
          <a:bodyPr anchor="ctr">
            <a:normAutofit/>
          </a:bodyPr>
          <a:lstStyle/>
          <a:p>
            <a:r>
              <a:rPr lang="en-GB" sz="4200"/>
              <a:t>Key characteristics include:</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61C539F-06C5-FEA2-B8A7-F18894D35A49}"/>
              </a:ext>
            </a:extLst>
          </p:cNvPr>
          <p:cNvGraphicFramePr>
            <a:graphicFrameLocks noGrp="1"/>
          </p:cNvGraphicFramePr>
          <p:nvPr>
            <p:ph idx="1"/>
            <p:extLst>
              <p:ext uri="{D42A27DB-BD31-4B8C-83A1-F6EECF244321}">
                <p14:modId xmlns:p14="http://schemas.microsoft.com/office/powerpoint/2010/main" val="218584339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1077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Recognising Unacceptable Radiographs</a:t>
            </a:r>
            <a:endParaRPr lang="en-GB" dirty="0"/>
          </a:p>
        </p:txBody>
      </p:sp>
      <p:sp>
        <p:nvSpPr>
          <p:cNvPr id="3" name="Content Placeholder 2"/>
          <p:cNvSpPr>
            <a:spLocks noGrp="1"/>
          </p:cNvSpPr>
          <p:nvPr>
            <p:ph idx="1"/>
          </p:nvPr>
        </p:nvSpPr>
        <p:spPr/>
        <p:txBody>
          <a:bodyPr/>
          <a:lstStyle/>
          <a:p>
            <a:pPr marL="0" indent="0">
              <a:buNone/>
            </a:pPr>
            <a:r>
              <a:rPr lang="en-GB" dirty="0"/>
              <a:t>An unacceptable dental radiograph, classified as ‘N’, has errors that render it non-diagnostic. These are often categorised by the type of error:</a:t>
            </a:r>
            <a:br>
              <a:rPr lang="en-GB" dirty="0"/>
            </a:br>
            <a:br>
              <a:rPr lang="en-GB" dirty="0"/>
            </a:br>
            <a:endParaRPr lang="en-GB" dirty="0"/>
          </a:p>
        </p:txBody>
      </p:sp>
    </p:spTree>
    <p:extLst>
      <p:ext uri="{BB962C8B-B14F-4D97-AF65-F5344CB8AC3E}">
        <p14:creationId xmlns:p14="http://schemas.microsoft.com/office/powerpoint/2010/main" val="2592251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GB" sz="5400"/>
              <a:t>Technique and Positioning Errors:</a:t>
            </a:r>
            <a:br>
              <a:rPr lang="en-GB" sz="5400"/>
            </a:br>
            <a:endParaRPr lang="en-GB"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pPr marL="0" indent="0">
              <a:buNone/>
            </a:pPr>
            <a:r>
              <a:rPr lang="en-GB" sz="1700"/>
              <a:t>Cone Cut: A clear or white unexposed area with a curved edge, resulting from the X-ray beam not being centred over the sensor.</a:t>
            </a:r>
            <a:br>
              <a:rPr lang="en-GB" sz="1700"/>
            </a:br>
            <a:endParaRPr lang="en-GB" sz="1700"/>
          </a:p>
          <a:p>
            <a:pPr marL="0" indent="0">
              <a:buNone/>
            </a:pPr>
            <a:r>
              <a:rPr lang="en-GB" sz="1700"/>
              <a:t>Elongation: Teeth appear stretched and distorted due to insufficient vertical angulation.</a:t>
            </a:r>
            <a:br>
              <a:rPr lang="en-GB" sz="1700"/>
            </a:br>
            <a:endParaRPr lang="en-GB" sz="1700"/>
          </a:p>
          <a:p>
            <a:pPr marL="0" indent="0">
              <a:buNone/>
            </a:pPr>
            <a:r>
              <a:rPr lang="en-GB" sz="1700"/>
              <a:t>Foreshortening: Teeth appear short with blunt roots due to excessive vertical angulation.</a:t>
            </a:r>
            <a:br>
              <a:rPr lang="en-GB" sz="1700"/>
            </a:br>
            <a:endParaRPr lang="en-GB" sz="1700"/>
          </a:p>
          <a:p>
            <a:pPr marL="0" indent="0">
              <a:buNone/>
            </a:pPr>
            <a:r>
              <a:rPr lang="en-GB" sz="1700"/>
              <a:t>Horizontal Overlap: The contact points between teeth are overlapped, blocking the view of interproximal decay. This is caused by improper horizontal angulation.</a:t>
            </a:r>
            <a:br>
              <a:rPr lang="en-GB" sz="1700"/>
            </a:br>
            <a:endParaRPr lang="en-GB" sz="1700"/>
          </a:p>
          <a:p>
            <a:pPr marL="0" indent="0">
              <a:buNone/>
            </a:pPr>
            <a:r>
              <a:rPr lang="en-GB" sz="1700"/>
              <a:t>Missing Apices or Bone: The film does not capture the root tips or sufficient surrounding bone due to incorrect film placement.</a:t>
            </a:r>
            <a:br>
              <a:rPr lang="en-GB" sz="1700"/>
            </a:br>
            <a:endParaRPr lang="en-GB" sz="1700"/>
          </a:p>
          <a:p>
            <a:pPr marL="0" indent="0">
              <a:buNone/>
            </a:pPr>
            <a:r>
              <a:rPr lang="en-GB" sz="1700"/>
              <a:t>Tilted Occlusal Plane: The image of the biting surface is slanted, often caused by improper film placement.</a:t>
            </a:r>
            <a:br>
              <a:rPr lang="en-GB" sz="1700"/>
            </a:br>
            <a:endParaRPr lang="en-GB" sz="1700"/>
          </a:p>
        </p:txBody>
      </p:sp>
    </p:spTree>
    <p:extLst>
      <p:ext uri="{BB962C8B-B14F-4D97-AF65-F5344CB8AC3E}">
        <p14:creationId xmlns:p14="http://schemas.microsoft.com/office/powerpoint/2010/main" val="4224472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000" y="640823"/>
            <a:ext cx="3418659" cy="5583148"/>
          </a:xfrm>
        </p:spPr>
        <p:txBody>
          <a:bodyPr anchor="ctr">
            <a:normAutofit/>
          </a:bodyPr>
          <a:lstStyle/>
          <a:p>
            <a:r>
              <a:rPr lang="en-GB" sz="5400"/>
              <a:t>Exposure Errors:</a:t>
            </a:r>
            <a:br>
              <a:rPr lang="en-GB" sz="5400"/>
            </a:br>
            <a:endParaRPr lang="en-GB"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269AC01-D49E-5855-B3D9-AFB5D1E792B2}"/>
              </a:ext>
            </a:extLst>
          </p:cNvPr>
          <p:cNvGraphicFramePr>
            <a:graphicFrameLocks noGrp="1"/>
          </p:cNvGraphicFramePr>
          <p:nvPr>
            <p:ph idx="1"/>
            <p:extLst>
              <p:ext uri="{D42A27DB-BD31-4B8C-83A1-F6EECF244321}">
                <p14:modId xmlns:p14="http://schemas.microsoft.com/office/powerpoint/2010/main" val="334849485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0263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000" y="640823"/>
            <a:ext cx="3418659" cy="5583148"/>
          </a:xfrm>
        </p:spPr>
        <p:txBody>
          <a:bodyPr anchor="ctr">
            <a:normAutofit/>
          </a:bodyPr>
          <a:lstStyle/>
          <a:p>
            <a:r>
              <a:rPr lang="en-GB" sz="5400"/>
              <a:t>Processing or Handling Errors:</a:t>
            </a:r>
            <a:br>
              <a:rPr lang="en-GB" sz="5400"/>
            </a:br>
            <a:endParaRPr lang="en-GB"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941CB2B-AEB6-DD95-8679-19B34164FD11}"/>
              </a:ext>
            </a:extLst>
          </p:cNvPr>
          <p:cNvGraphicFramePr>
            <a:graphicFrameLocks noGrp="1"/>
          </p:cNvGraphicFramePr>
          <p:nvPr>
            <p:ph idx="1"/>
            <p:extLst>
              <p:ext uri="{D42A27DB-BD31-4B8C-83A1-F6EECF244321}">
                <p14:modId xmlns:p14="http://schemas.microsoft.com/office/powerpoint/2010/main" val="71785411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558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GB" sz="5400" b="1" u="sng"/>
              <a:t>The Significance of Quality Assessment</a:t>
            </a:r>
            <a:br>
              <a:rPr lang="en-GB" sz="5400"/>
            </a:br>
            <a:endParaRPr lang="en-GB"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pPr marL="0" indent="0">
              <a:buNone/>
            </a:pPr>
            <a:r>
              <a:rPr lang="en-GB" sz="2200"/>
              <a:t>To maintain high standards, dental professionals use quality assurance programs to conduct regular audits. The aim is for at least 95% of digital images and 90% of film images to be diagnostically acceptable.</a:t>
            </a:r>
          </a:p>
          <a:p>
            <a:pPr marL="0" indent="0">
              <a:buNone/>
            </a:pPr>
            <a:endParaRPr lang="en-GB" sz="2200"/>
          </a:p>
        </p:txBody>
      </p:sp>
    </p:spTree>
    <p:extLst>
      <p:ext uri="{BB962C8B-B14F-4D97-AF65-F5344CB8AC3E}">
        <p14:creationId xmlns:p14="http://schemas.microsoft.com/office/powerpoint/2010/main" val="1348151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radiologic figure of a skeleton">
            <a:extLst>
              <a:ext uri="{FF2B5EF4-FFF2-40B4-BE49-F238E27FC236}">
                <a16:creationId xmlns:a16="http://schemas.microsoft.com/office/drawing/2014/main" id="{3E7DCF0C-9F07-C591-1BDD-858B1C33B672}"/>
              </a:ext>
            </a:extLst>
          </p:cNvPr>
          <p:cNvPicPr>
            <a:picLocks noChangeAspect="1"/>
          </p:cNvPicPr>
          <p:nvPr/>
        </p:nvPicPr>
        <p:blipFill>
          <a:blip r:embed="rId2"/>
          <a:srcRect t="14264" b="830"/>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Question 1</a:t>
            </a:r>
          </a:p>
        </p:txBody>
      </p:sp>
      <p:sp>
        <p:nvSpPr>
          <p:cNvPr id="3" name="Content Placeholder 2"/>
          <p:cNvSpPr>
            <a:spLocks noGrp="1"/>
          </p:cNvSpPr>
          <p:nvPr>
            <p:ph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marL="0" indent="0" algn="ctr">
              <a:buNone/>
            </a:pPr>
            <a:r>
              <a:rPr lang="en-US" sz="2400" dirty="0">
                <a:solidFill>
                  <a:srgbClr val="FFFFFF"/>
                </a:solidFill>
              </a:rPr>
              <a:t>In radiography what is meant by the term quality control?</a:t>
            </a:r>
          </a:p>
        </p:txBody>
      </p:sp>
    </p:spTree>
    <p:extLst>
      <p:ext uri="{BB962C8B-B14F-4D97-AF65-F5344CB8AC3E}">
        <p14:creationId xmlns:p14="http://schemas.microsoft.com/office/powerpoint/2010/main" val="320577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 to question 1</a:t>
            </a:r>
          </a:p>
        </p:txBody>
      </p:sp>
      <p:sp>
        <p:nvSpPr>
          <p:cNvPr id="3" name="Content Placeholder 2"/>
          <p:cNvSpPr>
            <a:spLocks noGrp="1"/>
          </p:cNvSpPr>
          <p:nvPr>
            <p:ph idx="1"/>
          </p:nvPr>
        </p:nvSpPr>
        <p:spPr/>
        <p:txBody>
          <a:bodyPr/>
          <a:lstStyle/>
          <a:p>
            <a:pPr marL="0" indent="0">
              <a:buNone/>
            </a:pPr>
            <a:r>
              <a:rPr lang="en-GB" dirty="0"/>
              <a:t>Quality control is a process to review the quality of all factors involved in production; in radiography these are the specific measures for ensuring and verifying the quality of the radiographs produced.</a:t>
            </a:r>
          </a:p>
        </p:txBody>
      </p:sp>
    </p:spTree>
    <p:extLst>
      <p:ext uri="{BB962C8B-B14F-4D97-AF65-F5344CB8AC3E}">
        <p14:creationId xmlns:p14="http://schemas.microsoft.com/office/powerpoint/2010/main" val="2876910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GB" sz="5400"/>
              <a:t>Question 2</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a:bodyPr>
          <a:lstStyle/>
          <a:p>
            <a:pPr marL="0" indent="0">
              <a:buNone/>
            </a:pPr>
            <a:r>
              <a:rPr lang="en-GB" sz="2200"/>
              <a:t>In radiography what is meant by the term quality assurance?</a:t>
            </a:r>
          </a:p>
        </p:txBody>
      </p:sp>
      <p:pic>
        <p:nvPicPr>
          <p:cNvPr id="5" name="Picture 4" descr="The radiologic figure of a skeleton">
            <a:extLst>
              <a:ext uri="{FF2B5EF4-FFF2-40B4-BE49-F238E27FC236}">
                <a16:creationId xmlns:a16="http://schemas.microsoft.com/office/drawing/2014/main" id="{20AD1B47-127D-23BF-A876-26E5E468E31C}"/>
              </a:ext>
            </a:extLst>
          </p:cNvPr>
          <p:cNvPicPr>
            <a:picLocks noChangeAspect="1"/>
          </p:cNvPicPr>
          <p:nvPr/>
        </p:nvPicPr>
        <p:blipFill>
          <a:blip r:embed="rId2"/>
          <a:srcRect l="33549"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9229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698A2-6937-DD8A-1033-CEC3AAC49084}"/>
              </a:ext>
            </a:extLst>
          </p:cNvPr>
          <p:cNvSpPr>
            <a:spLocks noGrp="1"/>
          </p:cNvSpPr>
          <p:nvPr>
            <p:ph type="title"/>
          </p:nvPr>
        </p:nvSpPr>
        <p:spPr/>
        <p:txBody>
          <a:bodyPr/>
          <a:lstStyle/>
          <a:p>
            <a:r>
              <a:rPr lang="en-GB" dirty="0"/>
              <a:t>Answer to question 2:</a:t>
            </a:r>
          </a:p>
        </p:txBody>
      </p:sp>
      <p:sp>
        <p:nvSpPr>
          <p:cNvPr id="3" name="Content Placeholder 2">
            <a:extLst>
              <a:ext uri="{FF2B5EF4-FFF2-40B4-BE49-F238E27FC236}">
                <a16:creationId xmlns:a16="http://schemas.microsoft.com/office/drawing/2014/main" id="{E3A93F7F-1C8B-AC71-290B-A88F473D75EE}"/>
              </a:ext>
            </a:extLst>
          </p:cNvPr>
          <p:cNvSpPr>
            <a:spLocks noGrp="1"/>
          </p:cNvSpPr>
          <p:nvPr>
            <p:ph idx="1"/>
          </p:nvPr>
        </p:nvSpPr>
        <p:spPr/>
        <p:txBody>
          <a:bodyPr/>
          <a:lstStyle/>
          <a:p>
            <a:pPr marL="0" indent="0">
              <a:buNone/>
            </a:pPr>
            <a:r>
              <a:rPr lang="en-GB" dirty="0"/>
              <a:t>Quality assurance is any systemic process of checking to see whether a product or service being developed is meeting specified requirements. Quality assurance ensures that the quality control procedures are effective and if there are problems that they are recognised quickly and corrected promptly. </a:t>
            </a:r>
          </a:p>
        </p:txBody>
      </p:sp>
    </p:spTree>
    <p:extLst>
      <p:ext uri="{BB962C8B-B14F-4D97-AF65-F5344CB8AC3E}">
        <p14:creationId xmlns:p14="http://schemas.microsoft.com/office/powerpoint/2010/main" val="2671405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1224E-C1BD-CC23-4FD5-1E8D704F11DF}"/>
              </a:ext>
            </a:extLst>
          </p:cNvPr>
          <p:cNvSpPr>
            <a:spLocks noGrp="1"/>
          </p:cNvSpPr>
          <p:nvPr>
            <p:ph type="title"/>
          </p:nvPr>
        </p:nvSpPr>
        <p:spPr/>
        <p:txBody>
          <a:bodyPr/>
          <a:lstStyle/>
          <a:p>
            <a:r>
              <a:rPr lang="en-GB" dirty="0"/>
              <a:t>Question 3</a:t>
            </a:r>
          </a:p>
        </p:txBody>
      </p:sp>
      <p:sp>
        <p:nvSpPr>
          <p:cNvPr id="3" name="Content Placeholder 2">
            <a:extLst>
              <a:ext uri="{FF2B5EF4-FFF2-40B4-BE49-F238E27FC236}">
                <a16:creationId xmlns:a16="http://schemas.microsoft.com/office/drawing/2014/main" id="{1C97FFA5-4B39-FD23-8585-4D5A91F450DD}"/>
              </a:ext>
            </a:extLst>
          </p:cNvPr>
          <p:cNvSpPr>
            <a:spLocks noGrp="1"/>
          </p:cNvSpPr>
          <p:nvPr>
            <p:ph idx="1"/>
          </p:nvPr>
        </p:nvSpPr>
        <p:spPr/>
        <p:txBody>
          <a:bodyPr/>
          <a:lstStyle/>
          <a:p>
            <a:pPr marL="0" indent="0">
              <a:buNone/>
            </a:pPr>
            <a:r>
              <a:rPr lang="en-GB" dirty="0"/>
              <a:t>According to the World Health Organisation definition, what are the aims of a quality assurance programme in dental radiography?</a:t>
            </a:r>
          </a:p>
        </p:txBody>
      </p:sp>
    </p:spTree>
    <p:extLst>
      <p:ext uri="{BB962C8B-B14F-4D97-AF65-F5344CB8AC3E}">
        <p14:creationId xmlns:p14="http://schemas.microsoft.com/office/powerpoint/2010/main" val="3805996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CC79-6ED1-7F38-C334-B213E175E9F6}"/>
              </a:ext>
            </a:extLst>
          </p:cNvPr>
          <p:cNvSpPr>
            <a:spLocks noGrp="1"/>
          </p:cNvSpPr>
          <p:nvPr>
            <p:ph type="title"/>
          </p:nvPr>
        </p:nvSpPr>
        <p:spPr/>
        <p:txBody>
          <a:bodyPr/>
          <a:lstStyle/>
          <a:p>
            <a:r>
              <a:rPr lang="en-GB" dirty="0"/>
              <a:t>Answer to question 3</a:t>
            </a:r>
          </a:p>
        </p:txBody>
      </p:sp>
      <p:sp>
        <p:nvSpPr>
          <p:cNvPr id="3" name="Content Placeholder 2">
            <a:extLst>
              <a:ext uri="{FF2B5EF4-FFF2-40B4-BE49-F238E27FC236}">
                <a16:creationId xmlns:a16="http://schemas.microsoft.com/office/drawing/2014/main" id="{175A9819-27DB-D170-F49D-32C579479CA1}"/>
              </a:ext>
            </a:extLst>
          </p:cNvPr>
          <p:cNvSpPr>
            <a:spLocks noGrp="1"/>
          </p:cNvSpPr>
          <p:nvPr>
            <p:ph idx="1"/>
          </p:nvPr>
        </p:nvSpPr>
        <p:spPr/>
        <p:txBody>
          <a:bodyPr/>
          <a:lstStyle/>
          <a:p>
            <a:pPr marL="0" indent="0">
              <a:buNone/>
            </a:pPr>
            <a:r>
              <a:rPr lang="en-GB" dirty="0"/>
              <a:t>The quality assurance programme aims to produce radiographic images of sufficiently high quality that ensure consistently adequate diagnostic information at the lowest possible cost and lowest radiation dose </a:t>
            </a:r>
            <a:r>
              <a:rPr lang="en-GB"/>
              <a:t>to patient.</a:t>
            </a:r>
            <a:endParaRPr lang="en-GB" dirty="0"/>
          </a:p>
        </p:txBody>
      </p:sp>
    </p:spTree>
    <p:extLst>
      <p:ext uri="{BB962C8B-B14F-4D97-AF65-F5344CB8AC3E}">
        <p14:creationId xmlns:p14="http://schemas.microsoft.com/office/powerpoint/2010/main" val="2334523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1528</Words>
  <Application>Microsoft Office PowerPoint</Application>
  <PresentationFormat>Widescreen</PresentationFormat>
  <Paragraphs>105</Paragraphs>
  <Slides>30</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Quality Assurance </vt:lpstr>
      <vt:lpstr>AIM:</vt:lpstr>
      <vt:lpstr>Objectives</vt:lpstr>
      <vt:lpstr>Learning content: </vt:lpstr>
      <vt:lpstr>GDC content:  ABCD</vt:lpstr>
      <vt:lpstr>What is a Quality Assurance programme? </vt:lpstr>
      <vt:lpstr>  What does this mean? </vt:lpstr>
      <vt:lpstr>Terminology</vt:lpstr>
      <vt:lpstr>Aims of a QA programme: </vt:lpstr>
      <vt:lpstr>Main areas to be addressed by the QA programme: </vt:lpstr>
      <vt:lpstr>PowerPoint Presentation</vt:lpstr>
      <vt:lpstr>Dental radiographs are graded using a two point system.</vt:lpstr>
      <vt:lpstr>Grading scale </vt:lpstr>
      <vt:lpstr>PowerPoint Presentation</vt:lpstr>
      <vt:lpstr>Quality targets </vt:lpstr>
      <vt:lpstr>How to audit quality:</vt:lpstr>
      <vt:lpstr>Recognising acceptable and not acceptable film and the relevance of each. </vt:lpstr>
      <vt:lpstr>Recognising Acceptable Radiographs</vt:lpstr>
      <vt:lpstr>Key characteristics include:</vt:lpstr>
      <vt:lpstr>Recognising Unacceptable Radiographs</vt:lpstr>
      <vt:lpstr>Technique and Positioning Errors: </vt:lpstr>
      <vt:lpstr>Exposure Errors: </vt:lpstr>
      <vt:lpstr>Processing or Handling Errors: </vt:lpstr>
      <vt:lpstr>The Significance of Quality Assessment </vt:lpstr>
      <vt:lpstr>Question 1</vt:lpstr>
      <vt:lpstr>Answer to question 1</vt:lpstr>
      <vt:lpstr>Question 2</vt:lpstr>
      <vt:lpstr>Answer to question 2:</vt:lpstr>
      <vt:lpstr>Question 3</vt:lpstr>
      <vt:lpstr>Answer to question 3</vt:lpstr>
    </vt:vector>
  </TitlesOfParts>
  <Company>South Eastern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Assurance</dc:title>
  <dc:creator>Gregg, Erin</dc:creator>
  <cp:lastModifiedBy>Erin Gregg</cp:lastModifiedBy>
  <cp:revision>8</cp:revision>
  <dcterms:created xsi:type="dcterms:W3CDTF">2025-10-15T11:08:38Z</dcterms:created>
  <dcterms:modified xsi:type="dcterms:W3CDTF">2025-10-30T22:32:56Z</dcterms:modified>
</cp:coreProperties>
</file>