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313" r:id="rId3"/>
    <p:sldId id="335" r:id="rId4"/>
    <p:sldId id="314" r:id="rId5"/>
    <p:sldId id="260" r:id="rId6"/>
    <p:sldId id="316" r:id="rId7"/>
    <p:sldId id="317" r:id="rId8"/>
    <p:sldId id="366" r:id="rId9"/>
    <p:sldId id="336" r:id="rId10"/>
    <p:sldId id="338" r:id="rId11"/>
    <p:sldId id="339" r:id="rId12"/>
    <p:sldId id="342" r:id="rId13"/>
    <p:sldId id="343" r:id="rId14"/>
    <p:sldId id="344" r:id="rId15"/>
    <p:sldId id="345" r:id="rId16"/>
    <p:sldId id="362" r:id="rId17"/>
    <p:sldId id="351" r:id="rId18"/>
    <p:sldId id="352" r:id="rId19"/>
    <p:sldId id="353" r:id="rId20"/>
    <p:sldId id="354" r:id="rId21"/>
    <p:sldId id="355" r:id="rId22"/>
    <p:sldId id="356" r:id="rId23"/>
    <p:sldId id="357" r:id="rId24"/>
    <p:sldId id="358" r:id="rId25"/>
    <p:sldId id="359" r:id="rId26"/>
    <p:sldId id="360" r:id="rId27"/>
    <p:sldId id="361" r:id="rId28"/>
    <p:sldId id="363" r:id="rId29"/>
    <p:sldId id="364" r:id="rId30"/>
    <p:sldId id="279" r:id="rId31"/>
    <p:sldId id="334" r:id="rId32"/>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theme" Target="theme/theme1.xml" /></Relationships>
</file>

<file path=ppt/diagrams/_rels/data3.xml.rels><?xml version="1.0" encoding="UTF-8" standalone="yes"?>
<Relationships xmlns="http://schemas.openxmlformats.org/package/2006/relationships"><Relationship Id="rId8" Type="http://schemas.openxmlformats.org/officeDocument/2006/relationships/image" Target="../media/image22.svg" /><Relationship Id="rId3" Type="http://schemas.openxmlformats.org/officeDocument/2006/relationships/image" Target="../media/image17.png" /><Relationship Id="rId7" Type="http://schemas.openxmlformats.org/officeDocument/2006/relationships/image" Target="../media/image21.png" /><Relationship Id="rId2" Type="http://schemas.openxmlformats.org/officeDocument/2006/relationships/image" Target="../media/image16.svg" /><Relationship Id="rId1" Type="http://schemas.openxmlformats.org/officeDocument/2006/relationships/image" Target="../media/image15.png" /><Relationship Id="rId6" Type="http://schemas.openxmlformats.org/officeDocument/2006/relationships/image" Target="../media/image20.svg" /><Relationship Id="rId5" Type="http://schemas.openxmlformats.org/officeDocument/2006/relationships/image" Target="../media/image19.png" /><Relationship Id="rId4" Type="http://schemas.openxmlformats.org/officeDocument/2006/relationships/image" Target="../media/image18.svg" /></Relationships>
</file>

<file path=ppt/diagrams/_rels/drawing3.xml.rels><?xml version="1.0" encoding="UTF-8" standalone="yes"?>
<Relationships xmlns="http://schemas.openxmlformats.org/package/2006/relationships"><Relationship Id="rId8" Type="http://schemas.openxmlformats.org/officeDocument/2006/relationships/image" Target="../media/image22.svg" /><Relationship Id="rId3" Type="http://schemas.openxmlformats.org/officeDocument/2006/relationships/image" Target="../media/image17.png" /><Relationship Id="rId7" Type="http://schemas.openxmlformats.org/officeDocument/2006/relationships/image" Target="../media/image21.png" /><Relationship Id="rId2" Type="http://schemas.openxmlformats.org/officeDocument/2006/relationships/image" Target="../media/image16.svg" /><Relationship Id="rId1" Type="http://schemas.openxmlformats.org/officeDocument/2006/relationships/image" Target="../media/image15.png" /><Relationship Id="rId6" Type="http://schemas.openxmlformats.org/officeDocument/2006/relationships/image" Target="../media/image20.svg" /><Relationship Id="rId5" Type="http://schemas.openxmlformats.org/officeDocument/2006/relationships/image" Target="../media/image19.png" /><Relationship Id="rId4" Type="http://schemas.openxmlformats.org/officeDocument/2006/relationships/image" Target="../media/image18.svg"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072BA6-66F3-42DF-A063-56A32CC1CDA4}"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85B08939-C2FD-4709-948E-9B6491430BD6}">
      <dgm:prSet/>
      <dgm:spPr/>
      <dgm:t>
        <a:bodyPr/>
        <a:lstStyle/>
        <a:p>
          <a:pPr>
            <a:lnSpc>
              <a:spcPct val="100000"/>
            </a:lnSpc>
          </a:pPr>
          <a:r>
            <a:rPr lang="en-GB"/>
            <a:t>This course meets the criteria for the </a:t>
          </a:r>
          <a:endParaRPr lang="en-US"/>
        </a:p>
      </dgm:t>
    </dgm:pt>
    <dgm:pt modelId="{39DE46E6-312B-4695-AF83-C119EB868C1A}" type="parTrans" cxnId="{0C327C32-27E7-4B17-9F47-B5575C6D2515}">
      <dgm:prSet/>
      <dgm:spPr/>
      <dgm:t>
        <a:bodyPr/>
        <a:lstStyle/>
        <a:p>
          <a:endParaRPr lang="en-US"/>
        </a:p>
      </dgm:t>
    </dgm:pt>
    <dgm:pt modelId="{9519366B-06F5-45F2-BC65-15A69123889D}" type="sibTrans" cxnId="{0C327C32-27E7-4B17-9F47-B5575C6D2515}">
      <dgm:prSet/>
      <dgm:spPr/>
      <dgm:t>
        <a:bodyPr/>
        <a:lstStyle/>
        <a:p>
          <a:endParaRPr lang="en-US"/>
        </a:p>
      </dgm:t>
    </dgm:pt>
    <dgm:pt modelId="{41A32C4E-1FB5-4A31-B36B-BC14D8B13DCA}">
      <dgm:prSet/>
      <dgm:spPr/>
      <dgm:t>
        <a:bodyPr/>
        <a:lstStyle/>
        <a:p>
          <a:pPr>
            <a:lnSpc>
              <a:spcPct val="100000"/>
            </a:lnSpc>
          </a:pPr>
          <a:r>
            <a:rPr lang="en-GB"/>
            <a:t>GDC's development outcomes A,B,C and D</a:t>
          </a:r>
          <a:endParaRPr lang="en-US"/>
        </a:p>
      </dgm:t>
    </dgm:pt>
    <dgm:pt modelId="{69F3C2CF-D1DD-440A-B986-5CDDF5A7A02E}" type="parTrans" cxnId="{F006BB34-A047-4D2B-9C6E-64E06AE6292A}">
      <dgm:prSet/>
      <dgm:spPr/>
      <dgm:t>
        <a:bodyPr/>
        <a:lstStyle/>
        <a:p>
          <a:endParaRPr lang="en-US"/>
        </a:p>
      </dgm:t>
    </dgm:pt>
    <dgm:pt modelId="{B47B2C1B-BF29-4C58-8FD2-5E7B91BDA2FF}" type="sibTrans" cxnId="{F006BB34-A047-4D2B-9C6E-64E06AE6292A}">
      <dgm:prSet/>
      <dgm:spPr/>
      <dgm:t>
        <a:bodyPr/>
        <a:lstStyle/>
        <a:p>
          <a:endParaRPr lang="en-US"/>
        </a:p>
      </dgm:t>
    </dgm:pt>
    <dgm:pt modelId="{4AFC33AD-C0EE-4BBF-BBD1-B4747A6F3DCC}" type="pres">
      <dgm:prSet presAssocID="{D1072BA6-66F3-42DF-A063-56A32CC1CDA4}" presName="diagram" presStyleCnt="0">
        <dgm:presLayoutVars>
          <dgm:dir/>
          <dgm:resizeHandles val="exact"/>
        </dgm:presLayoutVars>
      </dgm:prSet>
      <dgm:spPr/>
    </dgm:pt>
    <dgm:pt modelId="{9FF8E9CC-B9FB-4EA4-BE70-68797613A5DA}" type="pres">
      <dgm:prSet presAssocID="{85B08939-C2FD-4709-948E-9B6491430BD6}" presName="node" presStyleLbl="node1" presStyleIdx="0" presStyleCnt="2">
        <dgm:presLayoutVars>
          <dgm:bulletEnabled val="1"/>
        </dgm:presLayoutVars>
      </dgm:prSet>
      <dgm:spPr/>
    </dgm:pt>
    <dgm:pt modelId="{8B7A85BD-3745-4D4B-AC4C-8F7932AB099A}" type="pres">
      <dgm:prSet presAssocID="{9519366B-06F5-45F2-BC65-15A69123889D}" presName="sibTrans" presStyleCnt="0"/>
      <dgm:spPr/>
    </dgm:pt>
    <dgm:pt modelId="{A4D7BA97-C637-46B5-AE31-4BEED4FBCDE7}" type="pres">
      <dgm:prSet presAssocID="{41A32C4E-1FB5-4A31-B36B-BC14D8B13DCA}" presName="node" presStyleLbl="node1" presStyleIdx="1" presStyleCnt="2">
        <dgm:presLayoutVars>
          <dgm:bulletEnabled val="1"/>
        </dgm:presLayoutVars>
      </dgm:prSet>
      <dgm:spPr/>
    </dgm:pt>
  </dgm:ptLst>
  <dgm:cxnLst>
    <dgm:cxn modelId="{0C327C32-27E7-4B17-9F47-B5575C6D2515}" srcId="{D1072BA6-66F3-42DF-A063-56A32CC1CDA4}" destId="{85B08939-C2FD-4709-948E-9B6491430BD6}" srcOrd="0" destOrd="0" parTransId="{39DE46E6-312B-4695-AF83-C119EB868C1A}" sibTransId="{9519366B-06F5-45F2-BC65-15A69123889D}"/>
    <dgm:cxn modelId="{F006BB34-A047-4D2B-9C6E-64E06AE6292A}" srcId="{D1072BA6-66F3-42DF-A063-56A32CC1CDA4}" destId="{41A32C4E-1FB5-4A31-B36B-BC14D8B13DCA}" srcOrd="1" destOrd="0" parTransId="{69F3C2CF-D1DD-440A-B986-5CDDF5A7A02E}" sibTransId="{B47B2C1B-BF29-4C58-8FD2-5E7B91BDA2FF}"/>
    <dgm:cxn modelId="{1DCF8685-CB9C-48EA-BC8B-AC9ADF934BF4}" type="presOf" srcId="{41A32C4E-1FB5-4A31-B36B-BC14D8B13DCA}" destId="{A4D7BA97-C637-46B5-AE31-4BEED4FBCDE7}" srcOrd="0" destOrd="0" presId="urn:microsoft.com/office/officeart/2005/8/layout/default"/>
    <dgm:cxn modelId="{D74EE1AD-E37B-456B-9F88-F935BA5DD329}" type="presOf" srcId="{85B08939-C2FD-4709-948E-9B6491430BD6}" destId="{9FF8E9CC-B9FB-4EA4-BE70-68797613A5DA}" srcOrd="0" destOrd="0" presId="urn:microsoft.com/office/officeart/2005/8/layout/default"/>
    <dgm:cxn modelId="{94A007F7-AE8F-46A6-89BD-26A3E0092D5E}" type="presOf" srcId="{D1072BA6-66F3-42DF-A063-56A32CC1CDA4}" destId="{4AFC33AD-C0EE-4BBF-BBD1-B4747A6F3DCC}" srcOrd="0" destOrd="0" presId="urn:microsoft.com/office/officeart/2005/8/layout/default"/>
    <dgm:cxn modelId="{497FFBB7-C4F8-4D85-8580-6CAB53FE2F0B}" type="presParOf" srcId="{4AFC33AD-C0EE-4BBF-BBD1-B4747A6F3DCC}" destId="{9FF8E9CC-B9FB-4EA4-BE70-68797613A5DA}" srcOrd="0" destOrd="0" presId="urn:microsoft.com/office/officeart/2005/8/layout/default"/>
    <dgm:cxn modelId="{62836390-0D31-418C-A8B6-3610DAB1A109}" type="presParOf" srcId="{4AFC33AD-C0EE-4BBF-BBD1-B4747A6F3DCC}" destId="{8B7A85BD-3745-4D4B-AC4C-8F7932AB099A}" srcOrd="1" destOrd="0" presId="urn:microsoft.com/office/officeart/2005/8/layout/default"/>
    <dgm:cxn modelId="{FBE07083-CE91-4A43-880D-9A82429B9DB9}" type="presParOf" srcId="{4AFC33AD-C0EE-4BBF-BBD1-B4747A6F3DCC}" destId="{A4D7BA97-C637-46B5-AE31-4BEED4FBCDE7}"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C675E7-1330-42AF-8444-EAA72E55331D}" type="doc">
      <dgm:prSet loTypeId="urn:microsoft.com/office/officeart/2005/8/layout/default" loCatId="list" qsTypeId="urn:microsoft.com/office/officeart/2005/8/quickstyle/simple4" qsCatId="simple" csTypeId="urn:microsoft.com/office/officeart/2005/8/colors/colorful1" csCatId="colorful"/>
      <dgm:spPr/>
      <dgm:t>
        <a:bodyPr/>
        <a:lstStyle/>
        <a:p>
          <a:endParaRPr lang="en-US"/>
        </a:p>
      </dgm:t>
    </dgm:pt>
    <dgm:pt modelId="{606432EC-57C4-4630-8AC9-6DA689ECC5AB}">
      <dgm:prSet/>
      <dgm:spPr/>
      <dgm:t>
        <a:bodyPr/>
        <a:lstStyle/>
        <a:p>
          <a:r>
            <a:rPr lang="en-GB"/>
            <a:t>Language</a:t>
          </a:r>
          <a:endParaRPr lang="en-US"/>
        </a:p>
      </dgm:t>
    </dgm:pt>
    <dgm:pt modelId="{ABECD39C-9F77-4244-956D-CAC1ACCC6138}" type="parTrans" cxnId="{E78CBB90-775D-432A-8184-C13AAFB649D4}">
      <dgm:prSet/>
      <dgm:spPr/>
      <dgm:t>
        <a:bodyPr/>
        <a:lstStyle/>
        <a:p>
          <a:endParaRPr lang="en-US"/>
        </a:p>
      </dgm:t>
    </dgm:pt>
    <dgm:pt modelId="{339E015A-9D1C-4993-9A37-767EB0DD54B6}" type="sibTrans" cxnId="{E78CBB90-775D-432A-8184-C13AAFB649D4}">
      <dgm:prSet/>
      <dgm:spPr/>
      <dgm:t>
        <a:bodyPr/>
        <a:lstStyle/>
        <a:p>
          <a:endParaRPr lang="en-US"/>
        </a:p>
      </dgm:t>
    </dgm:pt>
    <dgm:pt modelId="{97380161-CB2C-42AE-8E8D-38AF9E074F9A}">
      <dgm:prSet/>
      <dgm:spPr/>
      <dgm:t>
        <a:bodyPr/>
        <a:lstStyle/>
        <a:p>
          <a:r>
            <a:rPr lang="en-GB"/>
            <a:t>Age difference</a:t>
          </a:r>
          <a:endParaRPr lang="en-US"/>
        </a:p>
      </dgm:t>
    </dgm:pt>
    <dgm:pt modelId="{694BB18D-1884-42AC-A481-01A2082983C7}" type="parTrans" cxnId="{C8024D77-6A18-40CE-ABFB-ED5732C2E81D}">
      <dgm:prSet/>
      <dgm:spPr/>
      <dgm:t>
        <a:bodyPr/>
        <a:lstStyle/>
        <a:p>
          <a:endParaRPr lang="en-US"/>
        </a:p>
      </dgm:t>
    </dgm:pt>
    <dgm:pt modelId="{8A72BB4A-4ADE-483C-BE6A-FB6A4BAFEAA1}" type="sibTrans" cxnId="{C8024D77-6A18-40CE-ABFB-ED5732C2E81D}">
      <dgm:prSet/>
      <dgm:spPr/>
      <dgm:t>
        <a:bodyPr/>
        <a:lstStyle/>
        <a:p>
          <a:endParaRPr lang="en-US"/>
        </a:p>
      </dgm:t>
    </dgm:pt>
    <dgm:pt modelId="{C8D069A2-9EC8-4B6A-A24B-43F2E57A62B2}">
      <dgm:prSet/>
      <dgm:spPr/>
      <dgm:t>
        <a:bodyPr/>
        <a:lstStyle/>
        <a:p>
          <a:r>
            <a:rPr lang="en-GB"/>
            <a:t>Content</a:t>
          </a:r>
          <a:endParaRPr lang="en-US"/>
        </a:p>
      </dgm:t>
    </dgm:pt>
    <dgm:pt modelId="{DEAD6317-5885-4791-94FF-3130D8707229}" type="parTrans" cxnId="{5F909AAE-6F0F-4B66-9DA4-235524B6B5AD}">
      <dgm:prSet/>
      <dgm:spPr/>
      <dgm:t>
        <a:bodyPr/>
        <a:lstStyle/>
        <a:p>
          <a:endParaRPr lang="en-US"/>
        </a:p>
      </dgm:t>
    </dgm:pt>
    <dgm:pt modelId="{AA01AF59-176A-4412-886E-3130DC3D4C62}" type="sibTrans" cxnId="{5F909AAE-6F0F-4B66-9DA4-235524B6B5AD}">
      <dgm:prSet/>
      <dgm:spPr/>
      <dgm:t>
        <a:bodyPr/>
        <a:lstStyle/>
        <a:p>
          <a:endParaRPr lang="en-US"/>
        </a:p>
      </dgm:t>
    </dgm:pt>
    <dgm:pt modelId="{716E7A62-D3C7-4784-A565-C31E45516975}">
      <dgm:prSet/>
      <dgm:spPr/>
      <dgm:t>
        <a:bodyPr/>
        <a:lstStyle/>
        <a:p>
          <a:r>
            <a:rPr lang="en-GB"/>
            <a:t>Lesson preparation</a:t>
          </a:r>
          <a:endParaRPr lang="en-US"/>
        </a:p>
      </dgm:t>
    </dgm:pt>
    <dgm:pt modelId="{402F9ED5-8D0B-4BA2-BB51-0B8A8283F0BE}" type="parTrans" cxnId="{AF9248FA-D57F-4A00-A706-CEDE22F8147B}">
      <dgm:prSet/>
      <dgm:spPr/>
      <dgm:t>
        <a:bodyPr/>
        <a:lstStyle/>
        <a:p>
          <a:endParaRPr lang="en-US"/>
        </a:p>
      </dgm:t>
    </dgm:pt>
    <dgm:pt modelId="{87091AFA-1A6F-40F2-9ADE-F4B2AA925832}" type="sibTrans" cxnId="{AF9248FA-D57F-4A00-A706-CEDE22F8147B}">
      <dgm:prSet/>
      <dgm:spPr/>
      <dgm:t>
        <a:bodyPr/>
        <a:lstStyle/>
        <a:p>
          <a:endParaRPr lang="en-US"/>
        </a:p>
      </dgm:t>
    </dgm:pt>
    <dgm:pt modelId="{37A3BD87-8981-4619-9631-61130A4F5611}">
      <dgm:prSet/>
      <dgm:spPr/>
      <dgm:t>
        <a:bodyPr/>
        <a:lstStyle/>
        <a:p>
          <a:r>
            <a:rPr lang="en-GB"/>
            <a:t>Over emphasis of the cognitive domain</a:t>
          </a:r>
          <a:endParaRPr lang="en-US"/>
        </a:p>
      </dgm:t>
    </dgm:pt>
    <dgm:pt modelId="{A611758B-0A42-4CC5-B63A-124AD7FEC131}" type="parTrans" cxnId="{E030DBD8-F167-4E40-9814-4AF63EAB9AEC}">
      <dgm:prSet/>
      <dgm:spPr/>
      <dgm:t>
        <a:bodyPr/>
        <a:lstStyle/>
        <a:p>
          <a:endParaRPr lang="en-US"/>
        </a:p>
      </dgm:t>
    </dgm:pt>
    <dgm:pt modelId="{2E63CB8F-91BE-488F-BE3D-DD05C8C64B09}" type="sibTrans" cxnId="{E030DBD8-F167-4E40-9814-4AF63EAB9AEC}">
      <dgm:prSet/>
      <dgm:spPr/>
      <dgm:t>
        <a:bodyPr/>
        <a:lstStyle/>
        <a:p>
          <a:endParaRPr lang="en-US"/>
        </a:p>
      </dgm:t>
    </dgm:pt>
    <dgm:pt modelId="{75D69341-F333-4652-9BBC-BECE36ED3F5F}">
      <dgm:prSet/>
      <dgm:spPr/>
      <dgm:t>
        <a:bodyPr/>
        <a:lstStyle/>
        <a:p>
          <a:r>
            <a:rPr lang="en-GB"/>
            <a:t>Class management</a:t>
          </a:r>
          <a:endParaRPr lang="en-US"/>
        </a:p>
      </dgm:t>
    </dgm:pt>
    <dgm:pt modelId="{BA5420D1-4915-4C03-87BF-8E2B89099DD2}" type="parTrans" cxnId="{1E6D613C-2423-400B-8056-D258B147C907}">
      <dgm:prSet/>
      <dgm:spPr/>
      <dgm:t>
        <a:bodyPr/>
        <a:lstStyle/>
        <a:p>
          <a:endParaRPr lang="en-US"/>
        </a:p>
      </dgm:t>
    </dgm:pt>
    <dgm:pt modelId="{F6D79CBD-908A-41AF-8922-13F01F2D42B6}" type="sibTrans" cxnId="{1E6D613C-2423-400B-8056-D258B147C907}">
      <dgm:prSet/>
      <dgm:spPr/>
      <dgm:t>
        <a:bodyPr/>
        <a:lstStyle/>
        <a:p>
          <a:endParaRPr lang="en-US"/>
        </a:p>
      </dgm:t>
    </dgm:pt>
    <dgm:pt modelId="{9279E0F9-61BF-4E53-B0A3-89536DCBEB1F}">
      <dgm:prSet/>
      <dgm:spPr/>
      <dgm:t>
        <a:bodyPr/>
        <a:lstStyle/>
        <a:p>
          <a:r>
            <a:rPr lang="en-GB"/>
            <a:t>Teaching strategies</a:t>
          </a:r>
          <a:endParaRPr lang="en-US"/>
        </a:p>
      </dgm:t>
    </dgm:pt>
    <dgm:pt modelId="{20BC8BD1-000F-4DF2-9E7C-78440B1FC2E1}" type="parTrans" cxnId="{60538B1A-C236-4614-96AA-A02373822DCD}">
      <dgm:prSet/>
      <dgm:spPr/>
      <dgm:t>
        <a:bodyPr/>
        <a:lstStyle/>
        <a:p>
          <a:endParaRPr lang="en-US"/>
        </a:p>
      </dgm:t>
    </dgm:pt>
    <dgm:pt modelId="{FA6E3F62-8A3E-4B4C-A889-A4554808327D}" type="sibTrans" cxnId="{60538B1A-C236-4614-96AA-A02373822DCD}">
      <dgm:prSet/>
      <dgm:spPr/>
      <dgm:t>
        <a:bodyPr/>
        <a:lstStyle/>
        <a:p>
          <a:endParaRPr lang="en-US"/>
        </a:p>
      </dgm:t>
    </dgm:pt>
    <dgm:pt modelId="{3D34740D-D380-4655-8065-C2488615DF13}">
      <dgm:prSet/>
      <dgm:spPr/>
      <dgm:t>
        <a:bodyPr/>
        <a:lstStyle/>
        <a:p>
          <a:r>
            <a:rPr lang="en-GB"/>
            <a:t>Media</a:t>
          </a:r>
          <a:endParaRPr lang="en-US"/>
        </a:p>
      </dgm:t>
    </dgm:pt>
    <dgm:pt modelId="{8F74E312-3620-4A15-8C3D-0CF1C3E11F01}" type="parTrans" cxnId="{198E69BD-C886-4689-9522-207219109DCD}">
      <dgm:prSet/>
      <dgm:spPr/>
      <dgm:t>
        <a:bodyPr/>
        <a:lstStyle/>
        <a:p>
          <a:endParaRPr lang="en-US"/>
        </a:p>
      </dgm:t>
    </dgm:pt>
    <dgm:pt modelId="{C8ABD726-28B6-4B46-B3C0-DD67B6337344}" type="sibTrans" cxnId="{198E69BD-C886-4689-9522-207219109DCD}">
      <dgm:prSet/>
      <dgm:spPr/>
      <dgm:t>
        <a:bodyPr/>
        <a:lstStyle/>
        <a:p>
          <a:endParaRPr lang="en-US"/>
        </a:p>
      </dgm:t>
    </dgm:pt>
    <dgm:pt modelId="{70ABC9BF-BDD6-4F71-B975-A65628EE1230}">
      <dgm:prSet/>
      <dgm:spPr/>
      <dgm:t>
        <a:bodyPr/>
        <a:lstStyle/>
        <a:p>
          <a:r>
            <a:rPr lang="en-GB"/>
            <a:t>Culture</a:t>
          </a:r>
          <a:endParaRPr lang="en-US"/>
        </a:p>
      </dgm:t>
    </dgm:pt>
    <dgm:pt modelId="{1B708572-74E8-45CB-8BA8-697B4A2A3CB6}" type="parTrans" cxnId="{D770D6F4-0C2F-4811-946E-8C4023CB43B0}">
      <dgm:prSet/>
      <dgm:spPr/>
      <dgm:t>
        <a:bodyPr/>
        <a:lstStyle/>
        <a:p>
          <a:endParaRPr lang="en-US"/>
        </a:p>
      </dgm:t>
    </dgm:pt>
    <dgm:pt modelId="{D2A2F4B8-DEF3-4600-AE74-ABF909153863}" type="sibTrans" cxnId="{D770D6F4-0C2F-4811-946E-8C4023CB43B0}">
      <dgm:prSet/>
      <dgm:spPr/>
      <dgm:t>
        <a:bodyPr/>
        <a:lstStyle/>
        <a:p>
          <a:endParaRPr lang="en-US"/>
        </a:p>
      </dgm:t>
    </dgm:pt>
    <dgm:pt modelId="{94507E5F-5C55-40A1-8CB5-6BE05911070C}">
      <dgm:prSet/>
      <dgm:spPr/>
      <dgm:t>
        <a:bodyPr/>
        <a:lstStyle/>
        <a:p>
          <a:r>
            <a:rPr lang="en-GB"/>
            <a:t>Socio economic status</a:t>
          </a:r>
          <a:endParaRPr lang="en-US"/>
        </a:p>
      </dgm:t>
    </dgm:pt>
    <dgm:pt modelId="{3D62B71C-07F1-429C-8D6E-49F1B2482C54}" type="parTrans" cxnId="{83388F03-AC6B-4DFD-ACDF-446A7FB93A32}">
      <dgm:prSet/>
      <dgm:spPr/>
      <dgm:t>
        <a:bodyPr/>
        <a:lstStyle/>
        <a:p>
          <a:endParaRPr lang="en-US"/>
        </a:p>
      </dgm:t>
    </dgm:pt>
    <dgm:pt modelId="{C4F73A4E-3153-4522-9DFC-FBEEB3E335FF}" type="sibTrans" cxnId="{83388F03-AC6B-4DFD-ACDF-446A7FB93A32}">
      <dgm:prSet/>
      <dgm:spPr/>
      <dgm:t>
        <a:bodyPr/>
        <a:lstStyle/>
        <a:p>
          <a:endParaRPr lang="en-US"/>
        </a:p>
      </dgm:t>
    </dgm:pt>
    <dgm:pt modelId="{7D5EC5D4-56E5-4422-B357-0733519481A4}">
      <dgm:prSet/>
      <dgm:spPr/>
      <dgm:t>
        <a:bodyPr/>
        <a:lstStyle/>
        <a:p>
          <a:r>
            <a:rPr lang="en-GB"/>
            <a:t>Attitudes and motivation</a:t>
          </a:r>
          <a:endParaRPr lang="en-US"/>
        </a:p>
      </dgm:t>
    </dgm:pt>
    <dgm:pt modelId="{71ACC79E-B7B0-4415-9771-80CC30F20119}" type="parTrans" cxnId="{3932CCCE-FC48-47B8-B5DB-D7D0E288980A}">
      <dgm:prSet/>
      <dgm:spPr/>
      <dgm:t>
        <a:bodyPr/>
        <a:lstStyle/>
        <a:p>
          <a:endParaRPr lang="en-US"/>
        </a:p>
      </dgm:t>
    </dgm:pt>
    <dgm:pt modelId="{36D7FCD4-7152-4F82-8E32-62B262DDAED4}" type="sibTrans" cxnId="{3932CCCE-FC48-47B8-B5DB-D7D0E288980A}">
      <dgm:prSet/>
      <dgm:spPr/>
      <dgm:t>
        <a:bodyPr/>
        <a:lstStyle/>
        <a:p>
          <a:endParaRPr lang="en-US"/>
        </a:p>
      </dgm:t>
    </dgm:pt>
    <dgm:pt modelId="{3034C302-1386-4793-824D-0573E162E7EE}">
      <dgm:prSet/>
      <dgm:spPr/>
      <dgm:t>
        <a:bodyPr/>
        <a:lstStyle/>
        <a:p>
          <a:r>
            <a:rPr lang="en-GB"/>
            <a:t>Noise</a:t>
          </a:r>
          <a:endParaRPr lang="en-US"/>
        </a:p>
      </dgm:t>
    </dgm:pt>
    <dgm:pt modelId="{ABA81D41-8CFB-4307-BCA1-A5803E7F7758}" type="parTrans" cxnId="{66726F0B-38EF-44BE-8CFE-C7DB7F69EA46}">
      <dgm:prSet/>
      <dgm:spPr/>
      <dgm:t>
        <a:bodyPr/>
        <a:lstStyle/>
        <a:p>
          <a:endParaRPr lang="en-US"/>
        </a:p>
      </dgm:t>
    </dgm:pt>
    <dgm:pt modelId="{6201F544-4B50-49AB-A714-B3940BADA5A2}" type="sibTrans" cxnId="{66726F0B-38EF-44BE-8CFE-C7DB7F69EA46}">
      <dgm:prSet/>
      <dgm:spPr/>
      <dgm:t>
        <a:bodyPr/>
        <a:lstStyle/>
        <a:p>
          <a:endParaRPr lang="en-US"/>
        </a:p>
      </dgm:t>
    </dgm:pt>
    <dgm:pt modelId="{6337E8A0-7855-471F-A603-3CD5BB2AF1E5}" type="pres">
      <dgm:prSet presAssocID="{D0C675E7-1330-42AF-8444-EAA72E55331D}" presName="diagram" presStyleCnt="0">
        <dgm:presLayoutVars>
          <dgm:dir/>
          <dgm:resizeHandles val="exact"/>
        </dgm:presLayoutVars>
      </dgm:prSet>
      <dgm:spPr/>
    </dgm:pt>
    <dgm:pt modelId="{803FEE5B-FB77-44E1-A166-0E10F2AD2610}" type="pres">
      <dgm:prSet presAssocID="{606432EC-57C4-4630-8AC9-6DA689ECC5AB}" presName="node" presStyleLbl="node1" presStyleIdx="0" presStyleCnt="12">
        <dgm:presLayoutVars>
          <dgm:bulletEnabled val="1"/>
        </dgm:presLayoutVars>
      </dgm:prSet>
      <dgm:spPr/>
    </dgm:pt>
    <dgm:pt modelId="{5188332C-CB31-46E5-9242-58F346C1E386}" type="pres">
      <dgm:prSet presAssocID="{339E015A-9D1C-4993-9A37-767EB0DD54B6}" presName="sibTrans" presStyleCnt="0"/>
      <dgm:spPr/>
    </dgm:pt>
    <dgm:pt modelId="{6F4F8152-9B9F-4E23-8FE2-FF48C8F1D1FD}" type="pres">
      <dgm:prSet presAssocID="{97380161-CB2C-42AE-8E8D-38AF9E074F9A}" presName="node" presStyleLbl="node1" presStyleIdx="1" presStyleCnt="12">
        <dgm:presLayoutVars>
          <dgm:bulletEnabled val="1"/>
        </dgm:presLayoutVars>
      </dgm:prSet>
      <dgm:spPr/>
    </dgm:pt>
    <dgm:pt modelId="{2D16CED8-7A89-4539-AC80-D68AFE893D78}" type="pres">
      <dgm:prSet presAssocID="{8A72BB4A-4ADE-483C-BE6A-FB6A4BAFEAA1}" presName="sibTrans" presStyleCnt="0"/>
      <dgm:spPr/>
    </dgm:pt>
    <dgm:pt modelId="{6A7EA616-AE16-4D6F-9D3D-C34C4A36A24E}" type="pres">
      <dgm:prSet presAssocID="{C8D069A2-9EC8-4B6A-A24B-43F2E57A62B2}" presName="node" presStyleLbl="node1" presStyleIdx="2" presStyleCnt="12">
        <dgm:presLayoutVars>
          <dgm:bulletEnabled val="1"/>
        </dgm:presLayoutVars>
      </dgm:prSet>
      <dgm:spPr/>
    </dgm:pt>
    <dgm:pt modelId="{D40A2D25-D849-4CCC-8F58-FA4DBA1E15EE}" type="pres">
      <dgm:prSet presAssocID="{AA01AF59-176A-4412-886E-3130DC3D4C62}" presName="sibTrans" presStyleCnt="0"/>
      <dgm:spPr/>
    </dgm:pt>
    <dgm:pt modelId="{DF232665-3424-430A-8060-A0F3DD22FD51}" type="pres">
      <dgm:prSet presAssocID="{716E7A62-D3C7-4784-A565-C31E45516975}" presName="node" presStyleLbl="node1" presStyleIdx="3" presStyleCnt="12">
        <dgm:presLayoutVars>
          <dgm:bulletEnabled val="1"/>
        </dgm:presLayoutVars>
      </dgm:prSet>
      <dgm:spPr/>
    </dgm:pt>
    <dgm:pt modelId="{D4C302AA-5F0B-4BDD-BDF7-C36CE8035DB6}" type="pres">
      <dgm:prSet presAssocID="{87091AFA-1A6F-40F2-9ADE-F4B2AA925832}" presName="sibTrans" presStyleCnt="0"/>
      <dgm:spPr/>
    </dgm:pt>
    <dgm:pt modelId="{D1E5B28E-46AD-4E03-B14B-2978398189EF}" type="pres">
      <dgm:prSet presAssocID="{37A3BD87-8981-4619-9631-61130A4F5611}" presName="node" presStyleLbl="node1" presStyleIdx="4" presStyleCnt="12">
        <dgm:presLayoutVars>
          <dgm:bulletEnabled val="1"/>
        </dgm:presLayoutVars>
      </dgm:prSet>
      <dgm:spPr/>
    </dgm:pt>
    <dgm:pt modelId="{A48F955D-CB8D-4598-825F-C612E0DBBF09}" type="pres">
      <dgm:prSet presAssocID="{2E63CB8F-91BE-488F-BE3D-DD05C8C64B09}" presName="sibTrans" presStyleCnt="0"/>
      <dgm:spPr/>
    </dgm:pt>
    <dgm:pt modelId="{16E25780-A5CE-4733-960F-3F4C6865420F}" type="pres">
      <dgm:prSet presAssocID="{75D69341-F333-4652-9BBC-BECE36ED3F5F}" presName="node" presStyleLbl="node1" presStyleIdx="5" presStyleCnt="12">
        <dgm:presLayoutVars>
          <dgm:bulletEnabled val="1"/>
        </dgm:presLayoutVars>
      </dgm:prSet>
      <dgm:spPr/>
    </dgm:pt>
    <dgm:pt modelId="{2724527A-3915-4D46-8D2A-CFCD4BA55B53}" type="pres">
      <dgm:prSet presAssocID="{F6D79CBD-908A-41AF-8922-13F01F2D42B6}" presName="sibTrans" presStyleCnt="0"/>
      <dgm:spPr/>
    </dgm:pt>
    <dgm:pt modelId="{571CF06F-0064-4CD2-9890-F75FB746C050}" type="pres">
      <dgm:prSet presAssocID="{9279E0F9-61BF-4E53-B0A3-89536DCBEB1F}" presName="node" presStyleLbl="node1" presStyleIdx="6" presStyleCnt="12">
        <dgm:presLayoutVars>
          <dgm:bulletEnabled val="1"/>
        </dgm:presLayoutVars>
      </dgm:prSet>
      <dgm:spPr/>
    </dgm:pt>
    <dgm:pt modelId="{61AE3F50-A0D7-4CB6-931F-299621FDE3FE}" type="pres">
      <dgm:prSet presAssocID="{FA6E3F62-8A3E-4B4C-A889-A4554808327D}" presName="sibTrans" presStyleCnt="0"/>
      <dgm:spPr/>
    </dgm:pt>
    <dgm:pt modelId="{6AA0D2B8-5566-4DEB-B244-457489303A87}" type="pres">
      <dgm:prSet presAssocID="{3D34740D-D380-4655-8065-C2488615DF13}" presName="node" presStyleLbl="node1" presStyleIdx="7" presStyleCnt="12">
        <dgm:presLayoutVars>
          <dgm:bulletEnabled val="1"/>
        </dgm:presLayoutVars>
      </dgm:prSet>
      <dgm:spPr/>
    </dgm:pt>
    <dgm:pt modelId="{CB532A30-56DB-44FB-A7E6-B2057DF7F78D}" type="pres">
      <dgm:prSet presAssocID="{C8ABD726-28B6-4B46-B3C0-DD67B6337344}" presName="sibTrans" presStyleCnt="0"/>
      <dgm:spPr/>
    </dgm:pt>
    <dgm:pt modelId="{B4860C40-BF29-4E24-A72F-8D52C41E8659}" type="pres">
      <dgm:prSet presAssocID="{70ABC9BF-BDD6-4F71-B975-A65628EE1230}" presName="node" presStyleLbl="node1" presStyleIdx="8" presStyleCnt="12">
        <dgm:presLayoutVars>
          <dgm:bulletEnabled val="1"/>
        </dgm:presLayoutVars>
      </dgm:prSet>
      <dgm:spPr/>
    </dgm:pt>
    <dgm:pt modelId="{20A16BD3-A4F2-4786-90CF-DA817C3B58AF}" type="pres">
      <dgm:prSet presAssocID="{D2A2F4B8-DEF3-4600-AE74-ABF909153863}" presName="sibTrans" presStyleCnt="0"/>
      <dgm:spPr/>
    </dgm:pt>
    <dgm:pt modelId="{B7C3D8B5-3B05-4102-A3E7-0D12FBB88D96}" type="pres">
      <dgm:prSet presAssocID="{94507E5F-5C55-40A1-8CB5-6BE05911070C}" presName="node" presStyleLbl="node1" presStyleIdx="9" presStyleCnt="12">
        <dgm:presLayoutVars>
          <dgm:bulletEnabled val="1"/>
        </dgm:presLayoutVars>
      </dgm:prSet>
      <dgm:spPr/>
    </dgm:pt>
    <dgm:pt modelId="{EAE9122F-A420-4D0A-81D8-54EDFC91A8EE}" type="pres">
      <dgm:prSet presAssocID="{C4F73A4E-3153-4522-9DFC-FBEEB3E335FF}" presName="sibTrans" presStyleCnt="0"/>
      <dgm:spPr/>
    </dgm:pt>
    <dgm:pt modelId="{FF5565AC-218C-4380-9C2D-18213BDC5D80}" type="pres">
      <dgm:prSet presAssocID="{7D5EC5D4-56E5-4422-B357-0733519481A4}" presName="node" presStyleLbl="node1" presStyleIdx="10" presStyleCnt="12">
        <dgm:presLayoutVars>
          <dgm:bulletEnabled val="1"/>
        </dgm:presLayoutVars>
      </dgm:prSet>
      <dgm:spPr/>
    </dgm:pt>
    <dgm:pt modelId="{6C48F989-C6CD-4E32-B73D-DC3C7F547653}" type="pres">
      <dgm:prSet presAssocID="{36D7FCD4-7152-4F82-8E32-62B262DDAED4}" presName="sibTrans" presStyleCnt="0"/>
      <dgm:spPr/>
    </dgm:pt>
    <dgm:pt modelId="{F29533FD-5123-4474-AF35-C21554F2135E}" type="pres">
      <dgm:prSet presAssocID="{3034C302-1386-4793-824D-0573E162E7EE}" presName="node" presStyleLbl="node1" presStyleIdx="11" presStyleCnt="12">
        <dgm:presLayoutVars>
          <dgm:bulletEnabled val="1"/>
        </dgm:presLayoutVars>
      </dgm:prSet>
      <dgm:spPr/>
    </dgm:pt>
  </dgm:ptLst>
  <dgm:cxnLst>
    <dgm:cxn modelId="{83388F03-AC6B-4DFD-ACDF-446A7FB93A32}" srcId="{D0C675E7-1330-42AF-8444-EAA72E55331D}" destId="{94507E5F-5C55-40A1-8CB5-6BE05911070C}" srcOrd="9" destOrd="0" parTransId="{3D62B71C-07F1-429C-8D6E-49F1B2482C54}" sibTransId="{C4F73A4E-3153-4522-9DFC-FBEEB3E335FF}"/>
    <dgm:cxn modelId="{0F0FB006-DCCF-4E6E-A552-05AA979B57B3}" type="presOf" srcId="{75D69341-F333-4652-9BBC-BECE36ED3F5F}" destId="{16E25780-A5CE-4733-960F-3F4C6865420F}" srcOrd="0" destOrd="0" presId="urn:microsoft.com/office/officeart/2005/8/layout/default"/>
    <dgm:cxn modelId="{66726F0B-38EF-44BE-8CFE-C7DB7F69EA46}" srcId="{D0C675E7-1330-42AF-8444-EAA72E55331D}" destId="{3034C302-1386-4793-824D-0573E162E7EE}" srcOrd="11" destOrd="0" parTransId="{ABA81D41-8CFB-4307-BCA1-A5803E7F7758}" sibTransId="{6201F544-4B50-49AB-A714-B3940BADA5A2}"/>
    <dgm:cxn modelId="{D14FA80E-F34E-4CB9-A382-0C8DA66A1325}" type="presOf" srcId="{94507E5F-5C55-40A1-8CB5-6BE05911070C}" destId="{B7C3D8B5-3B05-4102-A3E7-0D12FBB88D96}" srcOrd="0" destOrd="0" presId="urn:microsoft.com/office/officeart/2005/8/layout/default"/>
    <dgm:cxn modelId="{60538B1A-C236-4614-96AA-A02373822DCD}" srcId="{D0C675E7-1330-42AF-8444-EAA72E55331D}" destId="{9279E0F9-61BF-4E53-B0A3-89536DCBEB1F}" srcOrd="6" destOrd="0" parTransId="{20BC8BD1-000F-4DF2-9E7C-78440B1FC2E1}" sibTransId="{FA6E3F62-8A3E-4B4C-A889-A4554808327D}"/>
    <dgm:cxn modelId="{B6E59530-633C-440E-9705-4C39A8EE9C6C}" type="presOf" srcId="{37A3BD87-8981-4619-9631-61130A4F5611}" destId="{D1E5B28E-46AD-4E03-B14B-2978398189EF}" srcOrd="0" destOrd="0" presId="urn:microsoft.com/office/officeart/2005/8/layout/default"/>
    <dgm:cxn modelId="{6A86E734-82AF-4EC5-B621-3124A1D80A0E}" type="presOf" srcId="{97380161-CB2C-42AE-8E8D-38AF9E074F9A}" destId="{6F4F8152-9B9F-4E23-8FE2-FF48C8F1D1FD}" srcOrd="0" destOrd="0" presId="urn:microsoft.com/office/officeart/2005/8/layout/default"/>
    <dgm:cxn modelId="{1E6D613C-2423-400B-8056-D258B147C907}" srcId="{D0C675E7-1330-42AF-8444-EAA72E55331D}" destId="{75D69341-F333-4652-9BBC-BECE36ED3F5F}" srcOrd="5" destOrd="0" parTransId="{BA5420D1-4915-4C03-87BF-8E2B89099DD2}" sibTransId="{F6D79CBD-908A-41AF-8922-13F01F2D42B6}"/>
    <dgm:cxn modelId="{3C841A57-3404-46E1-BC27-0BE0692B5538}" type="presOf" srcId="{3D34740D-D380-4655-8065-C2488615DF13}" destId="{6AA0D2B8-5566-4DEB-B244-457489303A87}" srcOrd="0" destOrd="0" presId="urn:microsoft.com/office/officeart/2005/8/layout/default"/>
    <dgm:cxn modelId="{C8024D77-6A18-40CE-ABFB-ED5732C2E81D}" srcId="{D0C675E7-1330-42AF-8444-EAA72E55331D}" destId="{97380161-CB2C-42AE-8E8D-38AF9E074F9A}" srcOrd="1" destOrd="0" parTransId="{694BB18D-1884-42AC-A481-01A2082983C7}" sibTransId="{8A72BB4A-4ADE-483C-BE6A-FB6A4BAFEAA1}"/>
    <dgm:cxn modelId="{E78CBB90-775D-432A-8184-C13AAFB649D4}" srcId="{D0C675E7-1330-42AF-8444-EAA72E55331D}" destId="{606432EC-57C4-4630-8AC9-6DA689ECC5AB}" srcOrd="0" destOrd="0" parTransId="{ABECD39C-9F77-4244-956D-CAC1ACCC6138}" sibTransId="{339E015A-9D1C-4993-9A37-767EB0DD54B6}"/>
    <dgm:cxn modelId="{D8E58BA3-49CA-4263-A1DC-D0BE9DD35E28}" type="presOf" srcId="{D0C675E7-1330-42AF-8444-EAA72E55331D}" destId="{6337E8A0-7855-471F-A603-3CD5BB2AF1E5}" srcOrd="0" destOrd="0" presId="urn:microsoft.com/office/officeart/2005/8/layout/default"/>
    <dgm:cxn modelId="{626812AB-FCE5-41E1-9AB8-B9057DAABD6E}" type="presOf" srcId="{3034C302-1386-4793-824D-0573E162E7EE}" destId="{F29533FD-5123-4474-AF35-C21554F2135E}" srcOrd="0" destOrd="0" presId="urn:microsoft.com/office/officeart/2005/8/layout/default"/>
    <dgm:cxn modelId="{5F909AAE-6F0F-4B66-9DA4-235524B6B5AD}" srcId="{D0C675E7-1330-42AF-8444-EAA72E55331D}" destId="{C8D069A2-9EC8-4B6A-A24B-43F2E57A62B2}" srcOrd="2" destOrd="0" parTransId="{DEAD6317-5885-4791-94FF-3130D8707229}" sibTransId="{AA01AF59-176A-4412-886E-3130DC3D4C62}"/>
    <dgm:cxn modelId="{ADBBE8B5-BE5A-406C-B978-C40B40698F93}" type="presOf" srcId="{9279E0F9-61BF-4E53-B0A3-89536DCBEB1F}" destId="{571CF06F-0064-4CD2-9890-F75FB746C050}" srcOrd="0" destOrd="0" presId="urn:microsoft.com/office/officeart/2005/8/layout/default"/>
    <dgm:cxn modelId="{198E69BD-C886-4689-9522-207219109DCD}" srcId="{D0C675E7-1330-42AF-8444-EAA72E55331D}" destId="{3D34740D-D380-4655-8065-C2488615DF13}" srcOrd="7" destOrd="0" parTransId="{8F74E312-3620-4A15-8C3D-0CF1C3E11F01}" sibTransId="{C8ABD726-28B6-4B46-B3C0-DD67B6337344}"/>
    <dgm:cxn modelId="{EB79C2BE-AB23-487D-9564-EF0920207926}" type="presOf" srcId="{70ABC9BF-BDD6-4F71-B975-A65628EE1230}" destId="{B4860C40-BF29-4E24-A72F-8D52C41E8659}" srcOrd="0" destOrd="0" presId="urn:microsoft.com/office/officeart/2005/8/layout/default"/>
    <dgm:cxn modelId="{5C64D0BE-7B93-4B02-972B-5184737C83A7}" type="presOf" srcId="{C8D069A2-9EC8-4B6A-A24B-43F2E57A62B2}" destId="{6A7EA616-AE16-4D6F-9D3D-C34C4A36A24E}" srcOrd="0" destOrd="0" presId="urn:microsoft.com/office/officeart/2005/8/layout/default"/>
    <dgm:cxn modelId="{47855FCB-ABDF-4C64-926F-28BAB94E03DB}" type="presOf" srcId="{606432EC-57C4-4630-8AC9-6DA689ECC5AB}" destId="{803FEE5B-FB77-44E1-A166-0E10F2AD2610}" srcOrd="0" destOrd="0" presId="urn:microsoft.com/office/officeart/2005/8/layout/default"/>
    <dgm:cxn modelId="{3932CCCE-FC48-47B8-B5DB-D7D0E288980A}" srcId="{D0C675E7-1330-42AF-8444-EAA72E55331D}" destId="{7D5EC5D4-56E5-4422-B357-0733519481A4}" srcOrd="10" destOrd="0" parTransId="{71ACC79E-B7B0-4415-9771-80CC30F20119}" sibTransId="{36D7FCD4-7152-4F82-8E32-62B262DDAED4}"/>
    <dgm:cxn modelId="{543FCAD8-625C-4C69-BCC3-2FFB55CAF65B}" type="presOf" srcId="{716E7A62-D3C7-4784-A565-C31E45516975}" destId="{DF232665-3424-430A-8060-A0F3DD22FD51}" srcOrd="0" destOrd="0" presId="urn:microsoft.com/office/officeart/2005/8/layout/default"/>
    <dgm:cxn modelId="{E030DBD8-F167-4E40-9814-4AF63EAB9AEC}" srcId="{D0C675E7-1330-42AF-8444-EAA72E55331D}" destId="{37A3BD87-8981-4619-9631-61130A4F5611}" srcOrd="4" destOrd="0" parTransId="{A611758B-0A42-4CC5-B63A-124AD7FEC131}" sibTransId="{2E63CB8F-91BE-488F-BE3D-DD05C8C64B09}"/>
    <dgm:cxn modelId="{4418C7EA-337C-4D8B-BE37-B86502E0BE3D}" type="presOf" srcId="{7D5EC5D4-56E5-4422-B357-0733519481A4}" destId="{FF5565AC-218C-4380-9C2D-18213BDC5D80}" srcOrd="0" destOrd="0" presId="urn:microsoft.com/office/officeart/2005/8/layout/default"/>
    <dgm:cxn modelId="{D770D6F4-0C2F-4811-946E-8C4023CB43B0}" srcId="{D0C675E7-1330-42AF-8444-EAA72E55331D}" destId="{70ABC9BF-BDD6-4F71-B975-A65628EE1230}" srcOrd="8" destOrd="0" parTransId="{1B708572-74E8-45CB-8BA8-697B4A2A3CB6}" sibTransId="{D2A2F4B8-DEF3-4600-AE74-ABF909153863}"/>
    <dgm:cxn modelId="{AF9248FA-D57F-4A00-A706-CEDE22F8147B}" srcId="{D0C675E7-1330-42AF-8444-EAA72E55331D}" destId="{716E7A62-D3C7-4784-A565-C31E45516975}" srcOrd="3" destOrd="0" parTransId="{402F9ED5-8D0B-4BA2-BB51-0B8A8283F0BE}" sibTransId="{87091AFA-1A6F-40F2-9ADE-F4B2AA925832}"/>
    <dgm:cxn modelId="{042DEB7C-E92C-43A7-BE93-CC061C44A093}" type="presParOf" srcId="{6337E8A0-7855-471F-A603-3CD5BB2AF1E5}" destId="{803FEE5B-FB77-44E1-A166-0E10F2AD2610}" srcOrd="0" destOrd="0" presId="urn:microsoft.com/office/officeart/2005/8/layout/default"/>
    <dgm:cxn modelId="{2C659BA3-4A4A-48D5-8878-12CD32319972}" type="presParOf" srcId="{6337E8A0-7855-471F-A603-3CD5BB2AF1E5}" destId="{5188332C-CB31-46E5-9242-58F346C1E386}" srcOrd="1" destOrd="0" presId="urn:microsoft.com/office/officeart/2005/8/layout/default"/>
    <dgm:cxn modelId="{2F633F4D-CB94-4DD2-9A27-A0E2D29C64D3}" type="presParOf" srcId="{6337E8A0-7855-471F-A603-3CD5BB2AF1E5}" destId="{6F4F8152-9B9F-4E23-8FE2-FF48C8F1D1FD}" srcOrd="2" destOrd="0" presId="urn:microsoft.com/office/officeart/2005/8/layout/default"/>
    <dgm:cxn modelId="{E13880E1-6E5C-4EA7-B9BD-511D2566857B}" type="presParOf" srcId="{6337E8A0-7855-471F-A603-3CD5BB2AF1E5}" destId="{2D16CED8-7A89-4539-AC80-D68AFE893D78}" srcOrd="3" destOrd="0" presId="urn:microsoft.com/office/officeart/2005/8/layout/default"/>
    <dgm:cxn modelId="{F8EB78A7-A4A8-4E75-BF41-A7EBE5ED175D}" type="presParOf" srcId="{6337E8A0-7855-471F-A603-3CD5BB2AF1E5}" destId="{6A7EA616-AE16-4D6F-9D3D-C34C4A36A24E}" srcOrd="4" destOrd="0" presId="urn:microsoft.com/office/officeart/2005/8/layout/default"/>
    <dgm:cxn modelId="{72709A80-9515-4EE7-AD8A-0CF441967B96}" type="presParOf" srcId="{6337E8A0-7855-471F-A603-3CD5BB2AF1E5}" destId="{D40A2D25-D849-4CCC-8F58-FA4DBA1E15EE}" srcOrd="5" destOrd="0" presId="urn:microsoft.com/office/officeart/2005/8/layout/default"/>
    <dgm:cxn modelId="{F3FECEF0-87F7-4D3B-A7D5-39AB295E47E9}" type="presParOf" srcId="{6337E8A0-7855-471F-A603-3CD5BB2AF1E5}" destId="{DF232665-3424-430A-8060-A0F3DD22FD51}" srcOrd="6" destOrd="0" presId="urn:microsoft.com/office/officeart/2005/8/layout/default"/>
    <dgm:cxn modelId="{AEA80000-E985-4916-867D-A6B3077B993A}" type="presParOf" srcId="{6337E8A0-7855-471F-A603-3CD5BB2AF1E5}" destId="{D4C302AA-5F0B-4BDD-BDF7-C36CE8035DB6}" srcOrd="7" destOrd="0" presId="urn:microsoft.com/office/officeart/2005/8/layout/default"/>
    <dgm:cxn modelId="{1242F80B-7B88-48C5-9B22-4F749C371591}" type="presParOf" srcId="{6337E8A0-7855-471F-A603-3CD5BB2AF1E5}" destId="{D1E5B28E-46AD-4E03-B14B-2978398189EF}" srcOrd="8" destOrd="0" presId="urn:microsoft.com/office/officeart/2005/8/layout/default"/>
    <dgm:cxn modelId="{261F13CC-E753-41FB-B3EB-955FFA3C7517}" type="presParOf" srcId="{6337E8A0-7855-471F-A603-3CD5BB2AF1E5}" destId="{A48F955D-CB8D-4598-825F-C612E0DBBF09}" srcOrd="9" destOrd="0" presId="urn:microsoft.com/office/officeart/2005/8/layout/default"/>
    <dgm:cxn modelId="{A92D2196-4D03-4A17-A156-B6AD4D1AFE82}" type="presParOf" srcId="{6337E8A0-7855-471F-A603-3CD5BB2AF1E5}" destId="{16E25780-A5CE-4733-960F-3F4C6865420F}" srcOrd="10" destOrd="0" presId="urn:microsoft.com/office/officeart/2005/8/layout/default"/>
    <dgm:cxn modelId="{F48BEE29-0E52-47E2-B25E-E0798A19F111}" type="presParOf" srcId="{6337E8A0-7855-471F-A603-3CD5BB2AF1E5}" destId="{2724527A-3915-4D46-8D2A-CFCD4BA55B53}" srcOrd="11" destOrd="0" presId="urn:microsoft.com/office/officeart/2005/8/layout/default"/>
    <dgm:cxn modelId="{24FA442E-AB60-47C4-8DA4-A83D7777B375}" type="presParOf" srcId="{6337E8A0-7855-471F-A603-3CD5BB2AF1E5}" destId="{571CF06F-0064-4CD2-9890-F75FB746C050}" srcOrd="12" destOrd="0" presId="urn:microsoft.com/office/officeart/2005/8/layout/default"/>
    <dgm:cxn modelId="{3A591C47-B22B-4B21-8185-CC60FDEAE358}" type="presParOf" srcId="{6337E8A0-7855-471F-A603-3CD5BB2AF1E5}" destId="{61AE3F50-A0D7-4CB6-931F-299621FDE3FE}" srcOrd="13" destOrd="0" presId="urn:microsoft.com/office/officeart/2005/8/layout/default"/>
    <dgm:cxn modelId="{8E59CB68-83E7-4C8C-9C01-B46F20ECC6B4}" type="presParOf" srcId="{6337E8A0-7855-471F-A603-3CD5BB2AF1E5}" destId="{6AA0D2B8-5566-4DEB-B244-457489303A87}" srcOrd="14" destOrd="0" presId="urn:microsoft.com/office/officeart/2005/8/layout/default"/>
    <dgm:cxn modelId="{EA0E8C50-D645-44DD-92F2-E1F54B36046B}" type="presParOf" srcId="{6337E8A0-7855-471F-A603-3CD5BB2AF1E5}" destId="{CB532A30-56DB-44FB-A7E6-B2057DF7F78D}" srcOrd="15" destOrd="0" presId="urn:microsoft.com/office/officeart/2005/8/layout/default"/>
    <dgm:cxn modelId="{65F0726B-187E-40EE-B451-AB0BAA62D786}" type="presParOf" srcId="{6337E8A0-7855-471F-A603-3CD5BB2AF1E5}" destId="{B4860C40-BF29-4E24-A72F-8D52C41E8659}" srcOrd="16" destOrd="0" presId="urn:microsoft.com/office/officeart/2005/8/layout/default"/>
    <dgm:cxn modelId="{FA4C3442-846E-4E2B-96F5-B774C379C566}" type="presParOf" srcId="{6337E8A0-7855-471F-A603-3CD5BB2AF1E5}" destId="{20A16BD3-A4F2-4786-90CF-DA817C3B58AF}" srcOrd="17" destOrd="0" presId="urn:microsoft.com/office/officeart/2005/8/layout/default"/>
    <dgm:cxn modelId="{E73EDF99-90A4-4B9C-A693-CF3C96AC0A80}" type="presParOf" srcId="{6337E8A0-7855-471F-A603-3CD5BB2AF1E5}" destId="{B7C3D8B5-3B05-4102-A3E7-0D12FBB88D96}" srcOrd="18" destOrd="0" presId="urn:microsoft.com/office/officeart/2005/8/layout/default"/>
    <dgm:cxn modelId="{27C100DC-7908-4115-BE12-48E54CAD29DB}" type="presParOf" srcId="{6337E8A0-7855-471F-A603-3CD5BB2AF1E5}" destId="{EAE9122F-A420-4D0A-81D8-54EDFC91A8EE}" srcOrd="19" destOrd="0" presId="urn:microsoft.com/office/officeart/2005/8/layout/default"/>
    <dgm:cxn modelId="{B00F262D-1D1E-4FF4-B2B1-D518BA7DB3A9}" type="presParOf" srcId="{6337E8A0-7855-471F-A603-3CD5BB2AF1E5}" destId="{FF5565AC-218C-4380-9C2D-18213BDC5D80}" srcOrd="20" destOrd="0" presId="urn:microsoft.com/office/officeart/2005/8/layout/default"/>
    <dgm:cxn modelId="{893BBB78-5F9C-42A9-8FA2-1017E7D1ACEB}" type="presParOf" srcId="{6337E8A0-7855-471F-A603-3CD5BB2AF1E5}" destId="{6C48F989-C6CD-4E32-B73D-DC3C7F547653}" srcOrd="21" destOrd="0" presId="urn:microsoft.com/office/officeart/2005/8/layout/default"/>
    <dgm:cxn modelId="{EE36C537-06E6-48AD-B3AB-12CDEDBADA3F}" type="presParOf" srcId="{6337E8A0-7855-471F-A603-3CD5BB2AF1E5}" destId="{F29533FD-5123-4474-AF35-C21554F2135E}"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95E65E-DBA9-4005-B35A-A63C59E2BA4E}"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E72C76D8-DA67-4ED6-A08F-5C58B07051C2}">
      <dgm:prSet/>
      <dgm:spPr/>
      <dgm:t>
        <a:bodyPr/>
        <a:lstStyle/>
        <a:p>
          <a:r>
            <a:rPr lang="en-GB"/>
            <a:t>This helps to provide vital information about the patient's needs, wishes and preferences. </a:t>
          </a:r>
          <a:endParaRPr lang="en-US"/>
        </a:p>
      </dgm:t>
    </dgm:pt>
    <dgm:pt modelId="{6D23BA39-983E-4BDC-A6AF-E853C19FF14D}" type="parTrans" cxnId="{324F8186-8EAD-454F-8926-B99D38294B7D}">
      <dgm:prSet/>
      <dgm:spPr/>
      <dgm:t>
        <a:bodyPr/>
        <a:lstStyle/>
        <a:p>
          <a:endParaRPr lang="en-US"/>
        </a:p>
      </dgm:t>
    </dgm:pt>
    <dgm:pt modelId="{6E6D1106-2657-49B7-BB0E-A4F5D9C023A8}" type="sibTrans" cxnId="{324F8186-8EAD-454F-8926-B99D38294B7D}">
      <dgm:prSet/>
      <dgm:spPr/>
      <dgm:t>
        <a:bodyPr/>
        <a:lstStyle/>
        <a:p>
          <a:endParaRPr lang="en-US"/>
        </a:p>
      </dgm:t>
    </dgm:pt>
    <dgm:pt modelId="{4FCFC94D-CF38-4A50-998C-ED2C1CBA0116}">
      <dgm:prSet/>
      <dgm:spPr/>
      <dgm:t>
        <a:bodyPr/>
        <a:lstStyle/>
        <a:p>
          <a:r>
            <a:rPr lang="en-GB"/>
            <a:t>It pulls together the information into a format that is easy to read, often with pictures and photographs. </a:t>
          </a:r>
          <a:endParaRPr lang="en-US"/>
        </a:p>
      </dgm:t>
    </dgm:pt>
    <dgm:pt modelId="{BD8C7652-3405-4D88-BE94-AD8FA0EEF7A4}" type="parTrans" cxnId="{F4751861-7360-44C0-9BE2-BDC014D39CBF}">
      <dgm:prSet/>
      <dgm:spPr/>
      <dgm:t>
        <a:bodyPr/>
        <a:lstStyle/>
        <a:p>
          <a:endParaRPr lang="en-US"/>
        </a:p>
      </dgm:t>
    </dgm:pt>
    <dgm:pt modelId="{E9DB46EC-8973-4F5A-A5DB-764BA5B03BD8}" type="sibTrans" cxnId="{F4751861-7360-44C0-9BE2-BDC014D39CBF}">
      <dgm:prSet/>
      <dgm:spPr/>
      <dgm:t>
        <a:bodyPr/>
        <a:lstStyle/>
        <a:p>
          <a:endParaRPr lang="en-US"/>
        </a:p>
      </dgm:t>
    </dgm:pt>
    <dgm:pt modelId="{A97E0F02-9D88-4B47-A6E2-6E30C470ECDF}">
      <dgm:prSet/>
      <dgm:spPr/>
      <dgm:t>
        <a:bodyPr/>
        <a:lstStyle/>
        <a:p>
          <a:r>
            <a:rPr lang="en-GB"/>
            <a:t>Putting something like this together with an individual can be another good way of getting to know them well and understanding their needs.</a:t>
          </a:r>
          <a:endParaRPr lang="en-US"/>
        </a:p>
      </dgm:t>
    </dgm:pt>
    <dgm:pt modelId="{C86A1E64-E847-4B10-9E2B-08675FD8FBA5}" type="parTrans" cxnId="{31D05E13-8094-448E-B62B-05C4574017CF}">
      <dgm:prSet/>
      <dgm:spPr/>
      <dgm:t>
        <a:bodyPr/>
        <a:lstStyle/>
        <a:p>
          <a:endParaRPr lang="en-US"/>
        </a:p>
      </dgm:t>
    </dgm:pt>
    <dgm:pt modelId="{C64C9EB5-9E3E-4471-8802-74B8C3A5548B}" type="sibTrans" cxnId="{31D05E13-8094-448E-B62B-05C4574017CF}">
      <dgm:prSet/>
      <dgm:spPr/>
      <dgm:t>
        <a:bodyPr/>
        <a:lstStyle/>
        <a:p>
          <a:endParaRPr lang="en-US"/>
        </a:p>
      </dgm:t>
    </dgm:pt>
    <dgm:pt modelId="{3DA1A057-EE98-47B8-9959-5C8C495E43FE}">
      <dgm:prSet/>
      <dgm:spPr/>
      <dgm:t>
        <a:bodyPr/>
        <a:lstStyle/>
        <a:p>
          <a:r>
            <a:rPr lang="en-GB"/>
            <a:t>Your organisation might have a suggested format but at a simple level you can put one together with the individual to suit them.</a:t>
          </a:r>
          <a:endParaRPr lang="en-US"/>
        </a:p>
      </dgm:t>
    </dgm:pt>
    <dgm:pt modelId="{C7811A69-3089-4BEA-9DBF-85EA79AB5BDC}" type="parTrans" cxnId="{F756F23A-5748-49F3-AD59-10EA98FBF2C5}">
      <dgm:prSet/>
      <dgm:spPr/>
      <dgm:t>
        <a:bodyPr/>
        <a:lstStyle/>
        <a:p>
          <a:endParaRPr lang="en-US"/>
        </a:p>
      </dgm:t>
    </dgm:pt>
    <dgm:pt modelId="{BF5CA0DD-3D13-49A4-B148-9235881BD293}" type="sibTrans" cxnId="{F756F23A-5748-49F3-AD59-10EA98FBF2C5}">
      <dgm:prSet/>
      <dgm:spPr/>
      <dgm:t>
        <a:bodyPr/>
        <a:lstStyle/>
        <a:p>
          <a:endParaRPr lang="en-US"/>
        </a:p>
      </dgm:t>
    </dgm:pt>
    <dgm:pt modelId="{E9A5709D-ABC3-440F-97A5-12AE42C53D5E}" type="pres">
      <dgm:prSet presAssocID="{FE95E65E-DBA9-4005-B35A-A63C59E2BA4E}" presName="root" presStyleCnt="0">
        <dgm:presLayoutVars>
          <dgm:dir/>
          <dgm:resizeHandles val="exact"/>
        </dgm:presLayoutVars>
      </dgm:prSet>
      <dgm:spPr/>
    </dgm:pt>
    <dgm:pt modelId="{77F70ECD-4BF7-4387-BF97-4D39B60AA8F1}" type="pres">
      <dgm:prSet presAssocID="{FE95E65E-DBA9-4005-B35A-A63C59E2BA4E}" presName="container" presStyleCnt="0">
        <dgm:presLayoutVars>
          <dgm:dir/>
          <dgm:resizeHandles val="exact"/>
        </dgm:presLayoutVars>
      </dgm:prSet>
      <dgm:spPr/>
    </dgm:pt>
    <dgm:pt modelId="{D70AF0A6-6CFC-49C6-B1A5-3DD7FC2834FA}" type="pres">
      <dgm:prSet presAssocID="{E72C76D8-DA67-4ED6-A08F-5C58B07051C2}" presName="compNode" presStyleCnt="0"/>
      <dgm:spPr/>
    </dgm:pt>
    <dgm:pt modelId="{0CDA66B1-0C66-4227-804B-D11608670327}" type="pres">
      <dgm:prSet presAssocID="{E72C76D8-DA67-4ED6-A08F-5C58B07051C2}" presName="iconBgRect" presStyleLbl="bgShp" presStyleIdx="0" presStyleCnt="4"/>
      <dgm:spPr/>
    </dgm:pt>
    <dgm:pt modelId="{0F512620-5B02-4EEA-88AF-6892DB8EC3BC}" type="pres">
      <dgm:prSet presAssocID="{E72C76D8-DA67-4ED6-A08F-5C58B07051C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3D15243B-82C6-4E6A-907C-693481637D5A}" type="pres">
      <dgm:prSet presAssocID="{E72C76D8-DA67-4ED6-A08F-5C58B07051C2}" presName="spaceRect" presStyleCnt="0"/>
      <dgm:spPr/>
    </dgm:pt>
    <dgm:pt modelId="{95DE913A-B640-4278-8626-2366F8AF44E3}" type="pres">
      <dgm:prSet presAssocID="{E72C76D8-DA67-4ED6-A08F-5C58B07051C2}" presName="textRect" presStyleLbl="revTx" presStyleIdx="0" presStyleCnt="4">
        <dgm:presLayoutVars>
          <dgm:chMax val="1"/>
          <dgm:chPref val="1"/>
        </dgm:presLayoutVars>
      </dgm:prSet>
      <dgm:spPr/>
    </dgm:pt>
    <dgm:pt modelId="{8840D033-7B42-4403-97B4-1BE91F7A53E1}" type="pres">
      <dgm:prSet presAssocID="{6E6D1106-2657-49B7-BB0E-A4F5D9C023A8}" presName="sibTrans" presStyleLbl="sibTrans2D1" presStyleIdx="0" presStyleCnt="0"/>
      <dgm:spPr/>
    </dgm:pt>
    <dgm:pt modelId="{5B3BAA7A-5A0B-4B36-86F8-EEA8CF053423}" type="pres">
      <dgm:prSet presAssocID="{4FCFC94D-CF38-4A50-998C-ED2C1CBA0116}" presName="compNode" presStyleCnt="0"/>
      <dgm:spPr/>
    </dgm:pt>
    <dgm:pt modelId="{F24F5358-A1D6-4442-8ECC-6766AB636BC6}" type="pres">
      <dgm:prSet presAssocID="{4FCFC94D-CF38-4A50-998C-ED2C1CBA0116}" presName="iconBgRect" presStyleLbl="bgShp" presStyleIdx="1" presStyleCnt="4"/>
      <dgm:spPr/>
    </dgm:pt>
    <dgm:pt modelId="{BF767EEB-556B-4550-9B01-0D9A44B4E9A6}" type="pres">
      <dgm:prSet presAssocID="{4FCFC94D-CF38-4A50-998C-ED2C1CBA011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mage"/>
        </a:ext>
      </dgm:extLst>
    </dgm:pt>
    <dgm:pt modelId="{1219DC4D-2181-48E5-B115-12B5D8B28A96}" type="pres">
      <dgm:prSet presAssocID="{4FCFC94D-CF38-4A50-998C-ED2C1CBA0116}" presName="spaceRect" presStyleCnt="0"/>
      <dgm:spPr/>
    </dgm:pt>
    <dgm:pt modelId="{65E8144F-D1EA-45A4-BE40-95676123AA9A}" type="pres">
      <dgm:prSet presAssocID="{4FCFC94D-CF38-4A50-998C-ED2C1CBA0116}" presName="textRect" presStyleLbl="revTx" presStyleIdx="1" presStyleCnt="4">
        <dgm:presLayoutVars>
          <dgm:chMax val="1"/>
          <dgm:chPref val="1"/>
        </dgm:presLayoutVars>
      </dgm:prSet>
      <dgm:spPr/>
    </dgm:pt>
    <dgm:pt modelId="{72D90786-0E80-4EB4-B8BA-DD58B905A4F6}" type="pres">
      <dgm:prSet presAssocID="{E9DB46EC-8973-4F5A-A5DB-764BA5B03BD8}" presName="sibTrans" presStyleLbl="sibTrans2D1" presStyleIdx="0" presStyleCnt="0"/>
      <dgm:spPr/>
    </dgm:pt>
    <dgm:pt modelId="{3AE18F9D-DFCD-4805-AC8F-F2426E46B7A2}" type="pres">
      <dgm:prSet presAssocID="{A97E0F02-9D88-4B47-A6E2-6E30C470ECDF}" presName="compNode" presStyleCnt="0"/>
      <dgm:spPr/>
    </dgm:pt>
    <dgm:pt modelId="{B04ED6F9-4B3F-455D-87D4-7673823FB089}" type="pres">
      <dgm:prSet presAssocID="{A97E0F02-9D88-4B47-A6E2-6E30C470ECDF}" presName="iconBgRect" presStyleLbl="bgShp" presStyleIdx="2" presStyleCnt="4"/>
      <dgm:spPr/>
    </dgm:pt>
    <dgm:pt modelId="{002B1607-3595-47F2-9C13-F406C14AF345}" type="pres">
      <dgm:prSet presAssocID="{A97E0F02-9D88-4B47-A6E2-6E30C470ECD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nnections"/>
        </a:ext>
      </dgm:extLst>
    </dgm:pt>
    <dgm:pt modelId="{151896C6-31BB-46EC-BB79-87583C2A181B}" type="pres">
      <dgm:prSet presAssocID="{A97E0F02-9D88-4B47-A6E2-6E30C470ECDF}" presName="spaceRect" presStyleCnt="0"/>
      <dgm:spPr/>
    </dgm:pt>
    <dgm:pt modelId="{56CB398B-2417-4EDF-BE5A-D30BEF7BCABD}" type="pres">
      <dgm:prSet presAssocID="{A97E0F02-9D88-4B47-A6E2-6E30C470ECDF}" presName="textRect" presStyleLbl="revTx" presStyleIdx="2" presStyleCnt="4">
        <dgm:presLayoutVars>
          <dgm:chMax val="1"/>
          <dgm:chPref val="1"/>
        </dgm:presLayoutVars>
      </dgm:prSet>
      <dgm:spPr/>
    </dgm:pt>
    <dgm:pt modelId="{C2908532-F659-4585-ADC1-E145C54F7C9F}" type="pres">
      <dgm:prSet presAssocID="{C64C9EB5-9E3E-4471-8802-74B8C3A5548B}" presName="sibTrans" presStyleLbl="sibTrans2D1" presStyleIdx="0" presStyleCnt="0"/>
      <dgm:spPr/>
    </dgm:pt>
    <dgm:pt modelId="{CB2B4166-1162-474A-8947-99A62C44748F}" type="pres">
      <dgm:prSet presAssocID="{3DA1A057-EE98-47B8-9959-5C8C495E43FE}" presName="compNode" presStyleCnt="0"/>
      <dgm:spPr/>
    </dgm:pt>
    <dgm:pt modelId="{8B2A76FB-F243-49A4-9A7F-9B4BBD7B7F08}" type="pres">
      <dgm:prSet presAssocID="{3DA1A057-EE98-47B8-9959-5C8C495E43FE}" presName="iconBgRect" presStyleLbl="bgShp" presStyleIdx="3" presStyleCnt="4"/>
      <dgm:spPr/>
    </dgm:pt>
    <dgm:pt modelId="{44F210EF-448C-4BC1-BA2E-15B5413E3DAF}" type="pres">
      <dgm:prSet presAssocID="{3DA1A057-EE98-47B8-9959-5C8C495E43F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ierarchy"/>
        </a:ext>
      </dgm:extLst>
    </dgm:pt>
    <dgm:pt modelId="{0AE41B64-7C17-4C87-ABBC-B679656B4C58}" type="pres">
      <dgm:prSet presAssocID="{3DA1A057-EE98-47B8-9959-5C8C495E43FE}" presName="spaceRect" presStyleCnt="0"/>
      <dgm:spPr/>
    </dgm:pt>
    <dgm:pt modelId="{7FB3462D-E825-460F-BE02-31EC02DE569C}" type="pres">
      <dgm:prSet presAssocID="{3DA1A057-EE98-47B8-9959-5C8C495E43FE}" presName="textRect" presStyleLbl="revTx" presStyleIdx="3" presStyleCnt="4">
        <dgm:presLayoutVars>
          <dgm:chMax val="1"/>
          <dgm:chPref val="1"/>
        </dgm:presLayoutVars>
      </dgm:prSet>
      <dgm:spPr/>
    </dgm:pt>
  </dgm:ptLst>
  <dgm:cxnLst>
    <dgm:cxn modelId="{8D60C907-F9F8-4FD7-A222-D016CC552A2C}" type="presOf" srcId="{E9DB46EC-8973-4F5A-A5DB-764BA5B03BD8}" destId="{72D90786-0E80-4EB4-B8BA-DD58B905A4F6}" srcOrd="0" destOrd="0" presId="urn:microsoft.com/office/officeart/2018/2/layout/IconCircleList"/>
    <dgm:cxn modelId="{0040CF09-F6C9-4928-866B-02A7A9FC59D7}" type="presOf" srcId="{A97E0F02-9D88-4B47-A6E2-6E30C470ECDF}" destId="{56CB398B-2417-4EDF-BE5A-D30BEF7BCABD}" srcOrd="0" destOrd="0" presId="urn:microsoft.com/office/officeart/2018/2/layout/IconCircleList"/>
    <dgm:cxn modelId="{31D05E13-8094-448E-B62B-05C4574017CF}" srcId="{FE95E65E-DBA9-4005-B35A-A63C59E2BA4E}" destId="{A97E0F02-9D88-4B47-A6E2-6E30C470ECDF}" srcOrd="2" destOrd="0" parTransId="{C86A1E64-E847-4B10-9E2B-08675FD8FBA5}" sibTransId="{C64C9EB5-9E3E-4471-8802-74B8C3A5548B}"/>
    <dgm:cxn modelId="{2441B62E-55A5-4BBE-AB83-8B96D4B75967}" type="presOf" srcId="{C64C9EB5-9E3E-4471-8802-74B8C3A5548B}" destId="{C2908532-F659-4585-ADC1-E145C54F7C9F}" srcOrd="0" destOrd="0" presId="urn:microsoft.com/office/officeart/2018/2/layout/IconCircleList"/>
    <dgm:cxn modelId="{F756F23A-5748-49F3-AD59-10EA98FBF2C5}" srcId="{FE95E65E-DBA9-4005-B35A-A63C59E2BA4E}" destId="{3DA1A057-EE98-47B8-9959-5C8C495E43FE}" srcOrd="3" destOrd="0" parTransId="{C7811A69-3089-4BEA-9DBF-85EA79AB5BDC}" sibTransId="{BF5CA0DD-3D13-49A4-B148-9235881BD293}"/>
    <dgm:cxn modelId="{F4751861-7360-44C0-9BE2-BDC014D39CBF}" srcId="{FE95E65E-DBA9-4005-B35A-A63C59E2BA4E}" destId="{4FCFC94D-CF38-4A50-998C-ED2C1CBA0116}" srcOrd="1" destOrd="0" parTransId="{BD8C7652-3405-4D88-BE94-AD8FA0EEF7A4}" sibTransId="{E9DB46EC-8973-4F5A-A5DB-764BA5B03BD8}"/>
    <dgm:cxn modelId="{BBCAEF51-2EF2-4FEF-9EFD-6EC7C79D94F8}" type="presOf" srcId="{3DA1A057-EE98-47B8-9959-5C8C495E43FE}" destId="{7FB3462D-E825-460F-BE02-31EC02DE569C}" srcOrd="0" destOrd="0" presId="urn:microsoft.com/office/officeart/2018/2/layout/IconCircleList"/>
    <dgm:cxn modelId="{04B40C86-2751-478A-932A-D89DFE655138}" type="presOf" srcId="{6E6D1106-2657-49B7-BB0E-A4F5D9C023A8}" destId="{8840D033-7B42-4403-97B4-1BE91F7A53E1}" srcOrd="0" destOrd="0" presId="urn:microsoft.com/office/officeart/2018/2/layout/IconCircleList"/>
    <dgm:cxn modelId="{324F8186-8EAD-454F-8926-B99D38294B7D}" srcId="{FE95E65E-DBA9-4005-B35A-A63C59E2BA4E}" destId="{E72C76D8-DA67-4ED6-A08F-5C58B07051C2}" srcOrd="0" destOrd="0" parTransId="{6D23BA39-983E-4BDC-A6AF-E853C19FF14D}" sibTransId="{6E6D1106-2657-49B7-BB0E-A4F5D9C023A8}"/>
    <dgm:cxn modelId="{6A991F88-A6D4-497C-B3EA-CE967EBB5088}" type="presOf" srcId="{4FCFC94D-CF38-4A50-998C-ED2C1CBA0116}" destId="{65E8144F-D1EA-45A4-BE40-95676123AA9A}" srcOrd="0" destOrd="0" presId="urn:microsoft.com/office/officeart/2018/2/layout/IconCircleList"/>
    <dgm:cxn modelId="{5025929A-47BF-45AA-B866-1ECD824FDBCC}" type="presOf" srcId="{E72C76D8-DA67-4ED6-A08F-5C58B07051C2}" destId="{95DE913A-B640-4278-8626-2366F8AF44E3}" srcOrd="0" destOrd="0" presId="urn:microsoft.com/office/officeart/2018/2/layout/IconCircleList"/>
    <dgm:cxn modelId="{A2360AFD-8DC9-48EA-894F-DFBB05513998}" type="presOf" srcId="{FE95E65E-DBA9-4005-B35A-A63C59E2BA4E}" destId="{E9A5709D-ABC3-440F-97A5-12AE42C53D5E}" srcOrd="0" destOrd="0" presId="urn:microsoft.com/office/officeart/2018/2/layout/IconCircleList"/>
    <dgm:cxn modelId="{AE82CDE6-07BC-4771-818F-E0416D82D9A8}" type="presParOf" srcId="{E9A5709D-ABC3-440F-97A5-12AE42C53D5E}" destId="{77F70ECD-4BF7-4387-BF97-4D39B60AA8F1}" srcOrd="0" destOrd="0" presId="urn:microsoft.com/office/officeart/2018/2/layout/IconCircleList"/>
    <dgm:cxn modelId="{4D41898D-6B3A-4A80-9200-0463123DDF45}" type="presParOf" srcId="{77F70ECD-4BF7-4387-BF97-4D39B60AA8F1}" destId="{D70AF0A6-6CFC-49C6-B1A5-3DD7FC2834FA}" srcOrd="0" destOrd="0" presId="urn:microsoft.com/office/officeart/2018/2/layout/IconCircleList"/>
    <dgm:cxn modelId="{704813B1-AAB4-41D5-81D8-A008B71A95AF}" type="presParOf" srcId="{D70AF0A6-6CFC-49C6-B1A5-3DD7FC2834FA}" destId="{0CDA66B1-0C66-4227-804B-D11608670327}" srcOrd="0" destOrd="0" presId="urn:microsoft.com/office/officeart/2018/2/layout/IconCircleList"/>
    <dgm:cxn modelId="{5D21A199-B2F8-484B-BCA8-B0522080ED24}" type="presParOf" srcId="{D70AF0A6-6CFC-49C6-B1A5-3DD7FC2834FA}" destId="{0F512620-5B02-4EEA-88AF-6892DB8EC3BC}" srcOrd="1" destOrd="0" presId="urn:microsoft.com/office/officeart/2018/2/layout/IconCircleList"/>
    <dgm:cxn modelId="{59D3CB9A-00ED-4D6B-827E-1AA46FA73759}" type="presParOf" srcId="{D70AF0A6-6CFC-49C6-B1A5-3DD7FC2834FA}" destId="{3D15243B-82C6-4E6A-907C-693481637D5A}" srcOrd="2" destOrd="0" presId="urn:microsoft.com/office/officeart/2018/2/layout/IconCircleList"/>
    <dgm:cxn modelId="{B85DBE7E-60B2-4530-91AD-FF947B6BFFF1}" type="presParOf" srcId="{D70AF0A6-6CFC-49C6-B1A5-3DD7FC2834FA}" destId="{95DE913A-B640-4278-8626-2366F8AF44E3}" srcOrd="3" destOrd="0" presId="urn:microsoft.com/office/officeart/2018/2/layout/IconCircleList"/>
    <dgm:cxn modelId="{8BE89471-20AF-477F-93A3-F252FCF9704B}" type="presParOf" srcId="{77F70ECD-4BF7-4387-BF97-4D39B60AA8F1}" destId="{8840D033-7B42-4403-97B4-1BE91F7A53E1}" srcOrd="1" destOrd="0" presId="urn:microsoft.com/office/officeart/2018/2/layout/IconCircleList"/>
    <dgm:cxn modelId="{DD08007A-5886-4534-9463-16EBF441A14E}" type="presParOf" srcId="{77F70ECD-4BF7-4387-BF97-4D39B60AA8F1}" destId="{5B3BAA7A-5A0B-4B36-86F8-EEA8CF053423}" srcOrd="2" destOrd="0" presId="urn:microsoft.com/office/officeart/2018/2/layout/IconCircleList"/>
    <dgm:cxn modelId="{2CC72CDD-92EB-4BBF-8BF2-9D6FC5142A34}" type="presParOf" srcId="{5B3BAA7A-5A0B-4B36-86F8-EEA8CF053423}" destId="{F24F5358-A1D6-4442-8ECC-6766AB636BC6}" srcOrd="0" destOrd="0" presId="urn:microsoft.com/office/officeart/2018/2/layout/IconCircleList"/>
    <dgm:cxn modelId="{8874A692-C452-4603-A0C8-2DEF3BADEB51}" type="presParOf" srcId="{5B3BAA7A-5A0B-4B36-86F8-EEA8CF053423}" destId="{BF767EEB-556B-4550-9B01-0D9A44B4E9A6}" srcOrd="1" destOrd="0" presId="urn:microsoft.com/office/officeart/2018/2/layout/IconCircleList"/>
    <dgm:cxn modelId="{E8B1D20F-46A6-4A11-BD3A-99025F41DA4D}" type="presParOf" srcId="{5B3BAA7A-5A0B-4B36-86F8-EEA8CF053423}" destId="{1219DC4D-2181-48E5-B115-12B5D8B28A96}" srcOrd="2" destOrd="0" presId="urn:microsoft.com/office/officeart/2018/2/layout/IconCircleList"/>
    <dgm:cxn modelId="{3981E408-CAFF-4D26-8111-9D8CE02AD973}" type="presParOf" srcId="{5B3BAA7A-5A0B-4B36-86F8-EEA8CF053423}" destId="{65E8144F-D1EA-45A4-BE40-95676123AA9A}" srcOrd="3" destOrd="0" presId="urn:microsoft.com/office/officeart/2018/2/layout/IconCircleList"/>
    <dgm:cxn modelId="{BFC836D0-AB49-4F13-B2D7-FF25520DC72C}" type="presParOf" srcId="{77F70ECD-4BF7-4387-BF97-4D39B60AA8F1}" destId="{72D90786-0E80-4EB4-B8BA-DD58B905A4F6}" srcOrd="3" destOrd="0" presId="urn:microsoft.com/office/officeart/2018/2/layout/IconCircleList"/>
    <dgm:cxn modelId="{DB27BCA8-BA34-4BFD-BF27-31BE219CC504}" type="presParOf" srcId="{77F70ECD-4BF7-4387-BF97-4D39B60AA8F1}" destId="{3AE18F9D-DFCD-4805-AC8F-F2426E46B7A2}" srcOrd="4" destOrd="0" presId="urn:microsoft.com/office/officeart/2018/2/layout/IconCircleList"/>
    <dgm:cxn modelId="{C9270762-EA23-4137-B7FA-C1C9E9B25256}" type="presParOf" srcId="{3AE18F9D-DFCD-4805-AC8F-F2426E46B7A2}" destId="{B04ED6F9-4B3F-455D-87D4-7673823FB089}" srcOrd="0" destOrd="0" presId="urn:microsoft.com/office/officeart/2018/2/layout/IconCircleList"/>
    <dgm:cxn modelId="{AE4DA769-D2E5-4906-9162-B989090D73C6}" type="presParOf" srcId="{3AE18F9D-DFCD-4805-AC8F-F2426E46B7A2}" destId="{002B1607-3595-47F2-9C13-F406C14AF345}" srcOrd="1" destOrd="0" presId="urn:microsoft.com/office/officeart/2018/2/layout/IconCircleList"/>
    <dgm:cxn modelId="{9591609A-3B30-4AE3-AD85-B26C8234A125}" type="presParOf" srcId="{3AE18F9D-DFCD-4805-AC8F-F2426E46B7A2}" destId="{151896C6-31BB-46EC-BB79-87583C2A181B}" srcOrd="2" destOrd="0" presId="urn:microsoft.com/office/officeart/2018/2/layout/IconCircleList"/>
    <dgm:cxn modelId="{79388ECF-7B56-4B5B-83D7-FA87A25E9BE3}" type="presParOf" srcId="{3AE18F9D-DFCD-4805-AC8F-F2426E46B7A2}" destId="{56CB398B-2417-4EDF-BE5A-D30BEF7BCABD}" srcOrd="3" destOrd="0" presId="urn:microsoft.com/office/officeart/2018/2/layout/IconCircleList"/>
    <dgm:cxn modelId="{CCF5071E-9EB2-4333-941C-25BC573EAE07}" type="presParOf" srcId="{77F70ECD-4BF7-4387-BF97-4D39B60AA8F1}" destId="{C2908532-F659-4585-ADC1-E145C54F7C9F}" srcOrd="5" destOrd="0" presId="urn:microsoft.com/office/officeart/2018/2/layout/IconCircleList"/>
    <dgm:cxn modelId="{9516ED3C-0512-4A75-97E1-B659D7FFE08A}" type="presParOf" srcId="{77F70ECD-4BF7-4387-BF97-4D39B60AA8F1}" destId="{CB2B4166-1162-474A-8947-99A62C44748F}" srcOrd="6" destOrd="0" presId="urn:microsoft.com/office/officeart/2018/2/layout/IconCircleList"/>
    <dgm:cxn modelId="{65E636F1-9957-4D54-8BF7-6ED0CB8A56A4}" type="presParOf" srcId="{CB2B4166-1162-474A-8947-99A62C44748F}" destId="{8B2A76FB-F243-49A4-9A7F-9B4BBD7B7F08}" srcOrd="0" destOrd="0" presId="urn:microsoft.com/office/officeart/2018/2/layout/IconCircleList"/>
    <dgm:cxn modelId="{D0E502D0-598C-42BB-8E29-6E08A3AFE4C7}" type="presParOf" srcId="{CB2B4166-1162-474A-8947-99A62C44748F}" destId="{44F210EF-448C-4BC1-BA2E-15B5413E3DAF}" srcOrd="1" destOrd="0" presId="urn:microsoft.com/office/officeart/2018/2/layout/IconCircleList"/>
    <dgm:cxn modelId="{B9482679-4881-48C3-9656-20B13362D555}" type="presParOf" srcId="{CB2B4166-1162-474A-8947-99A62C44748F}" destId="{0AE41B64-7C17-4C87-ABBC-B679656B4C58}" srcOrd="2" destOrd="0" presId="urn:microsoft.com/office/officeart/2018/2/layout/IconCircleList"/>
    <dgm:cxn modelId="{6BEAC72B-2A03-433E-A115-B75722F5CF1E}" type="presParOf" srcId="{CB2B4166-1162-474A-8947-99A62C44748F}" destId="{7FB3462D-E825-460F-BE02-31EC02DE569C}"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262E28-483C-4F5C-AC97-B1504E5B2422}" type="doc">
      <dgm:prSet loTypeId="urn:microsoft.com/office/officeart/2005/8/layout/hierarchy3" loCatId="hierarchy" qsTypeId="urn:microsoft.com/office/officeart/2005/8/quickstyle/simple1" qsCatId="simple" csTypeId="urn:microsoft.com/office/officeart/2005/8/colors/colorful5" csCatId="colorful"/>
      <dgm:spPr/>
      <dgm:t>
        <a:bodyPr/>
        <a:lstStyle/>
        <a:p>
          <a:endParaRPr lang="en-US"/>
        </a:p>
      </dgm:t>
    </dgm:pt>
    <dgm:pt modelId="{1D560B6B-93B1-4326-8D68-C4E403B4AAF6}">
      <dgm:prSet/>
      <dgm:spPr/>
      <dgm:t>
        <a:bodyPr/>
        <a:lstStyle/>
        <a:p>
          <a:r>
            <a:rPr lang="en-GB"/>
            <a:t>Information and support on particular communications needs can be found from specialist associations and charities, especially those specialising in particular disabilities or medical conditions. </a:t>
          </a:r>
          <a:endParaRPr lang="en-US"/>
        </a:p>
      </dgm:t>
    </dgm:pt>
    <dgm:pt modelId="{A8676687-F875-44DE-BD9B-7D25B8F71056}" type="parTrans" cxnId="{E775151E-1010-47BC-9C48-0C4FA2A44644}">
      <dgm:prSet/>
      <dgm:spPr/>
      <dgm:t>
        <a:bodyPr/>
        <a:lstStyle/>
        <a:p>
          <a:endParaRPr lang="en-US"/>
        </a:p>
      </dgm:t>
    </dgm:pt>
    <dgm:pt modelId="{12EFC9A9-5B44-4260-9E9A-C3D9AADBA871}" type="sibTrans" cxnId="{E775151E-1010-47BC-9C48-0C4FA2A44644}">
      <dgm:prSet/>
      <dgm:spPr/>
      <dgm:t>
        <a:bodyPr/>
        <a:lstStyle/>
        <a:p>
          <a:endParaRPr lang="en-US"/>
        </a:p>
      </dgm:t>
    </dgm:pt>
    <dgm:pt modelId="{B413C99B-8FF2-4CAA-B3F1-841ACD58B183}">
      <dgm:prSet/>
      <dgm:spPr/>
      <dgm:t>
        <a:bodyPr/>
        <a:lstStyle/>
        <a:p>
          <a:r>
            <a:rPr lang="en-GB"/>
            <a:t>Websites can provide material on forums, services or groups in the local area that you could attend or use to find out more. </a:t>
          </a:r>
          <a:endParaRPr lang="en-US"/>
        </a:p>
      </dgm:t>
    </dgm:pt>
    <dgm:pt modelId="{84D19AD5-EB95-495A-B67C-9B5FEFC8814E}" type="parTrans" cxnId="{4D4C836F-C5AC-4C45-B2DA-5F1EEEAFE64D}">
      <dgm:prSet/>
      <dgm:spPr/>
      <dgm:t>
        <a:bodyPr/>
        <a:lstStyle/>
        <a:p>
          <a:endParaRPr lang="en-US"/>
        </a:p>
      </dgm:t>
    </dgm:pt>
    <dgm:pt modelId="{5E83FB29-2715-4D9A-BE30-649831DCF6A0}" type="sibTrans" cxnId="{4D4C836F-C5AC-4C45-B2DA-5F1EEEAFE64D}">
      <dgm:prSet/>
      <dgm:spPr/>
      <dgm:t>
        <a:bodyPr/>
        <a:lstStyle/>
        <a:p>
          <a:endParaRPr lang="en-US"/>
        </a:p>
      </dgm:t>
    </dgm:pt>
    <dgm:pt modelId="{90161583-1F23-4F58-8CAF-21FE150DD5A8}" type="pres">
      <dgm:prSet presAssocID="{1D262E28-483C-4F5C-AC97-B1504E5B2422}" presName="diagram" presStyleCnt="0">
        <dgm:presLayoutVars>
          <dgm:chPref val="1"/>
          <dgm:dir/>
          <dgm:animOne val="branch"/>
          <dgm:animLvl val="lvl"/>
          <dgm:resizeHandles/>
        </dgm:presLayoutVars>
      </dgm:prSet>
      <dgm:spPr/>
    </dgm:pt>
    <dgm:pt modelId="{24AA0CAE-1377-48B1-89EB-ED15658104B7}" type="pres">
      <dgm:prSet presAssocID="{1D560B6B-93B1-4326-8D68-C4E403B4AAF6}" presName="root" presStyleCnt="0"/>
      <dgm:spPr/>
    </dgm:pt>
    <dgm:pt modelId="{DBC79292-5F0B-4C5F-9110-141A622A2EB5}" type="pres">
      <dgm:prSet presAssocID="{1D560B6B-93B1-4326-8D68-C4E403B4AAF6}" presName="rootComposite" presStyleCnt="0"/>
      <dgm:spPr/>
    </dgm:pt>
    <dgm:pt modelId="{3333A667-7C56-4681-A120-6424662EA58C}" type="pres">
      <dgm:prSet presAssocID="{1D560B6B-93B1-4326-8D68-C4E403B4AAF6}" presName="rootText" presStyleLbl="node1" presStyleIdx="0" presStyleCnt="2"/>
      <dgm:spPr/>
    </dgm:pt>
    <dgm:pt modelId="{B864D673-876D-4CAA-A6C5-347ADA19F4C5}" type="pres">
      <dgm:prSet presAssocID="{1D560B6B-93B1-4326-8D68-C4E403B4AAF6}" presName="rootConnector" presStyleLbl="node1" presStyleIdx="0" presStyleCnt="2"/>
      <dgm:spPr/>
    </dgm:pt>
    <dgm:pt modelId="{7AEE6C50-F505-4FEF-8F67-B6EAC44CDE84}" type="pres">
      <dgm:prSet presAssocID="{1D560B6B-93B1-4326-8D68-C4E403B4AAF6}" presName="childShape" presStyleCnt="0"/>
      <dgm:spPr/>
    </dgm:pt>
    <dgm:pt modelId="{50460001-C2AA-4E8A-B0B4-08E10F537BB8}" type="pres">
      <dgm:prSet presAssocID="{B413C99B-8FF2-4CAA-B3F1-841ACD58B183}" presName="root" presStyleCnt="0"/>
      <dgm:spPr/>
    </dgm:pt>
    <dgm:pt modelId="{FD10B151-17A1-4D82-9119-1AAB0247A0D5}" type="pres">
      <dgm:prSet presAssocID="{B413C99B-8FF2-4CAA-B3F1-841ACD58B183}" presName="rootComposite" presStyleCnt="0"/>
      <dgm:spPr/>
    </dgm:pt>
    <dgm:pt modelId="{E1201994-055C-43D5-ACDD-6BBF82815B72}" type="pres">
      <dgm:prSet presAssocID="{B413C99B-8FF2-4CAA-B3F1-841ACD58B183}" presName="rootText" presStyleLbl="node1" presStyleIdx="1" presStyleCnt="2"/>
      <dgm:spPr/>
    </dgm:pt>
    <dgm:pt modelId="{AE3F8B2F-3907-49AB-BB62-615D9B4BCDCD}" type="pres">
      <dgm:prSet presAssocID="{B413C99B-8FF2-4CAA-B3F1-841ACD58B183}" presName="rootConnector" presStyleLbl="node1" presStyleIdx="1" presStyleCnt="2"/>
      <dgm:spPr/>
    </dgm:pt>
    <dgm:pt modelId="{369B0A1C-D15F-4668-BA3B-3B1D145AA6F3}" type="pres">
      <dgm:prSet presAssocID="{B413C99B-8FF2-4CAA-B3F1-841ACD58B183}" presName="childShape" presStyleCnt="0"/>
      <dgm:spPr/>
    </dgm:pt>
  </dgm:ptLst>
  <dgm:cxnLst>
    <dgm:cxn modelId="{E775151E-1010-47BC-9C48-0C4FA2A44644}" srcId="{1D262E28-483C-4F5C-AC97-B1504E5B2422}" destId="{1D560B6B-93B1-4326-8D68-C4E403B4AAF6}" srcOrd="0" destOrd="0" parTransId="{A8676687-F875-44DE-BD9B-7D25B8F71056}" sibTransId="{12EFC9A9-5B44-4260-9E9A-C3D9AADBA871}"/>
    <dgm:cxn modelId="{4D4C836F-C5AC-4C45-B2DA-5F1EEEAFE64D}" srcId="{1D262E28-483C-4F5C-AC97-B1504E5B2422}" destId="{B413C99B-8FF2-4CAA-B3F1-841ACD58B183}" srcOrd="1" destOrd="0" parTransId="{84D19AD5-EB95-495A-B67C-9B5FEFC8814E}" sibTransId="{5E83FB29-2715-4D9A-BE30-649831DCF6A0}"/>
    <dgm:cxn modelId="{8AC2BF79-AB29-444F-B71E-B9F7904CB513}" type="presOf" srcId="{1D560B6B-93B1-4326-8D68-C4E403B4AAF6}" destId="{B864D673-876D-4CAA-A6C5-347ADA19F4C5}" srcOrd="1" destOrd="0" presId="urn:microsoft.com/office/officeart/2005/8/layout/hierarchy3"/>
    <dgm:cxn modelId="{2984617B-EC25-4BA1-B563-919A7CF0EA26}" type="presOf" srcId="{1D262E28-483C-4F5C-AC97-B1504E5B2422}" destId="{90161583-1F23-4F58-8CAF-21FE150DD5A8}" srcOrd="0" destOrd="0" presId="urn:microsoft.com/office/officeart/2005/8/layout/hierarchy3"/>
    <dgm:cxn modelId="{262B6F96-D542-4135-BDA1-C4B76189B3DD}" type="presOf" srcId="{1D560B6B-93B1-4326-8D68-C4E403B4AAF6}" destId="{3333A667-7C56-4681-A120-6424662EA58C}" srcOrd="0" destOrd="0" presId="urn:microsoft.com/office/officeart/2005/8/layout/hierarchy3"/>
    <dgm:cxn modelId="{E746A9A6-442D-46C8-8A01-72B5EC51B7B6}" type="presOf" srcId="{B413C99B-8FF2-4CAA-B3F1-841ACD58B183}" destId="{E1201994-055C-43D5-ACDD-6BBF82815B72}" srcOrd="0" destOrd="0" presId="urn:microsoft.com/office/officeart/2005/8/layout/hierarchy3"/>
    <dgm:cxn modelId="{123343EF-86C2-4ABA-93D1-09321E48A77C}" type="presOf" srcId="{B413C99B-8FF2-4CAA-B3F1-841ACD58B183}" destId="{AE3F8B2F-3907-49AB-BB62-615D9B4BCDCD}" srcOrd="1" destOrd="0" presId="urn:microsoft.com/office/officeart/2005/8/layout/hierarchy3"/>
    <dgm:cxn modelId="{53EBF237-5F34-49A4-9C7F-AE8802C08949}" type="presParOf" srcId="{90161583-1F23-4F58-8CAF-21FE150DD5A8}" destId="{24AA0CAE-1377-48B1-89EB-ED15658104B7}" srcOrd="0" destOrd="0" presId="urn:microsoft.com/office/officeart/2005/8/layout/hierarchy3"/>
    <dgm:cxn modelId="{4BC9EEBF-D7AE-43B5-84E1-8FB75756BC7A}" type="presParOf" srcId="{24AA0CAE-1377-48B1-89EB-ED15658104B7}" destId="{DBC79292-5F0B-4C5F-9110-141A622A2EB5}" srcOrd="0" destOrd="0" presId="urn:microsoft.com/office/officeart/2005/8/layout/hierarchy3"/>
    <dgm:cxn modelId="{E0D51CB1-240E-4883-8B8A-02F34E274322}" type="presParOf" srcId="{DBC79292-5F0B-4C5F-9110-141A622A2EB5}" destId="{3333A667-7C56-4681-A120-6424662EA58C}" srcOrd="0" destOrd="0" presId="urn:microsoft.com/office/officeart/2005/8/layout/hierarchy3"/>
    <dgm:cxn modelId="{788D5718-ADD1-46E1-AB9D-A26B7DE0F8DA}" type="presParOf" srcId="{DBC79292-5F0B-4C5F-9110-141A622A2EB5}" destId="{B864D673-876D-4CAA-A6C5-347ADA19F4C5}" srcOrd="1" destOrd="0" presId="urn:microsoft.com/office/officeart/2005/8/layout/hierarchy3"/>
    <dgm:cxn modelId="{9F1ACD13-DB3D-42DC-B306-91148AC4A3D4}" type="presParOf" srcId="{24AA0CAE-1377-48B1-89EB-ED15658104B7}" destId="{7AEE6C50-F505-4FEF-8F67-B6EAC44CDE84}" srcOrd="1" destOrd="0" presId="urn:microsoft.com/office/officeart/2005/8/layout/hierarchy3"/>
    <dgm:cxn modelId="{A9C06D98-0737-4C78-A08D-E895565050A4}" type="presParOf" srcId="{90161583-1F23-4F58-8CAF-21FE150DD5A8}" destId="{50460001-C2AA-4E8A-B0B4-08E10F537BB8}" srcOrd="1" destOrd="0" presId="urn:microsoft.com/office/officeart/2005/8/layout/hierarchy3"/>
    <dgm:cxn modelId="{E277F2A5-C7A8-45BE-AF3A-F2E95B73FB37}" type="presParOf" srcId="{50460001-C2AA-4E8A-B0B4-08E10F537BB8}" destId="{FD10B151-17A1-4D82-9119-1AAB0247A0D5}" srcOrd="0" destOrd="0" presId="urn:microsoft.com/office/officeart/2005/8/layout/hierarchy3"/>
    <dgm:cxn modelId="{7A59715E-6B42-40C3-BF2A-FF5936593B88}" type="presParOf" srcId="{FD10B151-17A1-4D82-9119-1AAB0247A0D5}" destId="{E1201994-055C-43D5-ACDD-6BBF82815B72}" srcOrd="0" destOrd="0" presId="urn:microsoft.com/office/officeart/2005/8/layout/hierarchy3"/>
    <dgm:cxn modelId="{D3A34C84-05DB-4EFB-B708-65B3D69EDFC2}" type="presParOf" srcId="{FD10B151-17A1-4D82-9119-1AAB0247A0D5}" destId="{AE3F8B2F-3907-49AB-BB62-615D9B4BCDCD}" srcOrd="1" destOrd="0" presId="urn:microsoft.com/office/officeart/2005/8/layout/hierarchy3"/>
    <dgm:cxn modelId="{7E7A1789-E086-4831-80AB-42541889BF5A}" type="presParOf" srcId="{50460001-C2AA-4E8A-B0B4-08E10F537BB8}" destId="{369B0A1C-D15F-4668-BA3B-3B1D145AA6F3}"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CD48692-8323-4DFA-AB15-53A824652B52}" type="doc">
      <dgm:prSet loTypeId="urn:microsoft.com/office/officeart/2005/8/layout/hierarchy3" loCatId="hierarchy" qsTypeId="urn:microsoft.com/office/officeart/2005/8/quickstyle/simple1" qsCatId="simple" csTypeId="urn:microsoft.com/office/officeart/2005/8/colors/colorful5" csCatId="colorful"/>
      <dgm:spPr/>
      <dgm:t>
        <a:bodyPr/>
        <a:lstStyle/>
        <a:p>
          <a:endParaRPr lang="en-US"/>
        </a:p>
      </dgm:t>
    </dgm:pt>
    <dgm:pt modelId="{82580744-706B-415E-A0D6-D3E0AA45FCEB}">
      <dgm:prSet/>
      <dgm:spPr/>
      <dgm:t>
        <a:bodyPr/>
        <a:lstStyle/>
        <a:p>
          <a:r>
            <a:rPr lang="en-GB"/>
            <a:t>Further learning can come from:</a:t>
          </a:r>
          <a:endParaRPr lang="en-US"/>
        </a:p>
      </dgm:t>
    </dgm:pt>
    <dgm:pt modelId="{F64EC0A0-BBD2-4C87-8A5E-C13AB0E14883}" type="parTrans" cxnId="{907B49EF-F8E8-4CC0-99D1-5FC50199ACFC}">
      <dgm:prSet/>
      <dgm:spPr/>
      <dgm:t>
        <a:bodyPr/>
        <a:lstStyle/>
        <a:p>
          <a:endParaRPr lang="en-US"/>
        </a:p>
      </dgm:t>
    </dgm:pt>
    <dgm:pt modelId="{C43A0BDE-C903-424B-837B-CAA51363FCB4}" type="sibTrans" cxnId="{907B49EF-F8E8-4CC0-99D1-5FC50199ACFC}">
      <dgm:prSet/>
      <dgm:spPr/>
      <dgm:t>
        <a:bodyPr/>
        <a:lstStyle/>
        <a:p>
          <a:endParaRPr lang="en-US"/>
        </a:p>
      </dgm:t>
    </dgm:pt>
    <dgm:pt modelId="{ADAAFF7F-49FF-4204-A331-BE8C1BEC14C3}">
      <dgm:prSet/>
      <dgm:spPr/>
      <dgm:t>
        <a:bodyPr/>
        <a:lstStyle/>
        <a:p>
          <a:r>
            <a:rPr lang="en-GB"/>
            <a:t>Other Dental professionals</a:t>
          </a:r>
          <a:endParaRPr lang="en-US"/>
        </a:p>
      </dgm:t>
    </dgm:pt>
    <dgm:pt modelId="{0CC79EB2-DAED-4027-9E9B-8870E7591CC7}" type="parTrans" cxnId="{5851327A-C0D2-41AB-B9B9-15840F7BDBD6}">
      <dgm:prSet/>
      <dgm:spPr/>
      <dgm:t>
        <a:bodyPr/>
        <a:lstStyle/>
        <a:p>
          <a:endParaRPr lang="en-US"/>
        </a:p>
      </dgm:t>
    </dgm:pt>
    <dgm:pt modelId="{278257B0-32C2-4EFC-A9BC-0CF5E3154CE1}" type="sibTrans" cxnId="{5851327A-C0D2-41AB-B9B9-15840F7BDBD6}">
      <dgm:prSet/>
      <dgm:spPr/>
      <dgm:t>
        <a:bodyPr/>
        <a:lstStyle/>
        <a:p>
          <a:endParaRPr lang="en-US"/>
        </a:p>
      </dgm:t>
    </dgm:pt>
    <dgm:pt modelId="{CB596D5D-1B70-40E4-966F-17CDF52727BA}">
      <dgm:prSet/>
      <dgm:spPr/>
      <dgm:t>
        <a:bodyPr/>
        <a:lstStyle/>
        <a:p>
          <a:r>
            <a:rPr lang="en-GB"/>
            <a:t>A wide range of courses and qualifications.</a:t>
          </a:r>
          <a:endParaRPr lang="en-US"/>
        </a:p>
      </dgm:t>
    </dgm:pt>
    <dgm:pt modelId="{50796BDC-D881-444B-9D29-68BC2F7146FA}" type="parTrans" cxnId="{8A916912-171D-486B-BE15-A1F6C7CEC331}">
      <dgm:prSet/>
      <dgm:spPr/>
      <dgm:t>
        <a:bodyPr/>
        <a:lstStyle/>
        <a:p>
          <a:endParaRPr lang="en-US"/>
        </a:p>
      </dgm:t>
    </dgm:pt>
    <dgm:pt modelId="{F2826FA1-438F-4E8C-8BCE-0FE6EC3E99BA}" type="sibTrans" cxnId="{8A916912-171D-486B-BE15-A1F6C7CEC331}">
      <dgm:prSet/>
      <dgm:spPr/>
      <dgm:t>
        <a:bodyPr/>
        <a:lstStyle/>
        <a:p>
          <a:endParaRPr lang="en-US"/>
        </a:p>
      </dgm:t>
    </dgm:pt>
    <dgm:pt modelId="{725C4FDF-C88E-4795-BCE2-1ADD6874883E}" type="pres">
      <dgm:prSet presAssocID="{ECD48692-8323-4DFA-AB15-53A824652B52}" presName="diagram" presStyleCnt="0">
        <dgm:presLayoutVars>
          <dgm:chPref val="1"/>
          <dgm:dir/>
          <dgm:animOne val="branch"/>
          <dgm:animLvl val="lvl"/>
          <dgm:resizeHandles/>
        </dgm:presLayoutVars>
      </dgm:prSet>
      <dgm:spPr/>
    </dgm:pt>
    <dgm:pt modelId="{F53B0254-B397-4E91-A252-99F8FA7578FA}" type="pres">
      <dgm:prSet presAssocID="{82580744-706B-415E-A0D6-D3E0AA45FCEB}" presName="root" presStyleCnt="0"/>
      <dgm:spPr/>
    </dgm:pt>
    <dgm:pt modelId="{BE457E0E-D8D3-43BF-A299-2BCFD3DC78C8}" type="pres">
      <dgm:prSet presAssocID="{82580744-706B-415E-A0D6-D3E0AA45FCEB}" presName="rootComposite" presStyleCnt="0"/>
      <dgm:spPr/>
    </dgm:pt>
    <dgm:pt modelId="{7F4B800D-4937-475C-A082-4342E372B296}" type="pres">
      <dgm:prSet presAssocID="{82580744-706B-415E-A0D6-D3E0AA45FCEB}" presName="rootText" presStyleLbl="node1" presStyleIdx="0" presStyleCnt="3"/>
      <dgm:spPr/>
    </dgm:pt>
    <dgm:pt modelId="{FDC05DDC-E60D-4F34-8BE9-FCFDDD29A64B}" type="pres">
      <dgm:prSet presAssocID="{82580744-706B-415E-A0D6-D3E0AA45FCEB}" presName="rootConnector" presStyleLbl="node1" presStyleIdx="0" presStyleCnt="3"/>
      <dgm:spPr/>
    </dgm:pt>
    <dgm:pt modelId="{A4D9D2BD-97CB-47B4-94DB-64119F9701E7}" type="pres">
      <dgm:prSet presAssocID="{82580744-706B-415E-A0D6-D3E0AA45FCEB}" presName="childShape" presStyleCnt="0"/>
      <dgm:spPr/>
    </dgm:pt>
    <dgm:pt modelId="{955EBC23-23A3-4884-A521-45D5FC29BF3F}" type="pres">
      <dgm:prSet presAssocID="{ADAAFF7F-49FF-4204-A331-BE8C1BEC14C3}" presName="root" presStyleCnt="0"/>
      <dgm:spPr/>
    </dgm:pt>
    <dgm:pt modelId="{BB9DB7D6-9362-4CC7-A6F8-2EC9EF9AA763}" type="pres">
      <dgm:prSet presAssocID="{ADAAFF7F-49FF-4204-A331-BE8C1BEC14C3}" presName="rootComposite" presStyleCnt="0"/>
      <dgm:spPr/>
    </dgm:pt>
    <dgm:pt modelId="{6707E980-D1B3-4EF2-A6A6-BEB96594E5F5}" type="pres">
      <dgm:prSet presAssocID="{ADAAFF7F-49FF-4204-A331-BE8C1BEC14C3}" presName="rootText" presStyleLbl="node1" presStyleIdx="1" presStyleCnt="3"/>
      <dgm:spPr/>
    </dgm:pt>
    <dgm:pt modelId="{04108D6D-DE0D-48AB-947B-D6B76BEC2C0A}" type="pres">
      <dgm:prSet presAssocID="{ADAAFF7F-49FF-4204-A331-BE8C1BEC14C3}" presName="rootConnector" presStyleLbl="node1" presStyleIdx="1" presStyleCnt="3"/>
      <dgm:spPr/>
    </dgm:pt>
    <dgm:pt modelId="{F7ADC196-8CD4-401D-AEDD-D38B8DBEA9F3}" type="pres">
      <dgm:prSet presAssocID="{ADAAFF7F-49FF-4204-A331-BE8C1BEC14C3}" presName="childShape" presStyleCnt="0"/>
      <dgm:spPr/>
    </dgm:pt>
    <dgm:pt modelId="{985C140A-C0C8-4758-9D8D-E5122D350180}" type="pres">
      <dgm:prSet presAssocID="{CB596D5D-1B70-40E4-966F-17CDF52727BA}" presName="root" presStyleCnt="0"/>
      <dgm:spPr/>
    </dgm:pt>
    <dgm:pt modelId="{52CDF528-6756-4652-99A6-9ECC3852C6F0}" type="pres">
      <dgm:prSet presAssocID="{CB596D5D-1B70-40E4-966F-17CDF52727BA}" presName="rootComposite" presStyleCnt="0"/>
      <dgm:spPr/>
    </dgm:pt>
    <dgm:pt modelId="{B1C61DC2-2D42-466A-BB92-ED9B12C3313F}" type="pres">
      <dgm:prSet presAssocID="{CB596D5D-1B70-40E4-966F-17CDF52727BA}" presName="rootText" presStyleLbl="node1" presStyleIdx="2" presStyleCnt="3"/>
      <dgm:spPr/>
    </dgm:pt>
    <dgm:pt modelId="{28347C36-827C-48FA-B07D-3C617530B957}" type="pres">
      <dgm:prSet presAssocID="{CB596D5D-1B70-40E4-966F-17CDF52727BA}" presName="rootConnector" presStyleLbl="node1" presStyleIdx="2" presStyleCnt="3"/>
      <dgm:spPr/>
    </dgm:pt>
    <dgm:pt modelId="{54FDA8E4-C793-47B5-B75B-2BF3F8E56842}" type="pres">
      <dgm:prSet presAssocID="{CB596D5D-1B70-40E4-966F-17CDF52727BA}" presName="childShape" presStyleCnt="0"/>
      <dgm:spPr/>
    </dgm:pt>
  </dgm:ptLst>
  <dgm:cxnLst>
    <dgm:cxn modelId="{3AEDF709-26C8-4109-935B-D4C1C81BE509}" type="presOf" srcId="{ADAAFF7F-49FF-4204-A331-BE8C1BEC14C3}" destId="{6707E980-D1B3-4EF2-A6A6-BEB96594E5F5}" srcOrd="0" destOrd="0" presId="urn:microsoft.com/office/officeart/2005/8/layout/hierarchy3"/>
    <dgm:cxn modelId="{8A916912-171D-486B-BE15-A1F6C7CEC331}" srcId="{ECD48692-8323-4DFA-AB15-53A824652B52}" destId="{CB596D5D-1B70-40E4-966F-17CDF52727BA}" srcOrd="2" destOrd="0" parTransId="{50796BDC-D881-444B-9D29-68BC2F7146FA}" sibTransId="{F2826FA1-438F-4E8C-8BCE-0FE6EC3E99BA}"/>
    <dgm:cxn modelId="{FC58063D-66A7-414F-B423-3B8EFF921A7A}" type="presOf" srcId="{CB596D5D-1B70-40E4-966F-17CDF52727BA}" destId="{28347C36-827C-48FA-B07D-3C617530B957}" srcOrd="1" destOrd="0" presId="urn:microsoft.com/office/officeart/2005/8/layout/hierarchy3"/>
    <dgm:cxn modelId="{2B91DE5B-6DE4-4668-A42A-E3E20079F258}" type="presOf" srcId="{82580744-706B-415E-A0D6-D3E0AA45FCEB}" destId="{7F4B800D-4937-475C-A082-4342E372B296}" srcOrd="0" destOrd="0" presId="urn:microsoft.com/office/officeart/2005/8/layout/hierarchy3"/>
    <dgm:cxn modelId="{5851327A-C0D2-41AB-B9B9-15840F7BDBD6}" srcId="{ECD48692-8323-4DFA-AB15-53A824652B52}" destId="{ADAAFF7F-49FF-4204-A331-BE8C1BEC14C3}" srcOrd="1" destOrd="0" parTransId="{0CC79EB2-DAED-4027-9E9B-8870E7591CC7}" sibTransId="{278257B0-32C2-4EFC-A9BC-0CF5E3154CE1}"/>
    <dgm:cxn modelId="{4AB89F8C-D6BE-4B98-A1CE-BE26E827C32C}" type="presOf" srcId="{CB596D5D-1B70-40E4-966F-17CDF52727BA}" destId="{B1C61DC2-2D42-466A-BB92-ED9B12C3313F}" srcOrd="0" destOrd="0" presId="urn:microsoft.com/office/officeart/2005/8/layout/hierarchy3"/>
    <dgm:cxn modelId="{51E0FA8E-72C6-4EF4-AE72-35F47864B6D9}" type="presOf" srcId="{82580744-706B-415E-A0D6-D3E0AA45FCEB}" destId="{FDC05DDC-E60D-4F34-8BE9-FCFDDD29A64B}" srcOrd="1" destOrd="0" presId="urn:microsoft.com/office/officeart/2005/8/layout/hierarchy3"/>
    <dgm:cxn modelId="{2BEB4A98-8AF8-49AD-A465-A1AE7A7BBBC4}" type="presOf" srcId="{ADAAFF7F-49FF-4204-A331-BE8C1BEC14C3}" destId="{04108D6D-DE0D-48AB-947B-D6B76BEC2C0A}" srcOrd="1" destOrd="0" presId="urn:microsoft.com/office/officeart/2005/8/layout/hierarchy3"/>
    <dgm:cxn modelId="{0A896ECE-1792-40A1-B026-4C5693AD3129}" type="presOf" srcId="{ECD48692-8323-4DFA-AB15-53A824652B52}" destId="{725C4FDF-C88E-4795-BCE2-1ADD6874883E}" srcOrd="0" destOrd="0" presId="urn:microsoft.com/office/officeart/2005/8/layout/hierarchy3"/>
    <dgm:cxn modelId="{907B49EF-F8E8-4CC0-99D1-5FC50199ACFC}" srcId="{ECD48692-8323-4DFA-AB15-53A824652B52}" destId="{82580744-706B-415E-A0D6-D3E0AA45FCEB}" srcOrd="0" destOrd="0" parTransId="{F64EC0A0-BBD2-4C87-8A5E-C13AB0E14883}" sibTransId="{C43A0BDE-C903-424B-837B-CAA51363FCB4}"/>
    <dgm:cxn modelId="{0E3397B1-1314-4C80-9A20-CFC36C06AFB4}" type="presParOf" srcId="{725C4FDF-C88E-4795-BCE2-1ADD6874883E}" destId="{F53B0254-B397-4E91-A252-99F8FA7578FA}" srcOrd="0" destOrd="0" presId="urn:microsoft.com/office/officeart/2005/8/layout/hierarchy3"/>
    <dgm:cxn modelId="{667D2804-20FD-442B-B37F-5028D69AA663}" type="presParOf" srcId="{F53B0254-B397-4E91-A252-99F8FA7578FA}" destId="{BE457E0E-D8D3-43BF-A299-2BCFD3DC78C8}" srcOrd="0" destOrd="0" presId="urn:microsoft.com/office/officeart/2005/8/layout/hierarchy3"/>
    <dgm:cxn modelId="{F8CE42C7-F96E-4FE8-AD3E-F1B867638CED}" type="presParOf" srcId="{BE457E0E-D8D3-43BF-A299-2BCFD3DC78C8}" destId="{7F4B800D-4937-475C-A082-4342E372B296}" srcOrd="0" destOrd="0" presId="urn:microsoft.com/office/officeart/2005/8/layout/hierarchy3"/>
    <dgm:cxn modelId="{49899E54-8C13-421A-92ED-6B03F4D057C7}" type="presParOf" srcId="{BE457E0E-D8D3-43BF-A299-2BCFD3DC78C8}" destId="{FDC05DDC-E60D-4F34-8BE9-FCFDDD29A64B}" srcOrd="1" destOrd="0" presId="urn:microsoft.com/office/officeart/2005/8/layout/hierarchy3"/>
    <dgm:cxn modelId="{C4E8C61F-99AC-4B7B-87CF-2FA546BA3971}" type="presParOf" srcId="{F53B0254-B397-4E91-A252-99F8FA7578FA}" destId="{A4D9D2BD-97CB-47B4-94DB-64119F9701E7}" srcOrd="1" destOrd="0" presId="urn:microsoft.com/office/officeart/2005/8/layout/hierarchy3"/>
    <dgm:cxn modelId="{3CC06901-2744-4A4F-9560-D1AFBD63B6E5}" type="presParOf" srcId="{725C4FDF-C88E-4795-BCE2-1ADD6874883E}" destId="{955EBC23-23A3-4884-A521-45D5FC29BF3F}" srcOrd="1" destOrd="0" presId="urn:microsoft.com/office/officeart/2005/8/layout/hierarchy3"/>
    <dgm:cxn modelId="{993D3A28-B100-46FA-B3AD-899896223690}" type="presParOf" srcId="{955EBC23-23A3-4884-A521-45D5FC29BF3F}" destId="{BB9DB7D6-9362-4CC7-A6F8-2EC9EF9AA763}" srcOrd="0" destOrd="0" presId="urn:microsoft.com/office/officeart/2005/8/layout/hierarchy3"/>
    <dgm:cxn modelId="{580AE36D-1DB9-4F9D-868E-AD0FE5F1DBE0}" type="presParOf" srcId="{BB9DB7D6-9362-4CC7-A6F8-2EC9EF9AA763}" destId="{6707E980-D1B3-4EF2-A6A6-BEB96594E5F5}" srcOrd="0" destOrd="0" presId="urn:microsoft.com/office/officeart/2005/8/layout/hierarchy3"/>
    <dgm:cxn modelId="{FFAB5A2D-FBC2-4BC6-8C48-BBD3226DFC39}" type="presParOf" srcId="{BB9DB7D6-9362-4CC7-A6F8-2EC9EF9AA763}" destId="{04108D6D-DE0D-48AB-947B-D6B76BEC2C0A}" srcOrd="1" destOrd="0" presId="urn:microsoft.com/office/officeart/2005/8/layout/hierarchy3"/>
    <dgm:cxn modelId="{E80F9059-AB55-4EF9-9E14-32419B7CAC63}" type="presParOf" srcId="{955EBC23-23A3-4884-A521-45D5FC29BF3F}" destId="{F7ADC196-8CD4-401D-AEDD-D38B8DBEA9F3}" srcOrd="1" destOrd="0" presId="urn:microsoft.com/office/officeart/2005/8/layout/hierarchy3"/>
    <dgm:cxn modelId="{2378EB62-BDCB-451F-8578-8F273EF052D0}" type="presParOf" srcId="{725C4FDF-C88E-4795-BCE2-1ADD6874883E}" destId="{985C140A-C0C8-4758-9D8D-E5122D350180}" srcOrd="2" destOrd="0" presId="urn:microsoft.com/office/officeart/2005/8/layout/hierarchy3"/>
    <dgm:cxn modelId="{82E5216B-3B17-42FA-B518-93B0D24FC230}" type="presParOf" srcId="{985C140A-C0C8-4758-9D8D-E5122D350180}" destId="{52CDF528-6756-4652-99A6-9ECC3852C6F0}" srcOrd="0" destOrd="0" presId="urn:microsoft.com/office/officeart/2005/8/layout/hierarchy3"/>
    <dgm:cxn modelId="{F5616458-0BBA-4783-BC36-CD8148D74242}" type="presParOf" srcId="{52CDF528-6756-4652-99A6-9ECC3852C6F0}" destId="{B1C61DC2-2D42-466A-BB92-ED9B12C3313F}" srcOrd="0" destOrd="0" presId="urn:microsoft.com/office/officeart/2005/8/layout/hierarchy3"/>
    <dgm:cxn modelId="{35506946-80AB-4F02-9180-208DAB08BAAF}" type="presParOf" srcId="{52CDF528-6756-4652-99A6-9ECC3852C6F0}" destId="{28347C36-827C-48FA-B07D-3C617530B957}" srcOrd="1" destOrd="0" presId="urn:microsoft.com/office/officeart/2005/8/layout/hierarchy3"/>
    <dgm:cxn modelId="{ABFA2BE2-16F9-4285-B2A7-B6AF024060D7}" type="presParOf" srcId="{985C140A-C0C8-4758-9D8D-E5122D350180}" destId="{54FDA8E4-C793-47B5-B75B-2BF3F8E56842}"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7B9F73-4CC4-40FB-AA59-5EDE76E53261}" type="doc">
      <dgm:prSet loTypeId="urn:microsoft.com/office/officeart/2016/7/layout/RepeatingBendingProcessNew" loCatId="process" qsTypeId="urn:microsoft.com/office/officeart/2005/8/quickstyle/simple4" qsCatId="simple" csTypeId="urn:microsoft.com/office/officeart/2005/8/colors/colorful2" csCatId="colorful"/>
      <dgm:spPr/>
      <dgm:t>
        <a:bodyPr/>
        <a:lstStyle/>
        <a:p>
          <a:endParaRPr lang="en-US"/>
        </a:p>
      </dgm:t>
    </dgm:pt>
    <dgm:pt modelId="{CFEA133C-3A5C-4608-8964-7378A7168B4B}">
      <dgm:prSet/>
      <dgm:spPr/>
      <dgm:t>
        <a:bodyPr/>
        <a:lstStyle/>
        <a:p>
          <a:r>
            <a:rPr lang="en-GB"/>
            <a:t>Confidentiality is an essential principle in health and social care and forms the basis of all ways of working and codes of practice. </a:t>
          </a:r>
          <a:endParaRPr lang="en-US"/>
        </a:p>
      </dgm:t>
    </dgm:pt>
    <dgm:pt modelId="{BA09E59B-5DAA-4ECA-B6C1-7263D6D1AE50}" type="parTrans" cxnId="{2F7B35D4-F7BA-4354-9034-DE28FF6B8DD9}">
      <dgm:prSet/>
      <dgm:spPr/>
      <dgm:t>
        <a:bodyPr/>
        <a:lstStyle/>
        <a:p>
          <a:endParaRPr lang="en-US"/>
        </a:p>
      </dgm:t>
    </dgm:pt>
    <dgm:pt modelId="{53AA1733-5555-4130-9649-20E0E0752FA5}" type="sibTrans" cxnId="{2F7B35D4-F7BA-4354-9034-DE28FF6B8DD9}">
      <dgm:prSet/>
      <dgm:spPr/>
      <dgm:t>
        <a:bodyPr/>
        <a:lstStyle/>
        <a:p>
          <a:endParaRPr lang="en-US"/>
        </a:p>
      </dgm:t>
    </dgm:pt>
    <dgm:pt modelId="{6894A2F2-D8A7-4A22-9B91-1FBCE7A45387}">
      <dgm:prSet/>
      <dgm:spPr/>
      <dgm:t>
        <a:bodyPr/>
        <a:lstStyle/>
        <a:p>
          <a:r>
            <a:rPr lang="en-GB"/>
            <a:t>The basis of a good working relationship is trust. </a:t>
          </a:r>
          <a:endParaRPr lang="en-US"/>
        </a:p>
      </dgm:t>
    </dgm:pt>
    <dgm:pt modelId="{532430D4-2A91-41CB-AE2B-69A83B36E0AB}" type="parTrans" cxnId="{D5ACAF0E-587E-4462-A212-83ECB5EC376D}">
      <dgm:prSet/>
      <dgm:spPr/>
      <dgm:t>
        <a:bodyPr/>
        <a:lstStyle/>
        <a:p>
          <a:endParaRPr lang="en-US"/>
        </a:p>
      </dgm:t>
    </dgm:pt>
    <dgm:pt modelId="{264AB6D1-CEF4-42C5-AE25-C797D967A602}" type="sibTrans" cxnId="{D5ACAF0E-587E-4462-A212-83ECB5EC376D}">
      <dgm:prSet/>
      <dgm:spPr/>
      <dgm:t>
        <a:bodyPr/>
        <a:lstStyle/>
        <a:p>
          <a:endParaRPr lang="en-US"/>
        </a:p>
      </dgm:t>
    </dgm:pt>
    <dgm:pt modelId="{F47E8599-67EF-4DF7-80FC-B557193FE8D1}">
      <dgm:prSet/>
      <dgm:spPr/>
      <dgm:t>
        <a:bodyPr/>
        <a:lstStyle/>
        <a:p>
          <a:r>
            <a:rPr lang="en-GB"/>
            <a:t>This is dependent on the individual being confident that personal information about them is treated confidentially. </a:t>
          </a:r>
          <a:endParaRPr lang="en-US"/>
        </a:p>
      </dgm:t>
    </dgm:pt>
    <dgm:pt modelId="{4F4426ED-2F38-4AE8-AB87-908B3E95B6A2}" type="parTrans" cxnId="{390862BA-A039-4973-A694-73FCB6AFC3CC}">
      <dgm:prSet/>
      <dgm:spPr/>
      <dgm:t>
        <a:bodyPr/>
        <a:lstStyle/>
        <a:p>
          <a:endParaRPr lang="en-US"/>
        </a:p>
      </dgm:t>
    </dgm:pt>
    <dgm:pt modelId="{CE6DB6CA-AEEC-4586-B830-DC81B73AA857}" type="sibTrans" cxnId="{390862BA-A039-4973-A694-73FCB6AFC3CC}">
      <dgm:prSet/>
      <dgm:spPr/>
      <dgm:t>
        <a:bodyPr/>
        <a:lstStyle/>
        <a:p>
          <a:endParaRPr lang="en-US"/>
        </a:p>
      </dgm:t>
    </dgm:pt>
    <dgm:pt modelId="{183E4572-70C4-461F-B1B6-25D2BE10227D}">
      <dgm:prSet/>
      <dgm:spPr/>
      <dgm:t>
        <a:bodyPr/>
        <a:lstStyle/>
        <a:p>
          <a:r>
            <a:rPr lang="en-GB"/>
            <a:t>Information about someone must only be shared with others involved in their care and support on a ‘need-to-know’ basis. </a:t>
          </a:r>
          <a:endParaRPr lang="en-US"/>
        </a:p>
      </dgm:t>
    </dgm:pt>
    <dgm:pt modelId="{1FAA3290-3480-4FEF-8A1F-105ACBB74C60}" type="parTrans" cxnId="{C524A523-D671-40F1-A39B-66008DBB48D6}">
      <dgm:prSet/>
      <dgm:spPr/>
      <dgm:t>
        <a:bodyPr/>
        <a:lstStyle/>
        <a:p>
          <a:endParaRPr lang="en-US"/>
        </a:p>
      </dgm:t>
    </dgm:pt>
    <dgm:pt modelId="{0C439543-4EF2-40C4-8CB3-84E381AFAC3F}" type="sibTrans" cxnId="{C524A523-D671-40F1-A39B-66008DBB48D6}">
      <dgm:prSet/>
      <dgm:spPr/>
      <dgm:t>
        <a:bodyPr/>
        <a:lstStyle/>
        <a:p>
          <a:endParaRPr lang="en-US"/>
        </a:p>
      </dgm:t>
    </dgm:pt>
    <dgm:pt modelId="{66718B3E-D3A6-45C0-A1AC-A627957AFAA3}">
      <dgm:prSet/>
      <dgm:spPr/>
      <dgm:t>
        <a:bodyPr/>
        <a:lstStyle/>
        <a:p>
          <a:r>
            <a:rPr lang="en-GB"/>
            <a:t>Any information should not usually be disclosed without the person’s informed consent. </a:t>
          </a:r>
          <a:endParaRPr lang="en-US"/>
        </a:p>
      </dgm:t>
    </dgm:pt>
    <dgm:pt modelId="{711B2E85-09A8-48FB-81DC-BA252EDC3FEE}" type="parTrans" cxnId="{A0CB82DC-EAD5-4E06-8F87-3606CC9EF81A}">
      <dgm:prSet/>
      <dgm:spPr/>
      <dgm:t>
        <a:bodyPr/>
        <a:lstStyle/>
        <a:p>
          <a:endParaRPr lang="en-US"/>
        </a:p>
      </dgm:t>
    </dgm:pt>
    <dgm:pt modelId="{8D915825-5E89-45D1-A92F-1FC678C72697}" type="sibTrans" cxnId="{A0CB82DC-EAD5-4E06-8F87-3606CC9EF81A}">
      <dgm:prSet/>
      <dgm:spPr/>
      <dgm:t>
        <a:bodyPr/>
        <a:lstStyle/>
        <a:p>
          <a:endParaRPr lang="en-US"/>
        </a:p>
      </dgm:t>
    </dgm:pt>
    <dgm:pt modelId="{341E8EFD-755A-4272-BDD9-80DA519E5DF8}">
      <dgm:prSet/>
      <dgm:spPr/>
      <dgm:t>
        <a:bodyPr/>
        <a:lstStyle/>
        <a:p>
          <a:r>
            <a:rPr lang="en-GB"/>
            <a:t>The circumstances when information must be shared even if the individual does not give consent are listed later in this section.</a:t>
          </a:r>
          <a:endParaRPr lang="en-US"/>
        </a:p>
      </dgm:t>
    </dgm:pt>
    <dgm:pt modelId="{EF43380B-0DCE-4AE1-9DF8-FE337CE84420}" type="parTrans" cxnId="{DD817002-3516-41C5-829E-2D83A1726B7F}">
      <dgm:prSet/>
      <dgm:spPr/>
      <dgm:t>
        <a:bodyPr/>
        <a:lstStyle/>
        <a:p>
          <a:endParaRPr lang="en-US"/>
        </a:p>
      </dgm:t>
    </dgm:pt>
    <dgm:pt modelId="{CFE97CC0-D31C-4B6B-BE8F-E54312F50961}" type="sibTrans" cxnId="{DD817002-3516-41C5-829E-2D83A1726B7F}">
      <dgm:prSet/>
      <dgm:spPr/>
      <dgm:t>
        <a:bodyPr/>
        <a:lstStyle/>
        <a:p>
          <a:endParaRPr lang="en-US"/>
        </a:p>
      </dgm:t>
    </dgm:pt>
    <dgm:pt modelId="{5E146847-E31B-46C5-8E62-299BCFE5DCEE}" type="pres">
      <dgm:prSet presAssocID="{D77B9F73-4CC4-40FB-AA59-5EDE76E53261}" presName="Name0" presStyleCnt="0">
        <dgm:presLayoutVars>
          <dgm:dir/>
          <dgm:resizeHandles val="exact"/>
        </dgm:presLayoutVars>
      </dgm:prSet>
      <dgm:spPr/>
    </dgm:pt>
    <dgm:pt modelId="{25C05CCC-0FF2-4040-BD6A-A264C9EC1789}" type="pres">
      <dgm:prSet presAssocID="{CFEA133C-3A5C-4608-8964-7378A7168B4B}" presName="node" presStyleLbl="node1" presStyleIdx="0" presStyleCnt="6">
        <dgm:presLayoutVars>
          <dgm:bulletEnabled val="1"/>
        </dgm:presLayoutVars>
      </dgm:prSet>
      <dgm:spPr/>
    </dgm:pt>
    <dgm:pt modelId="{F9E7FA80-A15F-4E84-A70E-AD09585095AE}" type="pres">
      <dgm:prSet presAssocID="{53AA1733-5555-4130-9649-20E0E0752FA5}" presName="sibTrans" presStyleLbl="sibTrans1D1" presStyleIdx="0" presStyleCnt="5"/>
      <dgm:spPr/>
    </dgm:pt>
    <dgm:pt modelId="{A79A24A2-24CF-462C-8F52-AC4B999AF1E8}" type="pres">
      <dgm:prSet presAssocID="{53AA1733-5555-4130-9649-20E0E0752FA5}" presName="connectorText" presStyleLbl="sibTrans1D1" presStyleIdx="0" presStyleCnt="5"/>
      <dgm:spPr/>
    </dgm:pt>
    <dgm:pt modelId="{17E6F839-109A-40D6-B9B0-CFA04514960E}" type="pres">
      <dgm:prSet presAssocID="{6894A2F2-D8A7-4A22-9B91-1FBCE7A45387}" presName="node" presStyleLbl="node1" presStyleIdx="1" presStyleCnt="6">
        <dgm:presLayoutVars>
          <dgm:bulletEnabled val="1"/>
        </dgm:presLayoutVars>
      </dgm:prSet>
      <dgm:spPr/>
    </dgm:pt>
    <dgm:pt modelId="{2EF9C6D6-43E2-4FE8-85FA-96DCC8BA32A7}" type="pres">
      <dgm:prSet presAssocID="{264AB6D1-CEF4-42C5-AE25-C797D967A602}" presName="sibTrans" presStyleLbl="sibTrans1D1" presStyleIdx="1" presStyleCnt="5"/>
      <dgm:spPr/>
    </dgm:pt>
    <dgm:pt modelId="{A54BBBE0-FD14-4A55-A375-55E1B7614B01}" type="pres">
      <dgm:prSet presAssocID="{264AB6D1-CEF4-42C5-AE25-C797D967A602}" presName="connectorText" presStyleLbl="sibTrans1D1" presStyleIdx="1" presStyleCnt="5"/>
      <dgm:spPr/>
    </dgm:pt>
    <dgm:pt modelId="{DA48DEF6-D956-474A-BA0E-4B8B95E8FE9A}" type="pres">
      <dgm:prSet presAssocID="{F47E8599-67EF-4DF7-80FC-B557193FE8D1}" presName="node" presStyleLbl="node1" presStyleIdx="2" presStyleCnt="6">
        <dgm:presLayoutVars>
          <dgm:bulletEnabled val="1"/>
        </dgm:presLayoutVars>
      </dgm:prSet>
      <dgm:spPr/>
    </dgm:pt>
    <dgm:pt modelId="{85B138F6-22AC-4161-AF0D-60DB53E46265}" type="pres">
      <dgm:prSet presAssocID="{CE6DB6CA-AEEC-4586-B830-DC81B73AA857}" presName="sibTrans" presStyleLbl="sibTrans1D1" presStyleIdx="2" presStyleCnt="5"/>
      <dgm:spPr/>
    </dgm:pt>
    <dgm:pt modelId="{43D3C0EF-34B2-44D7-88D6-8FF4D880441A}" type="pres">
      <dgm:prSet presAssocID="{CE6DB6CA-AEEC-4586-B830-DC81B73AA857}" presName="connectorText" presStyleLbl="sibTrans1D1" presStyleIdx="2" presStyleCnt="5"/>
      <dgm:spPr/>
    </dgm:pt>
    <dgm:pt modelId="{D6896830-D383-43EB-BD2D-76AE6E0B79C9}" type="pres">
      <dgm:prSet presAssocID="{183E4572-70C4-461F-B1B6-25D2BE10227D}" presName="node" presStyleLbl="node1" presStyleIdx="3" presStyleCnt="6">
        <dgm:presLayoutVars>
          <dgm:bulletEnabled val="1"/>
        </dgm:presLayoutVars>
      </dgm:prSet>
      <dgm:spPr/>
    </dgm:pt>
    <dgm:pt modelId="{9C7B363C-5C71-4D50-919C-FE99A2492CC5}" type="pres">
      <dgm:prSet presAssocID="{0C439543-4EF2-40C4-8CB3-84E381AFAC3F}" presName="sibTrans" presStyleLbl="sibTrans1D1" presStyleIdx="3" presStyleCnt="5"/>
      <dgm:spPr/>
    </dgm:pt>
    <dgm:pt modelId="{A47EED5B-DFA1-470D-9BA7-D9710DEDB001}" type="pres">
      <dgm:prSet presAssocID="{0C439543-4EF2-40C4-8CB3-84E381AFAC3F}" presName="connectorText" presStyleLbl="sibTrans1D1" presStyleIdx="3" presStyleCnt="5"/>
      <dgm:spPr/>
    </dgm:pt>
    <dgm:pt modelId="{84A1F255-6DF6-4E42-BC72-8F075C1E4C87}" type="pres">
      <dgm:prSet presAssocID="{66718B3E-D3A6-45C0-A1AC-A627957AFAA3}" presName="node" presStyleLbl="node1" presStyleIdx="4" presStyleCnt="6">
        <dgm:presLayoutVars>
          <dgm:bulletEnabled val="1"/>
        </dgm:presLayoutVars>
      </dgm:prSet>
      <dgm:spPr/>
    </dgm:pt>
    <dgm:pt modelId="{A8544E13-0257-4C70-B5B4-6B85EFD4DD2B}" type="pres">
      <dgm:prSet presAssocID="{8D915825-5E89-45D1-A92F-1FC678C72697}" presName="sibTrans" presStyleLbl="sibTrans1D1" presStyleIdx="4" presStyleCnt="5"/>
      <dgm:spPr/>
    </dgm:pt>
    <dgm:pt modelId="{2361572B-3BAC-4A25-9BD2-3A24DF6CB29D}" type="pres">
      <dgm:prSet presAssocID="{8D915825-5E89-45D1-A92F-1FC678C72697}" presName="connectorText" presStyleLbl="sibTrans1D1" presStyleIdx="4" presStyleCnt="5"/>
      <dgm:spPr/>
    </dgm:pt>
    <dgm:pt modelId="{9C55E74A-61D8-4CFC-AFB5-6F6677EB6DD7}" type="pres">
      <dgm:prSet presAssocID="{341E8EFD-755A-4272-BDD9-80DA519E5DF8}" presName="node" presStyleLbl="node1" presStyleIdx="5" presStyleCnt="6">
        <dgm:presLayoutVars>
          <dgm:bulletEnabled val="1"/>
        </dgm:presLayoutVars>
      </dgm:prSet>
      <dgm:spPr/>
    </dgm:pt>
  </dgm:ptLst>
  <dgm:cxnLst>
    <dgm:cxn modelId="{DD817002-3516-41C5-829E-2D83A1726B7F}" srcId="{D77B9F73-4CC4-40FB-AA59-5EDE76E53261}" destId="{341E8EFD-755A-4272-BDD9-80DA519E5DF8}" srcOrd="5" destOrd="0" parTransId="{EF43380B-0DCE-4AE1-9DF8-FE337CE84420}" sibTransId="{CFE97CC0-D31C-4B6B-BE8F-E54312F50961}"/>
    <dgm:cxn modelId="{0F1FFF06-1E0A-419E-8ACD-2F2C873D1635}" type="presOf" srcId="{264AB6D1-CEF4-42C5-AE25-C797D967A602}" destId="{A54BBBE0-FD14-4A55-A375-55E1B7614B01}" srcOrd="1" destOrd="0" presId="urn:microsoft.com/office/officeart/2016/7/layout/RepeatingBendingProcessNew"/>
    <dgm:cxn modelId="{D5ACAF0E-587E-4462-A212-83ECB5EC376D}" srcId="{D77B9F73-4CC4-40FB-AA59-5EDE76E53261}" destId="{6894A2F2-D8A7-4A22-9B91-1FBCE7A45387}" srcOrd="1" destOrd="0" parTransId="{532430D4-2A91-41CB-AE2B-69A83B36E0AB}" sibTransId="{264AB6D1-CEF4-42C5-AE25-C797D967A602}"/>
    <dgm:cxn modelId="{1A2DE712-F009-4F39-9164-AE8CB4EE40F6}" type="presOf" srcId="{53AA1733-5555-4130-9649-20E0E0752FA5}" destId="{A79A24A2-24CF-462C-8F52-AC4B999AF1E8}" srcOrd="1" destOrd="0" presId="urn:microsoft.com/office/officeart/2016/7/layout/RepeatingBendingProcessNew"/>
    <dgm:cxn modelId="{0A67A91D-F101-49BF-8B8A-DADAF7F4F9CC}" type="presOf" srcId="{183E4572-70C4-461F-B1B6-25D2BE10227D}" destId="{D6896830-D383-43EB-BD2D-76AE6E0B79C9}" srcOrd="0" destOrd="0" presId="urn:microsoft.com/office/officeart/2016/7/layout/RepeatingBendingProcessNew"/>
    <dgm:cxn modelId="{C524A523-D671-40F1-A39B-66008DBB48D6}" srcId="{D77B9F73-4CC4-40FB-AA59-5EDE76E53261}" destId="{183E4572-70C4-461F-B1B6-25D2BE10227D}" srcOrd="3" destOrd="0" parTransId="{1FAA3290-3480-4FEF-8A1F-105ACBB74C60}" sibTransId="{0C439543-4EF2-40C4-8CB3-84E381AFAC3F}"/>
    <dgm:cxn modelId="{DE28B423-4FE6-40B2-8EB0-FDBA8652E2D1}" type="presOf" srcId="{341E8EFD-755A-4272-BDD9-80DA519E5DF8}" destId="{9C55E74A-61D8-4CFC-AFB5-6F6677EB6DD7}" srcOrd="0" destOrd="0" presId="urn:microsoft.com/office/officeart/2016/7/layout/RepeatingBendingProcessNew"/>
    <dgm:cxn modelId="{89E43D38-2328-4DE7-9898-B9D72DFA265C}" type="presOf" srcId="{8D915825-5E89-45D1-A92F-1FC678C72697}" destId="{A8544E13-0257-4C70-B5B4-6B85EFD4DD2B}" srcOrd="0" destOrd="0" presId="urn:microsoft.com/office/officeart/2016/7/layout/RepeatingBendingProcessNew"/>
    <dgm:cxn modelId="{1FE88641-1210-46BA-BA34-10FC658AD26A}" type="presOf" srcId="{CE6DB6CA-AEEC-4586-B830-DC81B73AA857}" destId="{43D3C0EF-34B2-44D7-88D6-8FF4D880441A}" srcOrd="1" destOrd="0" presId="urn:microsoft.com/office/officeart/2016/7/layout/RepeatingBendingProcessNew"/>
    <dgm:cxn modelId="{324F196A-E5D8-48FC-BCB0-A6867872DC6A}" type="presOf" srcId="{D77B9F73-4CC4-40FB-AA59-5EDE76E53261}" destId="{5E146847-E31B-46C5-8E62-299BCFE5DCEE}" srcOrd="0" destOrd="0" presId="urn:microsoft.com/office/officeart/2016/7/layout/RepeatingBendingProcessNew"/>
    <dgm:cxn modelId="{B22EBC71-1D95-4897-A8D7-E3CC4FFF1789}" type="presOf" srcId="{6894A2F2-D8A7-4A22-9B91-1FBCE7A45387}" destId="{17E6F839-109A-40D6-B9B0-CFA04514960E}" srcOrd="0" destOrd="0" presId="urn:microsoft.com/office/officeart/2016/7/layout/RepeatingBendingProcessNew"/>
    <dgm:cxn modelId="{DD530858-5779-4655-B697-A800AC38DB1A}" type="presOf" srcId="{264AB6D1-CEF4-42C5-AE25-C797D967A602}" destId="{2EF9C6D6-43E2-4FE8-85FA-96DCC8BA32A7}" srcOrd="0" destOrd="0" presId="urn:microsoft.com/office/officeart/2016/7/layout/RepeatingBendingProcessNew"/>
    <dgm:cxn modelId="{8F69C258-AB8E-4A31-B3C8-5ED1B0BDD80C}" type="presOf" srcId="{CE6DB6CA-AEEC-4586-B830-DC81B73AA857}" destId="{85B138F6-22AC-4161-AF0D-60DB53E46265}" srcOrd="0" destOrd="0" presId="urn:microsoft.com/office/officeart/2016/7/layout/RepeatingBendingProcessNew"/>
    <dgm:cxn modelId="{B35A8187-E30D-4DC8-8CD2-FFEF060AD693}" type="presOf" srcId="{F47E8599-67EF-4DF7-80FC-B557193FE8D1}" destId="{DA48DEF6-D956-474A-BA0E-4B8B95E8FE9A}" srcOrd="0" destOrd="0" presId="urn:microsoft.com/office/officeart/2016/7/layout/RepeatingBendingProcessNew"/>
    <dgm:cxn modelId="{390862BA-A039-4973-A694-73FCB6AFC3CC}" srcId="{D77B9F73-4CC4-40FB-AA59-5EDE76E53261}" destId="{F47E8599-67EF-4DF7-80FC-B557193FE8D1}" srcOrd="2" destOrd="0" parTransId="{4F4426ED-2F38-4AE8-AB87-908B3E95B6A2}" sibTransId="{CE6DB6CA-AEEC-4586-B830-DC81B73AA857}"/>
    <dgm:cxn modelId="{84A0FBBB-967C-4FEF-85E5-4D29CA0F76BB}" type="presOf" srcId="{0C439543-4EF2-40C4-8CB3-84E381AFAC3F}" destId="{9C7B363C-5C71-4D50-919C-FE99A2492CC5}" srcOrd="0" destOrd="0" presId="urn:microsoft.com/office/officeart/2016/7/layout/RepeatingBendingProcessNew"/>
    <dgm:cxn modelId="{225471CB-29FF-468B-BA95-528C9753B1E9}" type="presOf" srcId="{66718B3E-D3A6-45C0-A1AC-A627957AFAA3}" destId="{84A1F255-6DF6-4E42-BC72-8F075C1E4C87}" srcOrd="0" destOrd="0" presId="urn:microsoft.com/office/officeart/2016/7/layout/RepeatingBendingProcessNew"/>
    <dgm:cxn modelId="{2F7B35D4-F7BA-4354-9034-DE28FF6B8DD9}" srcId="{D77B9F73-4CC4-40FB-AA59-5EDE76E53261}" destId="{CFEA133C-3A5C-4608-8964-7378A7168B4B}" srcOrd="0" destOrd="0" parTransId="{BA09E59B-5DAA-4ECA-B6C1-7263D6D1AE50}" sibTransId="{53AA1733-5555-4130-9649-20E0E0752FA5}"/>
    <dgm:cxn modelId="{FF6E33DB-8F93-4CCF-855C-B8B7314AB897}" type="presOf" srcId="{CFEA133C-3A5C-4608-8964-7378A7168B4B}" destId="{25C05CCC-0FF2-4040-BD6A-A264C9EC1789}" srcOrd="0" destOrd="0" presId="urn:microsoft.com/office/officeart/2016/7/layout/RepeatingBendingProcessNew"/>
    <dgm:cxn modelId="{A0CB82DC-EAD5-4E06-8F87-3606CC9EF81A}" srcId="{D77B9F73-4CC4-40FB-AA59-5EDE76E53261}" destId="{66718B3E-D3A6-45C0-A1AC-A627957AFAA3}" srcOrd="4" destOrd="0" parTransId="{711B2E85-09A8-48FB-81DC-BA252EDC3FEE}" sibTransId="{8D915825-5E89-45D1-A92F-1FC678C72697}"/>
    <dgm:cxn modelId="{9D145EE7-37CF-4B8C-B776-D71A80C392DA}" type="presOf" srcId="{53AA1733-5555-4130-9649-20E0E0752FA5}" destId="{F9E7FA80-A15F-4E84-A70E-AD09585095AE}" srcOrd="0" destOrd="0" presId="urn:microsoft.com/office/officeart/2016/7/layout/RepeatingBendingProcessNew"/>
    <dgm:cxn modelId="{FAE35BEC-0F7C-4B76-84FE-9B79EA22BD75}" type="presOf" srcId="{0C439543-4EF2-40C4-8CB3-84E381AFAC3F}" destId="{A47EED5B-DFA1-470D-9BA7-D9710DEDB001}" srcOrd="1" destOrd="0" presId="urn:microsoft.com/office/officeart/2016/7/layout/RepeatingBendingProcessNew"/>
    <dgm:cxn modelId="{26708CF9-4707-4C7C-877A-AD84D8D0825A}" type="presOf" srcId="{8D915825-5E89-45D1-A92F-1FC678C72697}" destId="{2361572B-3BAC-4A25-9BD2-3A24DF6CB29D}" srcOrd="1" destOrd="0" presId="urn:microsoft.com/office/officeart/2016/7/layout/RepeatingBendingProcessNew"/>
    <dgm:cxn modelId="{889A85A6-B6A4-49B6-9A1D-A5DE9B73E111}" type="presParOf" srcId="{5E146847-E31B-46C5-8E62-299BCFE5DCEE}" destId="{25C05CCC-0FF2-4040-BD6A-A264C9EC1789}" srcOrd="0" destOrd="0" presId="urn:microsoft.com/office/officeart/2016/7/layout/RepeatingBendingProcessNew"/>
    <dgm:cxn modelId="{E37CBD43-7538-430E-B83B-D60B760A11CB}" type="presParOf" srcId="{5E146847-E31B-46C5-8E62-299BCFE5DCEE}" destId="{F9E7FA80-A15F-4E84-A70E-AD09585095AE}" srcOrd="1" destOrd="0" presId="urn:microsoft.com/office/officeart/2016/7/layout/RepeatingBendingProcessNew"/>
    <dgm:cxn modelId="{5295A87D-2B84-428D-8360-6191D0F81922}" type="presParOf" srcId="{F9E7FA80-A15F-4E84-A70E-AD09585095AE}" destId="{A79A24A2-24CF-462C-8F52-AC4B999AF1E8}" srcOrd="0" destOrd="0" presId="urn:microsoft.com/office/officeart/2016/7/layout/RepeatingBendingProcessNew"/>
    <dgm:cxn modelId="{504EF9BD-C7F9-46A8-93D1-F096A1C415CA}" type="presParOf" srcId="{5E146847-E31B-46C5-8E62-299BCFE5DCEE}" destId="{17E6F839-109A-40D6-B9B0-CFA04514960E}" srcOrd="2" destOrd="0" presId="urn:microsoft.com/office/officeart/2016/7/layout/RepeatingBendingProcessNew"/>
    <dgm:cxn modelId="{D3FCB769-8C6D-44A6-A3C5-08183547A22D}" type="presParOf" srcId="{5E146847-E31B-46C5-8E62-299BCFE5DCEE}" destId="{2EF9C6D6-43E2-4FE8-85FA-96DCC8BA32A7}" srcOrd="3" destOrd="0" presId="urn:microsoft.com/office/officeart/2016/7/layout/RepeatingBendingProcessNew"/>
    <dgm:cxn modelId="{9E28D11A-9661-4064-8736-5CB712C3B122}" type="presParOf" srcId="{2EF9C6D6-43E2-4FE8-85FA-96DCC8BA32A7}" destId="{A54BBBE0-FD14-4A55-A375-55E1B7614B01}" srcOrd="0" destOrd="0" presId="urn:microsoft.com/office/officeart/2016/7/layout/RepeatingBendingProcessNew"/>
    <dgm:cxn modelId="{21DFDBBB-5806-417E-8AA7-7EEEE0C96612}" type="presParOf" srcId="{5E146847-E31B-46C5-8E62-299BCFE5DCEE}" destId="{DA48DEF6-D956-474A-BA0E-4B8B95E8FE9A}" srcOrd="4" destOrd="0" presId="urn:microsoft.com/office/officeart/2016/7/layout/RepeatingBendingProcessNew"/>
    <dgm:cxn modelId="{8AC3E4CE-0B6C-494F-880F-2C968849ADB6}" type="presParOf" srcId="{5E146847-E31B-46C5-8E62-299BCFE5DCEE}" destId="{85B138F6-22AC-4161-AF0D-60DB53E46265}" srcOrd="5" destOrd="0" presId="urn:microsoft.com/office/officeart/2016/7/layout/RepeatingBendingProcessNew"/>
    <dgm:cxn modelId="{0ADF9AC7-4659-4EB4-B71D-2AA2AD93AAF3}" type="presParOf" srcId="{85B138F6-22AC-4161-AF0D-60DB53E46265}" destId="{43D3C0EF-34B2-44D7-88D6-8FF4D880441A}" srcOrd="0" destOrd="0" presId="urn:microsoft.com/office/officeart/2016/7/layout/RepeatingBendingProcessNew"/>
    <dgm:cxn modelId="{04E3E3E6-B49F-4A4D-ADD1-717C1C42F3BE}" type="presParOf" srcId="{5E146847-E31B-46C5-8E62-299BCFE5DCEE}" destId="{D6896830-D383-43EB-BD2D-76AE6E0B79C9}" srcOrd="6" destOrd="0" presId="urn:microsoft.com/office/officeart/2016/7/layout/RepeatingBendingProcessNew"/>
    <dgm:cxn modelId="{2975169D-20B3-4B20-ADBC-A72551C41B29}" type="presParOf" srcId="{5E146847-E31B-46C5-8E62-299BCFE5DCEE}" destId="{9C7B363C-5C71-4D50-919C-FE99A2492CC5}" srcOrd="7" destOrd="0" presId="urn:microsoft.com/office/officeart/2016/7/layout/RepeatingBendingProcessNew"/>
    <dgm:cxn modelId="{BBDBC33A-0BAA-4474-9AF1-5D1C40B68A4F}" type="presParOf" srcId="{9C7B363C-5C71-4D50-919C-FE99A2492CC5}" destId="{A47EED5B-DFA1-470D-9BA7-D9710DEDB001}" srcOrd="0" destOrd="0" presId="urn:microsoft.com/office/officeart/2016/7/layout/RepeatingBendingProcessNew"/>
    <dgm:cxn modelId="{42CB9404-1FD2-495B-9849-F2E9083B250F}" type="presParOf" srcId="{5E146847-E31B-46C5-8E62-299BCFE5DCEE}" destId="{84A1F255-6DF6-4E42-BC72-8F075C1E4C87}" srcOrd="8" destOrd="0" presId="urn:microsoft.com/office/officeart/2016/7/layout/RepeatingBendingProcessNew"/>
    <dgm:cxn modelId="{088A2721-6873-4C15-A916-5CD4C01CB3B8}" type="presParOf" srcId="{5E146847-E31B-46C5-8E62-299BCFE5DCEE}" destId="{A8544E13-0257-4C70-B5B4-6B85EFD4DD2B}" srcOrd="9" destOrd="0" presId="urn:microsoft.com/office/officeart/2016/7/layout/RepeatingBendingProcessNew"/>
    <dgm:cxn modelId="{4605CE4B-6EB8-4915-8219-E6D84EA9EE65}" type="presParOf" srcId="{A8544E13-0257-4C70-B5B4-6B85EFD4DD2B}" destId="{2361572B-3BAC-4A25-9BD2-3A24DF6CB29D}" srcOrd="0" destOrd="0" presId="urn:microsoft.com/office/officeart/2016/7/layout/RepeatingBendingProcessNew"/>
    <dgm:cxn modelId="{1EBC6820-579F-45DB-B8E5-A1934052AF09}" type="presParOf" srcId="{5E146847-E31B-46C5-8E62-299BCFE5DCEE}" destId="{9C55E74A-61D8-4CFC-AFB5-6F6677EB6DD7}"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F8E9CC-B9FB-4EA4-BE70-68797613A5DA}">
      <dsp:nvSpPr>
        <dsp:cNvPr id="0" name=""/>
        <dsp:cNvSpPr/>
      </dsp:nvSpPr>
      <dsp:spPr>
        <a:xfrm>
          <a:off x="0" y="260974"/>
          <a:ext cx="3882571" cy="232954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100000"/>
            </a:lnSpc>
            <a:spcBef>
              <a:spcPct val="0"/>
            </a:spcBef>
            <a:spcAft>
              <a:spcPct val="35000"/>
            </a:spcAft>
            <a:buNone/>
          </a:pPr>
          <a:r>
            <a:rPr lang="en-GB" sz="3300" kern="1200"/>
            <a:t>This course meets the criteria for the </a:t>
          </a:r>
          <a:endParaRPr lang="en-US" sz="3300" kern="1200"/>
        </a:p>
      </dsp:txBody>
      <dsp:txXfrm>
        <a:off x="0" y="260974"/>
        <a:ext cx="3882571" cy="2329542"/>
      </dsp:txXfrm>
    </dsp:sp>
    <dsp:sp modelId="{A4D7BA97-C637-46B5-AE31-4BEED4FBCDE7}">
      <dsp:nvSpPr>
        <dsp:cNvPr id="0" name=""/>
        <dsp:cNvSpPr/>
      </dsp:nvSpPr>
      <dsp:spPr>
        <a:xfrm>
          <a:off x="0" y="2978774"/>
          <a:ext cx="3882571" cy="232954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100000"/>
            </a:lnSpc>
            <a:spcBef>
              <a:spcPct val="0"/>
            </a:spcBef>
            <a:spcAft>
              <a:spcPct val="35000"/>
            </a:spcAft>
            <a:buNone/>
          </a:pPr>
          <a:r>
            <a:rPr lang="en-GB" sz="3300" kern="1200"/>
            <a:t>GDC's development outcomes A,B,C and D</a:t>
          </a:r>
          <a:endParaRPr lang="en-US" sz="3300" kern="1200"/>
        </a:p>
      </dsp:txBody>
      <dsp:txXfrm>
        <a:off x="0" y="2978774"/>
        <a:ext cx="3882571" cy="23295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FEE5B-FB77-44E1-A166-0E10F2AD2610}">
      <dsp:nvSpPr>
        <dsp:cNvPr id="0" name=""/>
        <dsp:cNvSpPr/>
      </dsp:nvSpPr>
      <dsp:spPr>
        <a:xfrm>
          <a:off x="582645"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Language</a:t>
          </a:r>
          <a:endParaRPr lang="en-US" sz="2300" kern="1200"/>
        </a:p>
      </dsp:txBody>
      <dsp:txXfrm>
        <a:off x="582645" y="1178"/>
        <a:ext cx="2174490" cy="1304694"/>
      </dsp:txXfrm>
    </dsp:sp>
    <dsp:sp modelId="{6F4F8152-9B9F-4E23-8FE2-FF48C8F1D1FD}">
      <dsp:nvSpPr>
        <dsp:cNvPr id="0" name=""/>
        <dsp:cNvSpPr/>
      </dsp:nvSpPr>
      <dsp:spPr>
        <a:xfrm>
          <a:off x="2974584" y="1178"/>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Age difference</a:t>
          </a:r>
          <a:endParaRPr lang="en-US" sz="2300" kern="1200"/>
        </a:p>
      </dsp:txBody>
      <dsp:txXfrm>
        <a:off x="2974584" y="1178"/>
        <a:ext cx="2174490" cy="1304694"/>
      </dsp:txXfrm>
    </dsp:sp>
    <dsp:sp modelId="{6A7EA616-AE16-4D6F-9D3D-C34C4A36A24E}">
      <dsp:nvSpPr>
        <dsp:cNvPr id="0" name=""/>
        <dsp:cNvSpPr/>
      </dsp:nvSpPr>
      <dsp:spPr>
        <a:xfrm>
          <a:off x="5366524" y="1178"/>
          <a:ext cx="2174490" cy="130469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Content</a:t>
          </a:r>
          <a:endParaRPr lang="en-US" sz="2300" kern="1200"/>
        </a:p>
      </dsp:txBody>
      <dsp:txXfrm>
        <a:off x="5366524" y="1178"/>
        <a:ext cx="2174490" cy="1304694"/>
      </dsp:txXfrm>
    </dsp:sp>
    <dsp:sp modelId="{DF232665-3424-430A-8060-A0F3DD22FD51}">
      <dsp:nvSpPr>
        <dsp:cNvPr id="0" name=""/>
        <dsp:cNvSpPr/>
      </dsp:nvSpPr>
      <dsp:spPr>
        <a:xfrm>
          <a:off x="7758464" y="1178"/>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Lesson preparation</a:t>
          </a:r>
          <a:endParaRPr lang="en-US" sz="2300" kern="1200"/>
        </a:p>
      </dsp:txBody>
      <dsp:txXfrm>
        <a:off x="7758464" y="1178"/>
        <a:ext cx="2174490" cy="1304694"/>
      </dsp:txXfrm>
    </dsp:sp>
    <dsp:sp modelId="{D1E5B28E-46AD-4E03-B14B-2978398189EF}">
      <dsp:nvSpPr>
        <dsp:cNvPr id="0" name=""/>
        <dsp:cNvSpPr/>
      </dsp:nvSpPr>
      <dsp:spPr>
        <a:xfrm>
          <a:off x="582645" y="1523321"/>
          <a:ext cx="2174490" cy="130469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Over emphasis of the cognitive domain</a:t>
          </a:r>
          <a:endParaRPr lang="en-US" sz="2300" kern="1200"/>
        </a:p>
      </dsp:txBody>
      <dsp:txXfrm>
        <a:off x="582645" y="1523321"/>
        <a:ext cx="2174490" cy="1304694"/>
      </dsp:txXfrm>
    </dsp:sp>
    <dsp:sp modelId="{16E25780-A5CE-4733-960F-3F4C6865420F}">
      <dsp:nvSpPr>
        <dsp:cNvPr id="0" name=""/>
        <dsp:cNvSpPr/>
      </dsp:nvSpPr>
      <dsp:spPr>
        <a:xfrm>
          <a:off x="297458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Class management</a:t>
          </a:r>
          <a:endParaRPr lang="en-US" sz="2300" kern="1200"/>
        </a:p>
      </dsp:txBody>
      <dsp:txXfrm>
        <a:off x="2974584" y="1523321"/>
        <a:ext cx="2174490" cy="1304694"/>
      </dsp:txXfrm>
    </dsp:sp>
    <dsp:sp modelId="{571CF06F-0064-4CD2-9890-F75FB746C050}">
      <dsp:nvSpPr>
        <dsp:cNvPr id="0" name=""/>
        <dsp:cNvSpPr/>
      </dsp:nvSpPr>
      <dsp:spPr>
        <a:xfrm>
          <a:off x="5366524" y="1523321"/>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Teaching strategies</a:t>
          </a:r>
          <a:endParaRPr lang="en-US" sz="2300" kern="1200"/>
        </a:p>
      </dsp:txBody>
      <dsp:txXfrm>
        <a:off x="5366524" y="1523321"/>
        <a:ext cx="2174490" cy="1304694"/>
      </dsp:txXfrm>
    </dsp:sp>
    <dsp:sp modelId="{6AA0D2B8-5566-4DEB-B244-457489303A87}">
      <dsp:nvSpPr>
        <dsp:cNvPr id="0" name=""/>
        <dsp:cNvSpPr/>
      </dsp:nvSpPr>
      <dsp:spPr>
        <a:xfrm>
          <a:off x="7758464" y="1523321"/>
          <a:ext cx="2174490" cy="130469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Media</a:t>
          </a:r>
          <a:endParaRPr lang="en-US" sz="2300" kern="1200"/>
        </a:p>
      </dsp:txBody>
      <dsp:txXfrm>
        <a:off x="7758464" y="1523321"/>
        <a:ext cx="2174490" cy="1304694"/>
      </dsp:txXfrm>
    </dsp:sp>
    <dsp:sp modelId="{B4860C40-BF29-4E24-A72F-8D52C41E8659}">
      <dsp:nvSpPr>
        <dsp:cNvPr id="0" name=""/>
        <dsp:cNvSpPr/>
      </dsp:nvSpPr>
      <dsp:spPr>
        <a:xfrm>
          <a:off x="582645" y="3045465"/>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Culture</a:t>
          </a:r>
          <a:endParaRPr lang="en-US" sz="2300" kern="1200"/>
        </a:p>
      </dsp:txBody>
      <dsp:txXfrm>
        <a:off x="582645" y="3045465"/>
        <a:ext cx="2174490" cy="1304694"/>
      </dsp:txXfrm>
    </dsp:sp>
    <dsp:sp modelId="{B7C3D8B5-3B05-4102-A3E7-0D12FBB88D96}">
      <dsp:nvSpPr>
        <dsp:cNvPr id="0" name=""/>
        <dsp:cNvSpPr/>
      </dsp:nvSpPr>
      <dsp:spPr>
        <a:xfrm>
          <a:off x="2974584" y="3045465"/>
          <a:ext cx="2174490" cy="130469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Socio economic status</a:t>
          </a:r>
          <a:endParaRPr lang="en-US" sz="2300" kern="1200"/>
        </a:p>
      </dsp:txBody>
      <dsp:txXfrm>
        <a:off x="2974584" y="3045465"/>
        <a:ext cx="2174490" cy="1304694"/>
      </dsp:txXfrm>
    </dsp:sp>
    <dsp:sp modelId="{FF5565AC-218C-4380-9C2D-18213BDC5D80}">
      <dsp:nvSpPr>
        <dsp:cNvPr id="0" name=""/>
        <dsp:cNvSpPr/>
      </dsp:nvSpPr>
      <dsp:spPr>
        <a:xfrm>
          <a:off x="5366524" y="3045465"/>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Attitudes and motivation</a:t>
          </a:r>
          <a:endParaRPr lang="en-US" sz="2300" kern="1200"/>
        </a:p>
      </dsp:txBody>
      <dsp:txXfrm>
        <a:off x="5366524" y="3045465"/>
        <a:ext cx="2174490" cy="1304694"/>
      </dsp:txXfrm>
    </dsp:sp>
    <dsp:sp modelId="{F29533FD-5123-4474-AF35-C21554F2135E}">
      <dsp:nvSpPr>
        <dsp:cNvPr id="0" name=""/>
        <dsp:cNvSpPr/>
      </dsp:nvSpPr>
      <dsp:spPr>
        <a:xfrm>
          <a:off x="7758464" y="3045465"/>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Noise</a:t>
          </a:r>
          <a:endParaRPr lang="en-US" sz="2300" kern="1200"/>
        </a:p>
      </dsp:txBody>
      <dsp:txXfrm>
        <a:off x="7758464" y="3045465"/>
        <a:ext cx="2174490" cy="1304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A66B1-0C66-4227-804B-D11608670327}">
      <dsp:nvSpPr>
        <dsp:cNvPr id="0" name=""/>
        <dsp:cNvSpPr/>
      </dsp:nvSpPr>
      <dsp:spPr>
        <a:xfrm>
          <a:off x="212335" y="302868"/>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512620-5B02-4EEA-88AF-6892DB8EC3BC}">
      <dsp:nvSpPr>
        <dsp:cNvPr id="0" name=""/>
        <dsp:cNvSpPr/>
      </dsp:nvSpPr>
      <dsp:spPr>
        <a:xfrm>
          <a:off x="492877" y="583410"/>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DE913A-B640-4278-8626-2366F8AF44E3}">
      <dsp:nvSpPr>
        <dsp:cNvPr id="0" name=""/>
        <dsp:cNvSpPr/>
      </dsp:nvSpPr>
      <dsp:spPr>
        <a:xfrm>
          <a:off x="1834517" y="302868"/>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GB" sz="1900" kern="1200"/>
            <a:t>This helps to provide vital information about the patient's needs, wishes and preferences. </a:t>
          </a:r>
          <a:endParaRPr lang="en-US" sz="1900" kern="1200"/>
        </a:p>
      </dsp:txBody>
      <dsp:txXfrm>
        <a:off x="1834517" y="302868"/>
        <a:ext cx="3148942" cy="1335915"/>
      </dsp:txXfrm>
    </dsp:sp>
    <dsp:sp modelId="{F24F5358-A1D6-4442-8ECC-6766AB636BC6}">
      <dsp:nvSpPr>
        <dsp:cNvPr id="0" name=""/>
        <dsp:cNvSpPr/>
      </dsp:nvSpPr>
      <dsp:spPr>
        <a:xfrm>
          <a:off x="5532139" y="302868"/>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767EEB-556B-4550-9B01-0D9A44B4E9A6}">
      <dsp:nvSpPr>
        <dsp:cNvPr id="0" name=""/>
        <dsp:cNvSpPr/>
      </dsp:nvSpPr>
      <dsp:spPr>
        <a:xfrm>
          <a:off x="5812681" y="583410"/>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E8144F-D1EA-45A4-BE40-95676123AA9A}">
      <dsp:nvSpPr>
        <dsp:cNvPr id="0" name=""/>
        <dsp:cNvSpPr/>
      </dsp:nvSpPr>
      <dsp:spPr>
        <a:xfrm>
          <a:off x="7154322" y="302868"/>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GB" sz="1900" kern="1200"/>
            <a:t>It pulls together the information into a format that is easy to read, often with pictures and photographs. </a:t>
          </a:r>
          <a:endParaRPr lang="en-US" sz="1900" kern="1200"/>
        </a:p>
      </dsp:txBody>
      <dsp:txXfrm>
        <a:off x="7154322" y="302868"/>
        <a:ext cx="3148942" cy="1335915"/>
      </dsp:txXfrm>
    </dsp:sp>
    <dsp:sp modelId="{B04ED6F9-4B3F-455D-87D4-7673823FB089}">
      <dsp:nvSpPr>
        <dsp:cNvPr id="0" name=""/>
        <dsp:cNvSpPr/>
      </dsp:nvSpPr>
      <dsp:spPr>
        <a:xfrm>
          <a:off x="212335" y="2310092"/>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2B1607-3595-47F2-9C13-F406C14AF345}">
      <dsp:nvSpPr>
        <dsp:cNvPr id="0" name=""/>
        <dsp:cNvSpPr/>
      </dsp:nvSpPr>
      <dsp:spPr>
        <a:xfrm>
          <a:off x="492877" y="259063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CB398B-2417-4EDF-BE5A-D30BEF7BCABD}">
      <dsp:nvSpPr>
        <dsp:cNvPr id="0" name=""/>
        <dsp:cNvSpPr/>
      </dsp:nvSpPr>
      <dsp:spPr>
        <a:xfrm>
          <a:off x="1834517" y="231009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GB" sz="1900" kern="1200"/>
            <a:t>Putting something like this together with an individual can be another good way of getting to know them well and understanding their needs.</a:t>
          </a:r>
          <a:endParaRPr lang="en-US" sz="1900" kern="1200"/>
        </a:p>
      </dsp:txBody>
      <dsp:txXfrm>
        <a:off x="1834517" y="2310092"/>
        <a:ext cx="3148942" cy="1335915"/>
      </dsp:txXfrm>
    </dsp:sp>
    <dsp:sp modelId="{8B2A76FB-F243-49A4-9A7F-9B4BBD7B7F08}">
      <dsp:nvSpPr>
        <dsp:cNvPr id="0" name=""/>
        <dsp:cNvSpPr/>
      </dsp:nvSpPr>
      <dsp:spPr>
        <a:xfrm>
          <a:off x="5532139" y="2310092"/>
          <a:ext cx="1335915" cy="133591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F210EF-448C-4BC1-BA2E-15B5413E3DAF}">
      <dsp:nvSpPr>
        <dsp:cNvPr id="0" name=""/>
        <dsp:cNvSpPr/>
      </dsp:nvSpPr>
      <dsp:spPr>
        <a:xfrm>
          <a:off x="5812681" y="259063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B3462D-E825-460F-BE02-31EC02DE569C}">
      <dsp:nvSpPr>
        <dsp:cNvPr id="0" name=""/>
        <dsp:cNvSpPr/>
      </dsp:nvSpPr>
      <dsp:spPr>
        <a:xfrm>
          <a:off x="7154322" y="231009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GB" sz="1900" kern="1200"/>
            <a:t>Your organisation might have a suggested format but at a simple level you can put one together with the individual to suit them.</a:t>
          </a:r>
          <a:endParaRPr lang="en-US" sz="1900" kern="1200"/>
        </a:p>
      </dsp:txBody>
      <dsp:txXfrm>
        <a:off x="7154322" y="2310092"/>
        <a:ext cx="3148942" cy="13359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3A667-7C56-4681-A120-6424662EA58C}">
      <dsp:nvSpPr>
        <dsp:cNvPr id="0" name=""/>
        <dsp:cNvSpPr/>
      </dsp:nvSpPr>
      <dsp:spPr>
        <a:xfrm>
          <a:off x="1283" y="806323"/>
          <a:ext cx="4672458" cy="2336229"/>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a:t>Information and support on particular communications needs can be found from specialist associations and charities, especially those specialising in particular disabilities or medical conditions. </a:t>
          </a:r>
          <a:endParaRPr lang="en-US" sz="2100" kern="1200"/>
        </a:p>
      </dsp:txBody>
      <dsp:txXfrm>
        <a:off x="69709" y="874749"/>
        <a:ext cx="4535606" cy="2199377"/>
      </dsp:txXfrm>
    </dsp:sp>
    <dsp:sp modelId="{E1201994-055C-43D5-ACDD-6BBF82815B72}">
      <dsp:nvSpPr>
        <dsp:cNvPr id="0" name=""/>
        <dsp:cNvSpPr/>
      </dsp:nvSpPr>
      <dsp:spPr>
        <a:xfrm>
          <a:off x="5841857" y="806323"/>
          <a:ext cx="4672458" cy="2336229"/>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a:t>Websites can provide material on forums, services or groups in the local area that you could attend or use to find out more. </a:t>
          </a:r>
          <a:endParaRPr lang="en-US" sz="2100" kern="1200"/>
        </a:p>
      </dsp:txBody>
      <dsp:txXfrm>
        <a:off x="5910283" y="874749"/>
        <a:ext cx="4535606" cy="21993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B800D-4937-475C-A082-4342E372B296}">
      <dsp:nvSpPr>
        <dsp:cNvPr id="0" name=""/>
        <dsp:cNvSpPr/>
      </dsp:nvSpPr>
      <dsp:spPr>
        <a:xfrm>
          <a:off x="1283" y="1223507"/>
          <a:ext cx="3003723" cy="150186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GB" sz="3100" kern="1200"/>
            <a:t>Further learning can come from:</a:t>
          </a:r>
          <a:endParaRPr lang="en-US" sz="3100" kern="1200"/>
        </a:p>
      </dsp:txBody>
      <dsp:txXfrm>
        <a:off x="45271" y="1267495"/>
        <a:ext cx="2915747" cy="1413885"/>
      </dsp:txXfrm>
    </dsp:sp>
    <dsp:sp modelId="{6707E980-D1B3-4EF2-A6A6-BEB96594E5F5}">
      <dsp:nvSpPr>
        <dsp:cNvPr id="0" name=""/>
        <dsp:cNvSpPr/>
      </dsp:nvSpPr>
      <dsp:spPr>
        <a:xfrm>
          <a:off x="3755938" y="1223507"/>
          <a:ext cx="3003723" cy="1501861"/>
        </a:xfrm>
        <a:prstGeom prst="roundRect">
          <a:avLst>
            <a:gd name="adj" fmla="val 10000"/>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GB" sz="3100" kern="1200"/>
            <a:t>Other Dental professionals</a:t>
          </a:r>
          <a:endParaRPr lang="en-US" sz="3100" kern="1200"/>
        </a:p>
      </dsp:txBody>
      <dsp:txXfrm>
        <a:off x="3799926" y="1267495"/>
        <a:ext cx="2915747" cy="1413885"/>
      </dsp:txXfrm>
    </dsp:sp>
    <dsp:sp modelId="{B1C61DC2-2D42-466A-BB92-ED9B12C3313F}">
      <dsp:nvSpPr>
        <dsp:cNvPr id="0" name=""/>
        <dsp:cNvSpPr/>
      </dsp:nvSpPr>
      <dsp:spPr>
        <a:xfrm>
          <a:off x="7510592" y="1223507"/>
          <a:ext cx="3003723" cy="1501861"/>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GB" sz="3100" kern="1200"/>
            <a:t>A wide range of courses and qualifications.</a:t>
          </a:r>
          <a:endParaRPr lang="en-US" sz="3100" kern="1200"/>
        </a:p>
      </dsp:txBody>
      <dsp:txXfrm>
        <a:off x="7554580" y="1267495"/>
        <a:ext cx="2915747" cy="14138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E7FA80-A15F-4E84-A70E-AD09585095AE}">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25C05CCC-0FF2-4040-BD6A-A264C9EC1789}">
      <dsp:nvSpPr>
        <dsp:cNvPr id="0" name=""/>
        <dsp:cNvSpPr/>
      </dsp:nvSpPr>
      <dsp:spPr>
        <a:xfrm>
          <a:off x="8061" y="5979"/>
          <a:ext cx="3034531" cy="182071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GB" sz="1800" kern="1200"/>
            <a:t>Confidentiality is an essential principle in health and social care and forms the basis of all ways of working and codes of practice. </a:t>
          </a:r>
          <a:endParaRPr lang="en-US" sz="1800" kern="1200"/>
        </a:p>
      </dsp:txBody>
      <dsp:txXfrm>
        <a:off x="8061" y="5979"/>
        <a:ext cx="3034531" cy="1820718"/>
      </dsp:txXfrm>
    </dsp:sp>
    <dsp:sp modelId="{2EF9C6D6-43E2-4FE8-85FA-96DCC8BA32A7}">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12700" cap="flat" cmpd="sng" algn="ctr">
          <a:solidFill>
            <a:schemeClr val="accent2">
              <a:hueOff val="1610903"/>
              <a:satOff val="-4623"/>
              <a:lumOff val="-740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17E6F839-109A-40D6-B9B0-CFA04514960E}">
      <dsp:nvSpPr>
        <dsp:cNvPr id="0" name=""/>
        <dsp:cNvSpPr/>
      </dsp:nvSpPr>
      <dsp:spPr>
        <a:xfrm>
          <a:off x="3740534" y="5979"/>
          <a:ext cx="3034531" cy="1820718"/>
        </a:xfrm>
        <a:prstGeom prst="rect">
          <a:avLst/>
        </a:prstGeom>
        <a:gradFill rotWithShape="0">
          <a:gsLst>
            <a:gs pos="0">
              <a:schemeClr val="accent2">
                <a:hueOff val="1288722"/>
                <a:satOff val="-3699"/>
                <a:lumOff val="-5922"/>
                <a:alphaOff val="0"/>
                <a:satMod val="103000"/>
                <a:lumMod val="102000"/>
                <a:tint val="94000"/>
              </a:schemeClr>
            </a:gs>
            <a:gs pos="50000">
              <a:schemeClr val="accent2">
                <a:hueOff val="1288722"/>
                <a:satOff val="-3699"/>
                <a:lumOff val="-5922"/>
                <a:alphaOff val="0"/>
                <a:satMod val="110000"/>
                <a:lumMod val="100000"/>
                <a:shade val="100000"/>
              </a:schemeClr>
            </a:gs>
            <a:gs pos="100000">
              <a:schemeClr val="accent2">
                <a:hueOff val="1288722"/>
                <a:satOff val="-3699"/>
                <a:lumOff val="-5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GB" sz="1800" kern="1200"/>
            <a:t>The basis of a good working relationship is trust. </a:t>
          </a:r>
          <a:endParaRPr lang="en-US" sz="1800" kern="1200"/>
        </a:p>
      </dsp:txBody>
      <dsp:txXfrm>
        <a:off x="3740534" y="5979"/>
        <a:ext cx="3034531" cy="1820718"/>
      </dsp:txXfrm>
    </dsp:sp>
    <dsp:sp modelId="{85B138F6-22AC-4161-AF0D-60DB53E46265}">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12700" cap="flat" cmpd="sng" algn="ctr">
          <a:solidFill>
            <a:schemeClr val="accent2">
              <a:hueOff val="3221806"/>
              <a:satOff val="-9246"/>
              <a:lumOff val="-1480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DA48DEF6-D956-474A-BA0E-4B8B95E8FE9A}">
      <dsp:nvSpPr>
        <dsp:cNvPr id="0" name=""/>
        <dsp:cNvSpPr/>
      </dsp:nvSpPr>
      <dsp:spPr>
        <a:xfrm>
          <a:off x="7473007" y="5979"/>
          <a:ext cx="3034531" cy="1820718"/>
        </a:xfrm>
        <a:prstGeom prst="rect">
          <a:avLst/>
        </a:prstGeom>
        <a:gradFill rotWithShape="0">
          <a:gsLst>
            <a:gs pos="0">
              <a:schemeClr val="accent2">
                <a:hueOff val="2577445"/>
                <a:satOff val="-7397"/>
                <a:lumOff val="-11844"/>
                <a:alphaOff val="0"/>
                <a:satMod val="103000"/>
                <a:lumMod val="102000"/>
                <a:tint val="94000"/>
              </a:schemeClr>
            </a:gs>
            <a:gs pos="50000">
              <a:schemeClr val="accent2">
                <a:hueOff val="2577445"/>
                <a:satOff val="-7397"/>
                <a:lumOff val="-11844"/>
                <a:alphaOff val="0"/>
                <a:satMod val="110000"/>
                <a:lumMod val="100000"/>
                <a:shade val="100000"/>
              </a:schemeClr>
            </a:gs>
            <a:gs pos="100000">
              <a:schemeClr val="accent2">
                <a:hueOff val="2577445"/>
                <a:satOff val="-7397"/>
                <a:lumOff val="-1184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GB" sz="1800" kern="1200"/>
            <a:t>This is dependent on the individual being confident that personal information about them is treated confidentially. </a:t>
          </a:r>
          <a:endParaRPr lang="en-US" sz="1800" kern="1200"/>
        </a:p>
      </dsp:txBody>
      <dsp:txXfrm>
        <a:off x="7473007" y="5979"/>
        <a:ext cx="3034531" cy="1820718"/>
      </dsp:txXfrm>
    </dsp:sp>
    <dsp:sp modelId="{9C7B363C-5C71-4D50-919C-FE99A2492CC5}">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12700" cap="flat" cmpd="sng" algn="ctr">
          <a:solidFill>
            <a:schemeClr val="accent2">
              <a:hueOff val="4832709"/>
              <a:satOff val="-13870"/>
              <a:lumOff val="-222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D6896830-D383-43EB-BD2D-76AE6E0B79C9}">
      <dsp:nvSpPr>
        <dsp:cNvPr id="0" name=""/>
        <dsp:cNvSpPr/>
      </dsp:nvSpPr>
      <dsp:spPr>
        <a:xfrm>
          <a:off x="8061" y="2524640"/>
          <a:ext cx="3034531" cy="1820718"/>
        </a:xfrm>
        <a:prstGeom prst="rect">
          <a:avLst/>
        </a:prstGeom>
        <a:gradFill rotWithShape="0">
          <a:gsLst>
            <a:gs pos="0">
              <a:schemeClr val="accent2">
                <a:hueOff val="3866168"/>
                <a:satOff val="-11096"/>
                <a:lumOff val="-17765"/>
                <a:alphaOff val="0"/>
                <a:satMod val="103000"/>
                <a:lumMod val="102000"/>
                <a:tint val="94000"/>
              </a:schemeClr>
            </a:gs>
            <a:gs pos="50000">
              <a:schemeClr val="accent2">
                <a:hueOff val="3866168"/>
                <a:satOff val="-11096"/>
                <a:lumOff val="-17765"/>
                <a:alphaOff val="0"/>
                <a:satMod val="110000"/>
                <a:lumMod val="100000"/>
                <a:shade val="100000"/>
              </a:schemeClr>
            </a:gs>
            <a:gs pos="100000">
              <a:schemeClr val="accent2">
                <a:hueOff val="3866168"/>
                <a:satOff val="-11096"/>
                <a:lumOff val="-17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GB" sz="1800" kern="1200"/>
            <a:t>Information about someone must only be shared with others involved in their care and support on a ‘need-to-know’ basis. </a:t>
          </a:r>
          <a:endParaRPr lang="en-US" sz="1800" kern="1200"/>
        </a:p>
      </dsp:txBody>
      <dsp:txXfrm>
        <a:off x="8061" y="2524640"/>
        <a:ext cx="3034531" cy="1820718"/>
      </dsp:txXfrm>
    </dsp:sp>
    <dsp:sp modelId="{A8544E13-0257-4C70-B5B4-6B85EFD4DD2B}">
      <dsp:nvSpPr>
        <dsp:cNvPr id="0" name=""/>
        <dsp:cNvSpPr/>
      </dsp:nvSpPr>
      <dsp:spPr>
        <a:xfrm>
          <a:off x="6773265" y="3389279"/>
          <a:ext cx="667342" cy="91440"/>
        </a:xfrm>
        <a:custGeom>
          <a:avLst/>
          <a:gdLst/>
          <a:ahLst/>
          <a:cxnLst/>
          <a:rect l="0" t="0" r="0" b="0"/>
          <a:pathLst>
            <a:path>
              <a:moveTo>
                <a:pt x="0" y="45720"/>
              </a:moveTo>
              <a:lnTo>
                <a:pt x="667342" y="45720"/>
              </a:lnTo>
            </a:path>
          </a:pathLst>
        </a:custGeom>
        <a:noFill/>
        <a:ln w="12700" cap="flat" cmpd="sng" algn="ctr">
          <a:solidFill>
            <a:schemeClr val="accent2">
              <a:hueOff val="6443612"/>
              <a:satOff val="-18493"/>
              <a:lumOff val="-2960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3431509"/>
        <a:ext cx="34897" cy="6979"/>
      </dsp:txXfrm>
    </dsp:sp>
    <dsp:sp modelId="{84A1F255-6DF6-4E42-BC72-8F075C1E4C87}">
      <dsp:nvSpPr>
        <dsp:cNvPr id="0" name=""/>
        <dsp:cNvSpPr/>
      </dsp:nvSpPr>
      <dsp:spPr>
        <a:xfrm>
          <a:off x="3740534" y="2524640"/>
          <a:ext cx="3034531" cy="1820718"/>
        </a:xfrm>
        <a:prstGeom prst="rect">
          <a:avLst/>
        </a:prstGeom>
        <a:gradFill rotWithShape="0">
          <a:gsLst>
            <a:gs pos="0">
              <a:schemeClr val="accent2">
                <a:hueOff val="5154890"/>
                <a:satOff val="-14794"/>
                <a:lumOff val="-23687"/>
                <a:alphaOff val="0"/>
                <a:satMod val="103000"/>
                <a:lumMod val="102000"/>
                <a:tint val="94000"/>
              </a:schemeClr>
            </a:gs>
            <a:gs pos="50000">
              <a:schemeClr val="accent2">
                <a:hueOff val="5154890"/>
                <a:satOff val="-14794"/>
                <a:lumOff val="-23687"/>
                <a:alphaOff val="0"/>
                <a:satMod val="110000"/>
                <a:lumMod val="100000"/>
                <a:shade val="100000"/>
              </a:schemeClr>
            </a:gs>
            <a:gs pos="100000">
              <a:schemeClr val="accent2">
                <a:hueOff val="5154890"/>
                <a:satOff val="-14794"/>
                <a:lumOff val="-2368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GB" sz="1800" kern="1200"/>
            <a:t>Any information should not usually be disclosed without the person’s informed consent. </a:t>
          </a:r>
          <a:endParaRPr lang="en-US" sz="1800" kern="1200"/>
        </a:p>
      </dsp:txBody>
      <dsp:txXfrm>
        <a:off x="3740534" y="2524640"/>
        <a:ext cx="3034531" cy="1820718"/>
      </dsp:txXfrm>
    </dsp:sp>
    <dsp:sp modelId="{9C55E74A-61D8-4CFC-AFB5-6F6677EB6DD7}">
      <dsp:nvSpPr>
        <dsp:cNvPr id="0" name=""/>
        <dsp:cNvSpPr/>
      </dsp:nvSpPr>
      <dsp:spPr>
        <a:xfrm>
          <a:off x="7473007" y="2524640"/>
          <a:ext cx="3034531" cy="1820718"/>
        </a:xfrm>
        <a:prstGeom prst="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GB" sz="1800" kern="1200"/>
            <a:t>The circumstances when information must be shared even if the individual does not give consent are listed later in this section.</a:t>
          </a:r>
          <a:endParaRPr lang="en-US" sz="1800" kern="1200"/>
        </a:p>
      </dsp:txBody>
      <dsp:txXfrm>
        <a:off x="7473007" y="2524640"/>
        <a:ext cx="3034531" cy="182071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02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02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16/11/2025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16/11/2025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16/11/2025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16/11/2025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16/11/2025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16/11/2025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16/11/2025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16/11/2025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 /><Relationship Id="rId7" Type="http://schemas.microsoft.com/office/2007/relationships/diagramDrawing" Target="../diagrams/drawing2.xml" /><Relationship Id="rId2" Type="http://schemas.openxmlformats.org/officeDocument/2006/relationships/image" Target="../media/image7.jpeg" /><Relationship Id="rId1" Type="http://schemas.openxmlformats.org/officeDocument/2006/relationships/slideLayout" Target="../slideLayouts/slideLayout2.xml" /><Relationship Id="rId6" Type="http://schemas.openxmlformats.org/officeDocument/2006/relationships/diagramColors" Target="../diagrams/colors2.xml" /><Relationship Id="rId5" Type="http://schemas.openxmlformats.org/officeDocument/2006/relationships/diagramQuickStyle" Target="../diagrams/quickStyle2.xml" /><Relationship Id="rId4" Type="http://schemas.openxmlformats.org/officeDocument/2006/relationships/diagramLayout" Target="../diagrams/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 /><Relationship Id="rId2" Type="http://schemas.openxmlformats.org/officeDocument/2006/relationships/diagramData" Target="../diagrams/data4.xml" /><Relationship Id="rId1" Type="http://schemas.openxmlformats.org/officeDocument/2006/relationships/slideLayout" Target="../slideLayouts/slideLayout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23.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 /><Relationship Id="rId2" Type="http://schemas.openxmlformats.org/officeDocument/2006/relationships/diagramData" Target="../diagrams/data5.xml" /><Relationship Id="rId1" Type="http://schemas.openxmlformats.org/officeDocument/2006/relationships/slideLayout" Target="../slideLayouts/slideLayout2.xml" /><Relationship Id="rId6" Type="http://schemas.microsoft.com/office/2007/relationships/diagramDrawing" Target="../diagrams/drawing5.xml" /><Relationship Id="rId5" Type="http://schemas.openxmlformats.org/officeDocument/2006/relationships/diagramColors" Target="../diagrams/colors5.xml" /><Relationship Id="rId4" Type="http://schemas.openxmlformats.org/officeDocument/2006/relationships/diagramQuickStyle" Target="../diagrams/quickStyle5.xml" /></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 /><Relationship Id="rId7" Type="http://schemas.microsoft.com/office/2007/relationships/diagramDrawing" Target="../diagrams/drawing6.xml" /><Relationship Id="rId2" Type="http://schemas.openxmlformats.org/officeDocument/2006/relationships/image" Target="../media/image26.jpeg" /><Relationship Id="rId1" Type="http://schemas.openxmlformats.org/officeDocument/2006/relationships/slideLayout" Target="../slideLayouts/slideLayout2.xml" /><Relationship Id="rId6" Type="http://schemas.openxmlformats.org/officeDocument/2006/relationships/diagramColors" Target="../diagrams/colors6.xml" /><Relationship Id="rId5" Type="http://schemas.openxmlformats.org/officeDocument/2006/relationships/diagramQuickStyle" Target="../diagrams/quickStyle6.xml" /><Relationship Id="rId4" Type="http://schemas.openxmlformats.org/officeDocument/2006/relationships/diagramLayout" Target="../diagrams/layout6.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27.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28.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3" Type="http://schemas.openxmlformats.org/officeDocument/2006/relationships/hyperlink" Target="https://standards.gdc-uk.org/pages/principle2/principle2#standards" TargetMode="External" /><Relationship Id="rId2" Type="http://schemas.openxmlformats.org/officeDocument/2006/relationships/hyperlink" Target="https://www.who.int" TargetMode="External" /><Relationship Id="rId1" Type="http://schemas.openxmlformats.org/officeDocument/2006/relationships/slideLayout" Target="../slideLayouts/slideLayout2.xml" /><Relationship Id="rId5" Type="http://schemas.openxmlformats.org/officeDocument/2006/relationships/hyperlink" Target="https://www.dental-update.co.uk/content/communication-in-dentistry/the-importance-of-communication-in-dentistry" TargetMode="External" /><Relationship Id="rId4" Type="http://schemas.openxmlformats.org/officeDocument/2006/relationships/hyperlink" Target="https://www.bda.org/representation/priorities/improving-oral-health" TargetMode="External" /></Relationships>
</file>

<file path=ppt/slides/_rels/slide31.xml.rels><?xml version="1.0" encoding="UTF-8" standalone="yes"?>
<Relationships xmlns="http://schemas.openxmlformats.org/package/2006/relationships"><Relationship Id="rId2" Type="http://schemas.openxmlformats.org/officeDocument/2006/relationships/image" Target="../media/image30.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a:latin typeface="Aptos Display"/>
                <a:ea typeface="Calibri"/>
                <a:cs typeface="Calibri"/>
              </a:rPr>
              <a:t>Barriers to Communication</a:t>
            </a:r>
          </a:p>
        </p:txBody>
      </p:sp>
      <p:sp>
        <p:nvSpPr>
          <p:cNvPr id="3" name="Subtitle 2"/>
          <p:cNvSpPr>
            <a:spLocks noGrp="1"/>
          </p:cNvSpPr>
          <p:nvPr>
            <p:ph type="subTitle" idx="1"/>
          </p:nvPr>
        </p:nvSpPr>
        <p:spPr/>
        <p:txBody>
          <a:bodyPr vert="horz" lIns="91440" tIns="45720" rIns="91440" bIns="45720" rtlCol="0" anchor="t">
            <a:normAutofit/>
          </a:bodyPr>
          <a:lstStyle/>
          <a:p>
            <a:r>
              <a:rPr lang="en-GB" sz="2800"/>
              <a:t>Oral Health Education 2025</a:t>
            </a:r>
          </a:p>
          <a:p>
            <a:endParaRPr lang="en-GB"/>
          </a:p>
        </p:txBody>
      </p:sp>
      <p:sp>
        <p:nvSpPr>
          <p:cNvPr id="6" name="TextBox 5">
            <a:extLst>
              <a:ext uri="{FF2B5EF4-FFF2-40B4-BE49-F238E27FC236}">
                <a16:creationId xmlns:a16="http://schemas.microsoft.com/office/drawing/2014/main" id="{B36DC0E1-667B-0548-1232-F8E95D48E402}"/>
              </a:ext>
            </a:extLst>
          </p:cNvPr>
          <p:cNvSpPr txBox="1"/>
          <p:nvPr/>
        </p:nvSpPr>
        <p:spPr>
          <a:xfrm>
            <a:off x="9074587" y="6201222"/>
            <a:ext cx="377815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t>Catriona Thornton</a:t>
            </a:r>
          </a:p>
        </p:txBody>
      </p:sp>
    </p:spTree>
    <p:extLst>
      <p:ext uri="{BB962C8B-B14F-4D97-AF65-F5344CB8AC3E}">
        <p14:creationId xmlns:p14="http://schemas.microsoft.com/office/powerpoint/2010/main" val="1004618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45754-1C20-823A-1563-7065A84199C3}"/>
              </a:ext>
            </a:extLst>
          </p:cNvPr>
          <p:cNvSpPr>
            <a:spLocks noGrp="1"/>
          </p:cNvSpPr>
          <p:nvPr>
            <p:ph type="title"/>
          </p:nvPr>
        </p:nvSpPr>
        <p:spPr>
          <a:xfrm>
            <a:off x="572493" y="238539"/>
            <a:ext cx="11018520" cy="1434415"/>
          </a:xfrm>
        </p:spPr>
        <p:txBody>
          <a:bodyPr anchor="b">
            <a:normAutofit/>
          </a:bodyPr>
          <a:lstStyle/>
          <a:p>
            <a:r>
              <a:rPr lang="en-GB" sz="5400"/>
              <a:t>Aims:</a:t>
            </a:r>
            <a:endParaRPr lang="en-US" sz="5400"/>
          </a:p>
        </p:txBody>
      </p:sp>
      <p:sp>
        <p:nvSpPr>
          <p:cNvPr id="1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8CE726A-DD7F-5CAE-0A18-F91A7E49F146}"/>
              </a:ext>
            </a:extLst>
          </p:cNvPr>
          <p:cNvSpPr>
            <a:spLocks noGrp="1"/>
          </p:cNvSpPr>
          <p:nvPr>
            <p:ph idx="1"/>
          </p:nvPr>
        </p:nvSpPr>
        <p:spPr>
          <a:xfrm>
            <a:off x="572493" y="2071316"/>
            <a:ext cx="6713552" cy="4119172"/>
          </a:xfrm>
        </p:spPr>
        <p:txBody>
          <a:bodyPr vert="horz" lIns="91440" tIns="45720" rIns="91440" bIns="45720" rtlCol="0" anchor="t">
            <a:normAutofit/>
          </a:bodyPr>
          <a:lstStyle/>
          <a:p>
            <a:pPr marL="342900" indent="-342900"/>
            <a:r>
              <a:rPr lang="en-US" sz="2200">
                <a:latin typeface="Google Sans"/>
              </a:rPr>
              <a:t>To have a better understanding of the barriers to communication that may impact on the delivery of oral health education</a:t>
            </a:r>
            <a:endParaRPr lang="en-US" err="1"/>
          </a:p>
        </p:txBody>
      </p:sp>
      <p:pic>
        <p:nvPicPr>
          <p:cNvPr id="4" name="Picture 3">
            <a:extLst>
              <a:ext uri="{FF2B5EF4-FFF2-40B4-BE49-F238E27FC236}">
                <a16:creationId xmlns:a16="http://schemas.microsoft.com/office/drawing/2014/main" id="{A8FC0E2E-4096-ABD4-9B42-98B8DA57C777}"/>
              </a:ext>
            </a:extLst>
          </p:cNvPr>
          <p:cNvPicPr>
            <a:picLocks noChangeAspect="1"/>
          </p:cNvPicPr>
          <p:nvPr/>
        </p:nvPicPr>
        <p:blipFill>
          <a:blip r:embed="rId2"/>
          <a:srcRect r="9599"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755850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E435B1-925F-AF2C-7DEF-7C69D469FBA9}"/>
              </a:ext>
            </a:extLst>
          </p:cNvPr>
          <p:cNvSpPr>
            <a:spLocks noGrp="1"/>
          </p:cNvSpPr>
          <p:nvPr>
            <p:ph type="title"/>
          </p:nvPr>
        </p:nvSpPr>
        <p:spPr>
          <a:xfrm>
            <a:off x="572493" y="238539"/>
            <a:ext cx="11018520" cy="1434415"/>
          </a:xfrm>
        </p:spPr>
        <p:txBody>
          <a:bodyPr anchor="b">
            <a:normAutofit/>
          </a:bodyPr>
          <a:lstStyle/>
          <a:p>
            <a:r>
              <a:rPr lang="en-GB" sz="5400"/>
              <a:t>Objectives:</a:t>
            </a:r>
            <a:endParaRPr lang="en-US" sz="5400"/>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2331354-B86A-0D62-1CBA-62973E8D869F}"/>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2200" dirty="0">
                <a:latin typeface="Google Sans"/>
              </a:rPr>
              <a:t>Recognize, understand, and mitigate the obstacles that hinder clear and accurate information exchange</a:t>
            </a:r>
          </a:p>
          <a:p>
            <a:r>
              <a:rPr lang="en-US" sz="2200" dirty="0">
                <a:latin typeface="Google Sans"/>
              </a:rPr>
              <a:t>Enhance productivity: Clearer communication prevents errors in tasks, helps meet deadlines, and ensures that everyone is aligned on what needs to be done and why.</a:t>
            </a:r>
          </a:p>
          <a:p>
            <a:r>
              <a:rPr lang="en-US" sz="2200" dirty="0">
                <a:latin typeface="Google Sans"/>
              </a:rPr>
              <a:t>Identify patient anxiety and communicate in an appropriate manner</a:t>
            </a:r>
          </a:p>
          <a:p>
            <a:endParaRPr lang="en-US" sz="2200">
              <a:latin typeface="Google Sans"/>
            </a:endParaRPr>
          </a:p>
        </p:txBody>
      </p:sp>
      <p:pic>
        <p:nvPicPr>
          <p:cNvPr id="5" name="Picture 4" descr="A book with a light bulb on it&#10;&#10;AI-generated content may be incorrect.">
            <a:extLst>
              <a:ext uri="{FF2B5EF4-FFF2-40B4-BE49-F238E27FC236}">
                <a16:creationId xmlns:a16="http://schemas.microsoft.com/office/drawing/2014/main" id="{3096DB7D-C424-7393-F991-38018C6DB3D3}"/>
              </a:ext>
            </a:extLst>
          </p:cNvPr>
          <p:cNvPicPr>
            <a:picLocks noChangeAspect="1"/>
          </p:cNvPicPr>
          <p:nvPr/>
        </p:nvPicPr>
        <p:blipFill>
          <a:blip r:embed="rId2"/>
          <a:srcRect l="2793" r="1003"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145066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295CE6-5558-83CD-BE14-DC6363C0EF35}"/>
              </a:ext>
            </a:extLst>
          </p:cNvPr>
          <p:cNvSpPr>
            <a:spLocks noGrp="1"/>
          </p:cNvSpPr>
          <p:nvPr>
            <p:ph type="title"/>
          </p:nvPr>
        </p:nvSpPr>
        <p:spPr>
          <a:xfrm>
            <a:off x="572493" y="238539"/>
            <a:ext cx="11018520" cy="1434415"/>
          </a:xfrm>
        </p:spPr>
        <p:txBody>
          <a:bodyPr anchor="b">
            <a:normAutofit/>
          </a:bodyPr>
          <a:lstStyle/>
          <a:p>
            <a:r>
              <a:rPr lang="en-GB" sz="5400"/>
              <a:t>Learning Content:</a:t>
            </a:r>
            <a:endParaRPr lang="en-US"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3E0B1F-7BAA-C360-9C36-C94BA0AE0281}"/>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200">
                <a:latin typeface="Google Sans"/>
              </a:rPr>
              <a:t>This training session is intended to create an understanding of the importance of respecting the patient’s perspective and expectations of dental care and the role of the dental team, taking into account issues relating to equality and diversity </a:t>
            </a:r>
          </a:p>
        </p:txBody>
      </p:sp>
      <p:pic>
        <p:nvPicPr>
          <p:cNvPr id="4" name="Picture 3">
            <a:extLst>
              <a:ext uri="{FF2B5EF4-FFF2-40B4-BE49-F238E27FC236}">
                <a16:creationId xmlns:a16="http://schemas.microsoft.com/office/drawing/2014/main" id="{BD7E7E1A-291D-DBC0-368C-22F168BC9406}"/>
              </a:ext>
            </a:extLst>
          </p:cNvPr>
          <p:cNvPicPr>
            <a:picLocks noChangeAspect="1"/>
          </p:cNvPicPr>
          <p:nvPr/>
        </p:nvPicPr>
        <p:blipFill>
          <a:blip r:embed="rId2"/>
          <a:srcRect l="16746" r="29379"/>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931321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BE858-A64C-2D26-28E9-D3F3C0759550}"/>
              </a:ext>
            </a:extLst>
          </p:cNvPr>
          <p:cNvSpPr>
            <a:spLocks noGrp="1"/>
          </p:cNvSpPr>
          <p:nvPr>
            <p:ph type="title"/>
          </p:nvPr>
        </p:nvSpPr>
        <p:spPr>
          <a:xfrm>
            <a:off x="838200" y="557188"/>
            <a:ext cx="4862848" cy="5569291"/>
          </a:xfrm>
        </p:spPr>
        <p:txBody>
          <a:bodyPr>
            <a:normAutofit/>
          </a:bodyPr>
          <a:lstStyle/>
          <a:p>
            <a:r>
              <a:rPr lang="en-GB" sz="5400"/>
              <a:t>Development Outcomes:</a:t>
            </a:r>
            <a:endParaRPr lang="en-US" sz="5400"/>
          </a:p>
        </p:txBody>
      </p:sp>
      <p:graphicFrame>
        <p:nvGraphicFramePr>
          <p:cNvPr id="18" name="Content Placeholder 5">
            <a:extLst>
              <a:ext uri="{FF2B5EF4-FFF2-40B4-BE49-F238E27FC236}">
                <a16:creationId xmlns:a16="http://schemas.microsoft.com/office/drawing/2014/main" id="{05408BF0-E059-3C95-E45E-097416B3B724}"/>
              </a:ext>
              <a:ext uri="{C183D7F6-B498-43B3-948B-1728B52AA6E4}">
                <adec:decorative xmlns:adec="http://schemas.microsoft.com/office/drawing/2017/decorative" val="1"/>
              </a:ext>
            </a:extLst>
          </p:cNvPr>
          <p:cNvGraphicFramePr>
            <a:graphicFrameLocks noGrp="1"/>
          </p:cNvGraphicFramePr>
          <p:nvPr>
            <p:ph idx="1"/>
          </p:nvPr>
        </p:nvGraphicFramePr>
        <p:xfrm>
          <a:off x="7874000" y="557188"/>
          <a:ext cx="3882571" cy="55692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3545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029FBE-E6EC-38ED-4BC4-C7CB629072FE}"/>
              </a:ext>
            </a:extLst>
          </p:cNvPr>
          <p:cNvSpPr>
            <a:spLocks noGrp="1"/>
          </p:cNvSpPr>
          <p:nvPr>
            <p:ph type="title"/>
          </p:nvPr>
        </p:nvSpPr>
        <p:spPr>
          <a:xfrm>
            <a:off x="841248" y="548640"/>
            <a:ext cx="3600860" cy="5431536"/>
          </a:xfrm>
        </p:spPr>
        <p:txBody>
          <a:bodyPr>
            <a:normAutofit/>
          </a:bodyPr>
          <a:lstStyle/>
          <a:p>
            <a:br>
              <a:rPr lang="en-GB" sz="4600"/>
            </a:br>
            <a:r>
              <a:rPr lang="en-GB" sz="4600"/>
              <a:t>GDC Focus on Standards </a:t>
            </a:r>
            <a:br>
              <a:rPr lang="en-GB" sz="4600"/>
            </a:br>
            <a:r>
              <a:rPr lang="en-GB" sz="4600">
                <a:latin typeface="Aptos Display"/>
                <a:cs typeface="Arial"/>
              </a:rPr>
              <a:t>Principle 2 : Communicate effectively with patient's</a:t>
            </a:r>
            <a:endParaRPr lang="en-GB" sz="4600">
              <a:latin typeface="Google Sans"/>
              <a:cs typeface="Arial"/>
            </a:endParaRPr>
          </a:p>
          <a:p>
            <a:endParaRPr lang="en-GB" sz="4600" b="1">
              <a:latin typeface="Arial"/>
              <a:cs typeface="Arial"/>
            </a:endParaRPr>
          </a:p>
          <a:p>
            <a:endParaRPr lang="en-GB" sz="4600"/>
          </a:p>
        </p:txBody>
      </p:sp>
      <p:sp>
        <p:nvSpPr>
          <p:cNvPr id="3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24">
            <a:extLst>
              <a:ext uri="{FF2B5EF4-FFF2-40B4-BE49-F238E27FC236}">
                <a16:creationId xmlns:a16="http://schemas.microsoft.com/office/drawing/2014/main" id="{2940BF93-7402-07B0-5A1B-D675B9DCA6F8}"/>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GB" sz="2200">
                <a:latin typeface="Google Sans"/>
              </a:rPr>
              <a:t>2.1 You must communicate effectively with patients – listen to them, give them time to consider information and take their individual views and communication needs into account</a:t>
            </a:r>
          </a:p>
          <a:p>
            <a:r>
              <a:rPr lang="en-GB" sz="2200">
                <a:latin typeface="Google Sans"/>
              </a:rPr>
              <a:t>2.1.1 You must treat patients as individuals. You should take their specific communication needs and preferences into account where possible and respect any cultural values and differences.</a:t>
            </a:r>
          </a:p>
          <a:p>
            <a:r>
              <a:rPr lang="en-GB" sz="2200">
                <a:latin typeface="Google Sans"/>
              </a:rPr>
              <a:t>2.1.2 You must be sufficiently fluent in written and spoken English to communicate effectively with patients, their relatives, the dental team and other healthcare professionals in the United Kingdom.</a:t>
            </a:r>
          </a:p>
        </p:txBody>
      </p:sp>
    </p:spTree>
    <p:extLst>
      <p:ext uri="{BB962C8B-B14F-4D97-AF65-F5344CB8AC3E}">
        <p14:creationId xmlns:p14="http://schemas.microsoft.com/office/powerpoint/2010/main" val="4211186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B018-562F-0F1F-6AD3-1CE2B4E706E2}"/>
              </a:ext>
            </a:extLst>
          </p:cNvPr>
          <p:cNvSpPr>
            <a:spLocks noGrp="1"/>
          </p:cNvSpPr>
          <p:nvPr>
            <p:ph type="title"/>
          </p:nvPr>
        </p:nvSpPr>
        <p:spPr>
          <a:xfrm>
            <a:off x="838200" y="365125"/>
            <a:ext cx="11350464" cy="1691045"/>
          </a:xfrm>
        </p:spPr>
        <p:txBody>
          <a:bodyPr>
            <a:normAutofit fontScale="90000"/>
          </a:bodyPr>
          <a:lstStyle/>
          <a:p>
            <a:br>
              <a:rPr lang="en-GB">
                <a:latin typeface="Google Sans"/>
              </a:rPr>
            </a:br>
            <a:r>
              <a:rPr lang="en-GB">
                <a:latin typeface="Google Sans"/>
              </a:rPr>
              <a:t>General </a:t>
            </a:r>
            <a:br>
              <a:rPr lang="en-GB"/>
            </a:br>
            <a:r>
              <a:rPr lang="en-GB">
                <a:latin typeface="Google Sans"/>
              </a:rPr>
              <a:t>Dental  </a:t>
            </a:r>
            <a:r>
              <a:rPr lang="en-GB"/>
              <a:t>   </a:t>
            </a:r>
            <a:r>
              <a:rPr lang="en-GB" sz="1600">
                <a:latin typeface="Google Sans"/>
              </a:rPr>
              <a:t>protecting patients</a:t>
            </a:r>
            <a:br>
              <a:rPr lang="en-GB"/>
            </a:br>
            <a:r>
              <a:rPr lang="en-GB">
                <a:latin typeface="Google Sans"/>
              </a:rPr>
              <a:t>Council  </a:t>
            </a:r>
            <a:r>
              <a:rPr lang="en-GB" sz="1600">
                <a:latin typeface="Google Sans"/>
              </a:rPr>
              <a:t>regulating the dental team    </a:t>
            </a:r>
            <a:r>
              <a:rPr lang="en-GB" sz="2000"/>
              <a:t>                                                                                                                </a:t>
            </a:r>
            <a:br>
              <a:rPr lang="en-GB"/>
            </a:br>
            <a:endParaRPr lang="en-GB"/>
          </a:p>
        </p:txBody>
      </p:sp>
      <p:pic>
        <p:nvPicPr>
          <p:cNvPr id="4" name="Content Placeholder 3" descr="A white and blue background with red text">
            <a:extLst>
              <a:ext uri="{FF2B5EF4-FFF2-40B4-BE49-F238E27FC236}">
                <a16:creationId xmlns:a16="http://schemas.microsoft.com/office/drawing/2014/main" id="{CC8E0672-DF5E-D0AD-4FF2-2E5A0A5E48AF}"/>
              </a:ext>
            </a:extLst>
          </p:cNvPr>
          <p:cNvPicPr>
            <a:picLocks noGrp="1" noChangeAspect="1"/>
          </p:cNvPicPr>
          <p:nvPr>
            <p:ph idx="1"/>
          </p:nvPr>
        </p:nvPicPr>
        <p:blipFill>
          <a:blip r:embed="rId2"/>
          <a:stretch>
            <a:fillRect/>
          </a:stretch>
        </p:blipFill>
        <p:spPr>
          <a:xfrm>
            <a:off x="3195108" y="2291923"/>
            <a:ext cx="5801784" cy="3885040"/>
          </a:xfrm>
          <a:prstGeom prst="rect">
            <a:avLst/>
          </a:prstGeom>
        </p:spPr>
      </p:pic>
    </p:spTree>
    <p:extLst>
      <p:ext uri="{BB962C8B-B14F-4D97-AF65-F5344CB8AC3E}">
        <p14:creationId xmlns:p14="http://schemas.microsoft.com/office/powerpoint/2010/main" val="823478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17B320-8701-9CDF-20E0-6D48140EB9A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D379DE3-AEAB-DE39-2A3B-135EC40FC5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AD0294-47A9-4780-F60C-8EE7ABB5E744}"/>
              </a:ext>
            </a:extLst>
          </p:cNvPr>
          <p:cNvSpPr>
            <a:spLocks noGrp="1"/>
          </p:cNvSpPr>
          <p:nvPr>
            <p:ph type="title"/>
          </p:nvPr>
        </p:nvSpPr>
        <p:spPr>
          <a:xfrm>
            <a:off x="572493" y="238539"/>
            <a:ext cx="11029893" cy="1445788"/>
          </a:xfrm>
        </p:spPr>
        <p:txBody>
          <a:bodyPr anchor="b">
            <a:normAutofit fontScale="90000"/>
          </a:bodyPr>
          <a:lstStyle/>
          <a:p>
            <a:r>
              <a:rPr lang="en-US" sz="5400" dirty="0"/>
              <a:t>A barrier is anything that will get in the way of communication:</a:t>
            </a:r>
            <a:endParaRPr lang="en-US" dirty="0"/>
          </a:p>
        </p:txBody>
      </p:sp>
      <p:sp>
        <p:nvSpPr>
          <p:cNvPr id="11" name="sketchy line">
            <a:extLst>
              <a:ext uri="{FF2B5EF4-FFF2-40B4-BE49-F238E27FC236}">
                <a16:creationId xmlns:a16="http://schemas.microsoft.com/office/drawing/2014/main" id="{560A28AC-1BC2-2D70-EB04-9EDD4C5BFD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with a mustache&#10;&#10;AI-generated content may be incorrect.">
            <a:extLst>
              <a:ext uri="{FF2B5EF4-FFF2-40B4-BE49-F238E27FC236}">
                <a16:creationId xmlns:a16="http://schemas.microsoft.com/office/drawing/2014/main" id="{9591E846-C88E-ED85-A416-FAD68524970D}"/>
              </a:ext>
            </a:extLst>
          </p:cNvPr>
          <p:cNvPicPr>
            <a:picLocks noGrp="1" noChangeAspect="1"/>
          </p:cNvPicPr>
          <p:nvPr>
            <p:ph idx="1"/>
          </p:nvPr>
        </p:nvPicPr>
        <p:blipFill>
          <a:blip r:embed="rId2"/>
          <a:stretch>
            <a:fillRect/>
          </a:stretch>
        </p:blipFill>
        <p:spPr>
          <a:xfrm>
            <a:off x="1976644" y="2406877"/>
            <a:ext cx="7921894" cy="3448050"/>
          </a:xfrm>
          <a:prstGeom prst="rect">
            <a:avLst/>
          </a:prstGeom>
        </p:spPr>
      </p:pic>
    </p:spTree>
    <p:extLst>
      <p:ext uri="{BB962C8B-B14F-4D97-AF65-F5344CB8AC3E}">
        <p14:creationId xmlns:p14="http://schemas.microsoft.com/office/powerpoint/2010/main" val="4139023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0AC365-2970-4F63-10DA-EEB4DB6985C1}"/>
              </a:ext>
            </a:extLst>
          </p:cNvPr>
          <p:cNvSpPr>
            <a:spLocks noGrp="1"/>
          </p:cNvSpPr>
          <p:nvPr>
            <p:ph type="title"/>
          </p:nvPr>
        </p:nvSpPr>
        <p:spPr>
          <a:xfrm>
            <a:off x="572493" y="238539"/>
            <a:ext cx="11018520" cy="1434415"/>
          </a:xfrm>
        </p:spPr>
        <p:txBody>
          <a:bodyPr anchor="b">
            <a:normAutofit/>
          </a:bodyPr>
          <a:lstStyle/>
          <a:p>
            <a:r>
              <a:rPr lang="en-GB" sz="5400"/>
              <a:t>Barriers to effective communication:</a:t>
            </a:r>
            <a:endParaRPr lang="en-US"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ADA6E4-09FC-F8E1-1616-350042CA4ABE}"/>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GB" sz="2200" dirty="0">
                <a:latin typeface="Google Sans"/>
              </a:rPr>
              <a:t>Barriers to effective communication are obstacles that impede the successful transmission and understanding of a message. </a:t>
            </a:r>
          </a:p>
          <a:p>
            <a:pPr marL="0" indent="0">
              <a:buNone/>
            </a:pPr>
            <a:r>
              <a:rPr lang="en-GB" sz="2200" dirty="0">
                <a:latin typeface="Google Sans"/>
              </a:rPr>
              <a:t>These can include:</a:t>
            </a:r>
          </a:p>
          <a:p>
            <a:pPr marL="457200" indent="-457200"/>
            <a:r>
              <a:rPr lang="en-GB" sz="2200" dirty="0">
                <a:latin typeface="Google Sans"/>
              </a:rPr>
              <a:t>Physical factors like distance and noise. </a:t>
            </a:r>
            <a:endParaRPr lang="en-US" sz="2200" dirty="0">
              <a:latin typeface="Google Sans"/>
            </a:endParaRPr>
          </a:p>
          <a:p>
            <a:pPr marL="457200" indent="-457200"/>
            <a:r>
              <a:rPr lang="en-GB" sz="2200" dirty="0">
                <a:latin typeface="Google Sans"/>
              </a:rPr>
              <a:t>Psychological factors like stress or emotional state</a:t>
            </a:r>
          </a:p>
          <a:p>
            <a:pPr marL="457200" indent="-457200"/>
            <a:r>
              <a:rPr lang="en-GB" sz="2200" dirty="0">
                <a:latin typeface="Google Sans"/>
              </a:rPr>
              <a:t>Language and cultural differences </a:t>
            </a:r>
            <a:endParaRPr lang="en-US" sz="2200" dirty="0">
              <a:latin typeface="Google Sans"/>
            </a:endParaRPr>
          </a:p>
          <a:p>
            <a:pPr marL="457200" indent="-457200"/>
            <a:r>
              <a:rPr lang="en-GB" sz="2200" dirty="0">
                <a:latin typeface="Google Sans"/>
              </a:rPr>
              <a:t>This can also include poor listening skills, issues with the message itself like jargon or information overload.</a:t>
            </a:r>
            <a:endParaRPr lang="en-US" sz="2200" dirty="0">
              <a:latin typeface="Google Sans"/>
            </a:endParaRPr>
          </a:p>
        </p:txBody>
      </p:sp>
      <p:pic>
        <p:nvPicPr>
          <p:cNvPr id="4" name="Picture 3" descr="A person with curly hair shrugging her shoulders&#10;&#10;AI-generated content may be incorrect.">
            <a:extLst>
              <a:ext uri="{FF2B5EF4-FFF2-40B4-BE49-F238E27FC236}">
                <a16:creationId xmlns:a16="http://schemas.microsoft.com/office/drawing/2014/main" id="{C2BE985A-3B70-0EAF-FBC0-7CCCC0E60D27}"/>
              </a:ext>
            </a:extLst>
          </p:cNvPr>
          <p:cNvPicPr>
            <a:picLocks noChangeAspect="1"/>
          </p:cNvPicPr>
          <p:nvPr/>
        </p:nvPicPr>
        <p:blipFill>
          <a:blip r:embed="rId2"/>
          <a:srcRect l="18717" r="17261"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163610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626D2E-B9E5-9B5C-69AF-53678A0D6470}"/>
              </a:ext>
            </a:extLst>
          </p:cNvPr>
          <p:cNvPicPr>
            <a:picLocks noChangeAspect="1"/>
          </p:cNvPicPr>
          <p:nvPr/>
        </p:nvPicPr>
        <p:blipFill>
          <a:blip r:embed="rId2">
            <a:duotone>
              <a:schemeClr val="bg2">
                <a:shade val="45000"/>
                <a:satMod val="135000"/>
              </a:schemeClr>
              <a:prstClr val="white"/>
            </a:duotone>
          </a:blip>
          <a:srcRect t="12487" r="9085" b="10785"/>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610B37-AF9D-2E46-16F6-0062AD113E9D}"/>
              </a:ext>
            </a:extLst>
          </p:cNvPr>
          <p:cNvSpPr>
            <a:spLocks noGrp="1"/>
          </p:cNvSpPr>
          <p:nvPr>
            <p:ph type="title"/>
          </p:nvPr>
        </p:nvSpPr>
        <p:spPr>
          <a:xfrm>
            <a:off x="838200" y="365125"/>
            <a:ext cx="10515600" cy="1325563"/>
          </a:xfrm>
        </p:spPr>
        <p:txBody>
          <a:bodyPr>
            <a:normAutofit/>
          </a:bodyPr>
          <a:lstStyle/>
          <a:p>
            <a:r>
              <a:rPr lang="en-GB"/>
              <a:t>Specifically, the barriers to effective communication are:</a:t>
            </a:r>
            <a:endParaRPr lang="en-US"/>
          </a:p>
        </p:txBody>
      </p:sp>
      <p:graphicFrame>
        <p:nvGraphicFramePr>
          <p:cNvPr id="5" name="Content Placeholder 2">
            <a:extLst>
              <a:ext uri="{FF2B5EF4-FFF2-40B4-BE49-F238E27FC236}">
                <a16:creationId xmlns:a16="http://schemas.microsoft.com/office/drawing/2014/main" id="{177EDFD8-09D7-0DFB-32A9-C24FDB25488F}"/>
              </a:ext>
            </a:extLst>
          </p:cNvPr>
          <p:cNvGraphicFramePr>
            <a:graphicFrameLocks noGrp="1"/>
          </p:cNvGraphicFramePr>
          <p:nvPr>
            <p:ph idx="1"/>
            <p:extLst>
              <p:ext uri="{D42A27DB-BD31-4B8C-83A1-F6EECF244321}">
                <p14:modId xmlns:p14="http://schemas.microsoft.com/office/powerpoint/2010/main" val="377879943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3332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7" name="Rectangle 23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D94FCE-B11E-D13B-9DD5-208D87752417}"/>
              </a:ext>
            </a:extLst>
          </p:cNvPr>
          <p:cNvSpPr>
            <a:spLocks noGrp="1"/>
          </p:cNvSpPr>
          <p:nvPr>
            <p:ph type="title"/>
          </p:nvPr>
        </p:nvSpPr>
        <p:spPr>
          <a:xfrm>
            <a:off x="572493" y="238539"/>
            <a:ext cx="11018520" cy="1434415"/>
          </a:xfrm>
        </p:spPr>
        <p:txBody>
          <a:bodyPr anchor="b">
            <a:normAutofit/>
          </a:bodyPr>
          <a:lstStyle/>
          <a:p>
            <a:r>
              <a:rPr lang="en-GB" sz="5400" dirty="0"/>
              <a:t>Physical barriers:</a:t>
            </a:r>
            <a:endParaRPr lang="en-US" sz="5400" dirty="0"/>
          </a:p>
        </p:txBody>
      </p:sp>
      <p:sp>
        <p:nvSpPr>
          <p:cNvPr id="23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Content Placeholder 189">
            <a:extLst>
              <a:ext uri="{FF2B5EF4-FFF2-40B4-BE49-F238E27FC236}">
                <a16:creationId xmlns:a16="http://schemas.microsoft.com/office/drawing/2014/main" id="{B6DB2C6A-F59D-5DD5-5DC8-3C5B0D62A76B}"/>
              </a:ext>
            </a:extLst>
          </p:cNvPr>
          <p:cNvSpPr>
            <a:spLocks noGrp="1"/>
          </p:cNvSpPr>
          <p:nvPr>
            <p:ph idx="1"/>
          </p:nvPr>
        </p:nvSpPr>
        <p:spPr>
          <a:xfrm>
            <a:off x="572493" y="2071316"/>
            <a:ext cx="6713552" cy="4119172"/>
          </a:xfrm>
        </p:spPr>
        <p:txBody>
          <a:bodyPr vert="horz" lIns="91440" tIns="45720" rIns="91440" bIns="45720" rtlCol="0" anchor="t">
            <a:normAutofit/>
          </a:bodyPr>
          <a:lstStyle/>
          <a:p>
            <a:endParaRPr lang="en-GB" sz="2400" dirty="0">
              <a:latin typeface="Aptos"/>
            </a:endParaRPr>
          </a:p>
          <a:p>
            <a:r>
              <a:rPr lang="en-GB" sz="2400" dirty="0">
                <a:latin typeface="Google Sans"/>
              </a:rPr>
              <a:t>Environment issues with background noise, poor office layout, or a lack of privacy can make it hard to communicate.</a:t>
            </a:r>
          </a:p>
          <a:p>
            <a:r>
              <a:rPr lang="en-GB" sz="2400" dirty="0">
                <a:latin typeface="Google Sans"/>
              </a:rPr>
              <a:t>Physical distance, such as in remote work setups, can reduce connection and make communication less effective. </a:t>
            </a:r>
          </a:p>
          <a:p>
            <a:r>
              <a:rPr lang="en-GB" sz="2400" dirty="0">
                <a:latin typeface="Google Sans"/>
              </a:rPr>
              <a:t>When someone has physical conditions that create communication difficulties, for example, being breathless, not having any teeth or being in pain.</a:t>
            </a:r>
          </a:p>
          <a:p>
            <a:endParaRPr lang="en-GB" sz="2200"/>
          </a:p>
        </p:txBody>
      </p:sp>
      <p:pic>
        <p:nvPicPr>
          <p:cNvPr id="232" name="Picture 231" descr="A group of people sitting at a table&#10;&#10;AI-generated content may be incorrect.">
            <a:extLst>
              <a:ext uri="{FF2B5EF4-FFF2-40B4-BE49-F238E27FC236}">
                <a16:creationId xmlns:a16="http://schemas.microsoft.com/office/drawing/2014/main" id="{3D9F112A-8BC5-3511-7BF1-606E4AA9D045}"/>
              </a:ext>
            </a:extLst>
          </p:cNvPr>
          <p:cNvPicPr>
            <a:picLocks noChangeAspect="1"/>
          </p:cNvPicPr>
          <p:nvPr/>
        </p:nvPicPr>
        <p:blipFill>
          <a:blip r:embed="rId2"/>
          <a:srcRect l="17693" r="28252"/>
          <a:stretch>
            <a:fillRect/>
          </a:stretch>
        </p:blipFill>
        <p:spPr>
          <a:xfrm>
            <a:off x="7611082" y="2068145"/>
            <a:ext cx="3941064" cy="4096512"/>
          </a:xfrm>
          <a:prstGeom prst="rect">
            <a:avLst/>
          </a:prstGeom>
        </p:spPr>
      </p:pic>
    </p:spTree>
    <p:extLst>
      <p:ext uri="{BB962C8B-B14F-4D97-AF65-F5344CB8AC3E}">
        <p14:creationId xmlns:p14="http://schemas.microsoft.com/office/powerpoint/2010/main" val="2590842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52769A-D8E1-B9D3-CBF3-C407B591BD1D}"/>
              </a:ext>
            </a:extLst>
          </p:cNvPr>
          <p:cNvSpPr>
            <a:spLocks noGrp="1"/>
          </p:cNvSpPr>
          <p:nvPr>
            <p:ph type="title"/>
          </p:nvPr>
        </p:nvSpPr>
        <p:spPr>
          <a:xfrm>
            <a:off x="572493" y="238539"/>
            <a:ext cx="11018520" cy="1434415"/>
          </a:xfrm>
        </p:spPr>
        <p:txBody>
          <a:bodyPr anchor="b">
            <a:normAutofit/>
          </a:bodyPr>
          <a:lstStyle/>
          <a:p>
            <a:r>
              <a:rPr lang="en-GB" sz="5400" dirty="0"/>
              <a:t>Emotional and Psychological barriers:</a:t>
            </a:r>
            <a:endParaRPr lang="en-US" sz="5400" dirty="0"/>
          </a:p>
        </p:txBody>
      </p:sp>
      <p:sp>
        <p:nvSpPr>
          <p:cNvPr id="4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7BB6365-292A-2F1B-9630-6FD2C8605F09}"/>
              </a:ext>
            </a:extLst>
          </p:cNvPr>
          <p:cNvSpPr>
            <a:spLocks noGrp="1"/>
          </p:cNvSpPr>
          <p:nvPr>
            <p:ph idx="1"/>
          </p:nvPr>
        </p:nvSpPr>
        <p:spPr>
          <a:xfrm>
            <a:off x="572493" y="1445794"/>
            <a:ext cx="7122984" cy="4744694"/>
          </a:xfrm>
        </p:spPr>
        <p:txBody>
          <a:bodyPr vert="horz" lIns="91440" tIns="45720" rIns="91440" bIns="45720" rtlCol="0" anchor="t">
            <a:noAutofit/>
          </a:bodyPr>
          <a:lstStyle/>
          <a:p>
            <a:pPr marL="0" indent="0">
              <a:buNone/>
            </a:pPr>
            <a:endParaRPr lang="en-GB" sz="1900">
              <a:latin typeface="Google Sans"/>
            </a:endParaRPr>
          </a:p>
          <a:p>
            <a:r>
              <a:rPr lang="en-GB" sz="2400" dirty="0">
                <a:latin typeface="Google Sans"/>
              </a:rPr>
              <a:t>Strong emotions like anger, stress, anxiety, or depression can affect the ability to concentrate and communicate clearly or in a sensible way.</a:t>
            </a:r>
            <a:endParaRPr lang="en-US" sz="2400"/>
          </a:p>
          <a:p>
            <a:r>
              <a:rPr lang="en-GB" sz="2400" dirty="0">
                <a:latin typeface="Google Sans"/>
              </a:rPr>
              <a:t>Fear of judgment can make individuals hesitant to express themselves openly.</a:t>
            </a:r>
          </a:p>
          <a:p>
            <a:r>
              <a:rPr lang="en-GB" sz="2400" dirty="0">
                <a:latin typeface="Google Sans"/>
              </a:rPr>
              <a:t>Unresolved conflict between people creates a significant barrier to open and effective communication.</a:t>
            </a:r>
          </a:p>
          <a:p>
            <a:r>
              <a:rPr lang="en-GB" sz="2400" dirty="0">
                <a:latin typeface="Google Sans"/>
              </a:rPr>
              <a:t>Sitting too close could be intimidating making an individual feel uncomfortable. Sitting too far away could show lack of interest or concern.</a:t>
            </a:r>
          </a:p>
          <a:p>
            <a:r>
              <a:rPr lang="en-GB" sz="2400" dirty="0">
                <a:latin typeface="Google Sans"/>
              </a:rPr>
              <a:t>Stereotyping can lead to misunderstandings and failure to communicate with empathy. </a:t>
            </a:r>
          </a:p>
          <a:p>
            <a:endParaRPr lang="en-GB" sz="1900"/>
          </a:p>
        </p:txBody>
      </p:sp>
      <p:pic>
        <p:nvPicPr>
          <p:cNvPr id="6" name="Picture 5" descr="A large crowd of people&#10;&#10;AI-generated content may be incorrect.">
            <a:extLst>
              <a:ext uri="{FF2B5EF4-FFF2-40B4-BE49-F238E27FC236}">
                <a16:creationId xmlns:a16="http://schemas.microsoft.com/office/drawing/2014/main" id="{D0D746C0-0745-ECFD-0E81-AD4418CF404E}"/>
              </a:ext>
            </a:extLst>
          </p:cNvPr>
          <p:cNvPicPr>
            <a:picLocks noChangeAspect="1"/>
          </p:cNvPicPr>
          <p:nvPr/>
        </p:nvPicPr>
        <p:blipFill>
          <a:blip r:embed="rId2"/>
          <a:srcRect t="13380" r="1"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788001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D7A48B-97CB-E6D0-76C9-25511A01854D}"/>
              </a:ext>
            </a:extLst>
          </p:cNvPr>
          <p:cNvSpPr>
            <a:spLocks noGrp="1"/>
          </p:cNvSpPr>
          <p:nvPr>
            <p:ph type="title"/>
          </p:nvPr>
        </p:nvSpPr>
        <p:spPr>
          <a:xfrm>
            <a:off x="572493" y="238539"/>
            <a:ext cx="11018520" cy="1434415"/>
          </a:xfrm>
        </p:spPr>
        <p:txBody>
          <a:bodyPr anchor="b">
            <a:normAutofit/>
          </a:bodyPr>
          <a:lstStyle/>
          <a:p>
            <a:r>
              <a:rPr lang="en-GB" sz="5400" dirty="0"/>
              <a:t>Language and cultural barriers:</a:t>
            </a:r>
            <a:endParaRPr lang="en-US" sz="5400"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02F2FCD-E2C0-EE28-65AC-42667119481D}"/>
              </a:ext>
            </a:extLst>
          </p:cNvPr>
          <p:cNvSpPr>
            <a:spLocks noGrp="1"/>
          </p:cNvSpPr>
          <p:nvPr>
            <p:ph idx="1"/>
          </p:nvPr>
        </p:nvSpPr>
        <p:spPr>
          <a:xfrm>
            <a:off x="572493" y="2071316"/>
            <a:ext cx="6713552" cy="4119172"/>
          </a:xfrm>
        </p:spPr>
        <p:txBody>
          <a:bodyPr vert="horz" lIns="91440" tIns="45720" rIns="91440" bIns="45720" rtlCol="0" anchor="t">
            <a:noAutofit/>
          </a:bodyPr>
          <a:lstStyle/>
          <a:p>
            <a:r>
              <a:rPr lang="en-GB" sz="2400" dirty="0">
                <a:latin typeface="Google Sans"/>
              </a:rPr>
              <a:t>Differences in native languages or accents can lead to miscommunication.</a:t>
            </a:r>
          </a:p>
          <a:p>
            <a:r>
              <a:rPr lang="en-GB" sz="2400" dirty="0">
                <a:latin typeface="Google Sans"/>
              </a:rPr>
              <a:t>Variations in communication styles, values, and nonverbal cues across cultures can cause misunderstandings.</a:t>
            </a:r>
          </a:p>
          <a:p>
            <a:r>
              <a:rPr lang="en-GB" sz="2400" dirty="0">
                <a:latin typeface="Google Sans"/>
              </a:rPr>
              <a:t>Using specialized or technical terms that the audience may not understand creates a barrier to clarity.</a:t>
            </a:r>
          </a:p>
          <a:p>
            <a:r>
              <a:rPr lang="en-GB" sz="2400" dirty="0">
                <a:latin typeface="Google Sans"/>
              </a:rPr>
              <a:t>Generalisations about a group of people that are wrong and misleading. </a:t>
            </a:r>
          </a:p>
          <a:p>
            <a:r>
              <a:rPr lang="en-GB" sz="2400" dirty="0">
                <a:latin typeface="Google Sans"/>
              </a:rPr>
              <a:t>An example would be that ‘all older people are hard of hearing’.</a:t>
            </a:r>
          </a:p>
        </p:txBody>
      </p:sp>
      <p:pic>
        <p:nvPicPr>
          <p:cNvPr id="4" name="Picture 3" descr="A collage of different people&amp;#39;s faces&#10;&#10;AI-generated content may be incorrect.">
            <a:extLst>
              <a:ext uri="{FF2B5EF4-FFF2-40B4-BE49-F238E27FC236}">
                <a16:creationId xmlns:a16="http://schemas.microsoft.com/office/drawing/2014/main" id="{5A46F147-6369-7A90-2056-B907AF7FFF98}"/>
              </a:ext>
            </a:extLst>
          </p:cNvPr>
          <p:cNvPicPr>
            <a:picLocks noChangeAspect="1"/>
          </p:cNvPicPr>
          <p:nvPr/>
        </p:nvPicPr>
        <p:blipFill>
          <a:blip r:embed="rId2"/>
          <a:srcRect l="10691" r="12270"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782193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5B5944-5918-CFC2-EC1E-FE6B37205AA4}"/>
              </a:ext>
            </a:extLst>
          </p:cNvPr>
          <p:cNvSpPr>
            <a:spLocks noGrp="1"/>
          </p:cNvSpPr>
          <p:nvPr>
            <p:ph type="title"/>
          </p:nvPr>
        </p:nvSpPr>
        <p:spPr>
          <a:xfrm>
            <a:off x="572493" y="238539"/>
            <a:ext cx="11018520" cy="1434415"/>
          </a:xfrm>
        </p:spPr>
        <p:txBody>
          <a:bodyPr anchor="b">
            <a:normAutofit/>
          </a:bodyPr>
          <a:lstStyle/>
          <a:p>
            <a:r>
              <a:rPr lang="en-GB" sz="5400" dirty="0"/>
              <a:t>Message-related barriers:</a:t>
            </a:r>
            <a:endParaRPr lang="en-US" sz="5400"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7FFC1B-8000-C4B0-5C15-F70A25F8AD79}"/>
              </a:ext>
            </a:extLst>
          </p:cNvPr>
          <p:cNvSpPr>
            <a:spLocks noGrp="1"/>
          </p:cNvSpPr>
          <p:nvPr>
            <p:ph idx="1"/>
          </p:nvPr>
        </p:nvSpPr>
        <p:spPr>
          <a:xfrm>
            <a:off x="572493" y="2071316"/>
            <a:ext cx="6713552" cy="4119172"/>
          </a:xfrm>
        </p:spPr>
        <p:txBody>
          <a:bodyPr vert="horz" lIns="91440" tIns="45720" rIns="91440" bIns="45720" rtlCol="0" anchor="t">
            <a:normAutofit fontScale="92500" lnSpcReduction="10000"/>
          </a:bodyPr>
          <a:lstStyle/>
          <a:p>
            <a:r>
              <a:rPr lang="en-GB" sz="2400" dirty="0">
                <a:latin typeface="Google Sans"/>
              </a:rPr>
              <a:t>Poor clarity with being vague, ambiguous, or overly complex explanations can obscure the intended message.</a:t>
            </a:r>
          </a:p>
          <a:p>
            <a:r>
              <a:rPr lang="en-GB" sz="2400" dirty="0">
                <a:latin typeface="Google Sans"/>
              </a:rPr>
              <a:t>Providing too much information at once can overwhelm the listener and lead to them missing key points.</a:t>
            </a:r>
          </a:p>
          <a:p>
            <a:r>
              <a:rPr lang="en-GB" sz="2400" dirty="0">
                <a:latin typeface="Google Sans"/>
              </a:rPr>
              <a:t>A lack of attention, jumping to conclusions, or preparing a response while the other person is still speaking impedes effective listening.</a:t>
            </a:r>
          </a:p>
          <a:p>
            <a:r>
              <a:rPr lang="en-GB" sz="2400" dirty="0">
                <a:latin typeface="Google Sans"/>
              </a:rPr>
              <a:t>Unorganized information makes it difficult for the receiver to follow and understand. </a:t>
            </a:r>
          </a:p>
          <a:p>
            <a:pPr marL="0" indent="0">
              <a:buNone/>
            </a:pPr>
            <a:br>
              <a:rPr lang="en-US" sz="2000" dirty="0"/>
            </a:br>
            <a:endParaRPr lang="en-US" sz="2000"/>
          </a:p>
        </p:txBody>
      </p:sp>
      <p:pic>
        <p:nvPicPr>
          <p:cNvPr id="4" name="Picture 3" descr="A person yawning with her hand in front of her face&#10;&#10;AI-generated content may be incorrect.">
            <a:extLst>
              <a:ext uri="{FF2B5EF4-FFF2-40B4-BE49-F238E27FC236}">
                <a16:creationId xmlns:a16="http://schemas.microsoft.com/office/drawing/2014/main" id="{FDF1C77F-87C9-D1DE-DDCE-607364A1F58F}"/>
              </a:ext>
            </a:extLst>
          </p:cNvPr>
          <p:cNvPicPr>
            <a:picLocks noChangeAspect="1"/>
          </p:cNvPicPr>
          <p:nvPr/>
        </p:nvPicPr>
        <p:blipFill>
          <a:blip r:embed="rId2"/>
          <a:srcRect l="15173" r="20806"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12599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DC9EF6-7E02-0167-89E2-7E5EC0927752}"/>
              </a:ext>
            </a:extLst>
          </p:cNvPr>
          <p:cNvSpPr>
            <a:spLocks noGrp="1"/>
          </p:cNvSpPr>
          <p:nvPr>
            <p:ph type="title"/>
          </p:nvPr>
        </p:nvSpPr>
        <p:spPr>
          <a:xfrm>
            <a:off x="572493" y="238539"/>
            <a:ext cx="11018520" cy="1434415"/>
          </a:xfrm>
        </p:spPr>
        <p:txBody>
          <a:bodyPr anchor="b">
            <a:normAutofit/>
          </a:bodyPr>
          <a:lstStyle/>
          <a:p>
            <a:r>
              <a:rPr lang="en-GB" sz="5400" dirty="0"/>
              <a:t>Other barriers:</a:t>
            </a:r>
            <a:endParaRPr lang="en-US" sz="5400"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2A96CA-B744-EC1A-C44F-F6F2236C9031}"/>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200" dirty="0">
                <a:latin typeface="Google Sans"/>
              </a:rPr>
              <a:t>Conducting a private conversation in an inappropriate or public place is a barrier.</a:t>
            </a:r>
          </a:p>
          <a:p>
            <a:r>
              <a:rPr lang="en-GB" sz="2200" dirty="0">
                <a:latin typeface="Google Sans"/>
              </a:rPr>
              <a:t>Think carefully about where and when private and confidential conversations should take place.</a:t>
            </a:r>
          </a:p>
          <a:p>
            <a:r>
              <a:rPr lang="en-GB" sz="2200" dirty="0">
                <a:latin typeface="Google Sans"/>
              </a:rPr>
              <a:t>Not giving individuals time to say what they want may make them feel rushed and reluctant to express their true wishes.</a:t>
            </a:r>
          </a:p>
          <a:p>
            <a:r>
              <a:rPr lang="en-GB" sz="2200" dirty="0">
                <a:latin typeface="Google Sans"/>
              </a:rPr>
              <a:t>When the technological aids known to be the best way for someone to communicate are not available. </a:t>
            </a:r>
          </a:p>
          <a:p>
            <a:endParaRPr lang="en-GB" sz="2200"/>
          </a:p>
        </p:txBody>
      </p:sp>
      <p:pic>
        <p:nvPicPr>
          <p:cNvPr id="4" name="Picture 3" descr="A hand coming out of a broken computer screen&#10;&#10;AI-generated content may be incorrect.">
            <a:extLst>
              <a:ext uri="{FF2B5EF4-FFF2-40B4-BE49-F238E27FC236}">
                <a16:creationId xmlns:a16="http://schemas.microsoft.com/office/drawing/2014/main" id="{3497BE2F-69AE-BE4C-D111-88195C0E756E}"/>
              </a:ext>
            </a:extLst>
          </p:cNvPr>
          <p:cNvPicPr>
            <a:picLocks noChangeAspect="1"/>
          </p:cNvPicPr>
          <p:nvPr/>
        </p:nvPicPr>
        <p:blipFill>
          <a:blip r:embed="rId2"/>
          <a:srcRect l="12827" r="1667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282774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98461C-FF89-E53F-C74F-8A33DD2708FF}"/>
              </a:ext>
            </a:extLst>
          </p:cNvPr>
          <p:cNvSpPr>
            <a:spLocks noGrp="1"/>
          </p:cNvSpPr>
          <p:nvPr>
            <p:ph type="title"/>
          </p:nvPr>
        </p:nvSpPr>
        <p:spPr>
          <a:xfrm>
            <a:off x="572493" y="238539"/>
            <a:ext cx="11018520" cy="1434415"/>
          </a:xfrm>
        </p:spPr>
        <p:txBody>
          <a:bodyPr anchor="b">
            <a:normAutofit/>
          </a:bodyPr>
          <a:lstStyle/>
          <a:p>
            <a:r>
              <a:rPr lang="en-GB" sz="5400" dirty="0"/>
              <a:t>Poor communication:</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E29C765-2AD1-AEFA-E46F-9FAC592B14BC}"/>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400" dirty="0">
                <a:latin typeface="Google Sans"/>
                <a:cs typeface="Arial"/>
              </a:rPr>
              <a:t>Poor communication can quickly lead to confusion and distress. </a:t>
            </a:r>
            <a:endParaRPr lang="en-US" sz="2400">
              <a:latin typeface="Google Sans"/>
            </a:endParaRPr>
          </a:p>
          <a:p>
            <a:r>
              <a:rPr lang="en-GB" sz="2400" dirty="0">
                <a:latin typeface="Google Sans"/>
                <a:cs typeface="Arial"/>
              </a:rPr>
              <a:t>The process of exchanging information through communication is not always straightforward. </a:t>
            </a:r>
          </a:p>
          <a:p>
            <a:r>
              <a:rPr lang="en-GB" sz="2400" dirty="0">
                <a:latin typeface="Google Sans"/>
                <a:cs typeface="Arial"/>
              </a:rPr>
              <a:t>If the information shared is inaccurate or misleading, mistakes can be made which can result in poor care. </a:t>
            </a:r>
            <a:endParaRPr lang="en-GB" sz="2400" dirty="0"/>
          </a:p>
        </p:txBody>
      </p:sp>
      <p:pic>
        <p:nvPicPr>
          <p:cNvPr id="4" name="Picture 3" descr="A person giving a presentation to a group of people&#10;&#10;AI-generated content may be incorrect.">
            <a:extLst>
              <a:ext uri="{FF2B5EF4-FFF2-40B4-BE49-F238E27FC236}">
                <a16:creationId xmlns:a16="http://schemas.microsoft.com/office/drawing/2014/main" id="{F40FC130-5E34-5870-3519-0C67DAE398A8}"/>
              </a:ext>
            </a:extLst>
          </p:cNvPr>
          <p:cNvPicPr>
            <a:picLocks noChangeAspect="1"/>
          </p:cNvPicPr>
          <p:nvPr/>
        </p:nvPicPr>
        <p:blipFill>
          <a:blip r:embed="rId2"/>
          <a:srcRect l="31139" r="464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62193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714566-A1F3-FCA2-88D3-A10D7EC1B6B4}"/>
              </a:ext>
            </a:extLst>
          </p:cNvPr>
          <p:cNvSpPr>
            <a:spLocks noGrp="1"/>
          </p:cNvSpPr>
          <p:nvPr>
            <p:ph type="title"/>
          </p:nvPr>
        </p:nvSpPr>
        <p:spPr>
          <a:xfrm>
            <a:off x="572493" y="238539"/>
            <a:ext cx="11018520" cy="1434415"/>
          </a:xfrm>
        </p:spPr>
        <p:txBody>
          <a:bodyPr anchor="b">
            <a:normAutofit/>
          </a:bodyPr>
          <a:lstStyle/>
          <a:p>
            <a:r>
              <a:rPr lang="en-GB" sz="5400" dirty="0"/>
              <a:t>Reducing barriers to communication:</a:t>
            </a:r>
            <a:endParaRPr lang="en-US" sz="5400"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0D83A2-5F87-F253-16E6-EA0D0259D3C0}"/>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200">
                <a:latin typeface="Google Sans"/>
              </a:rPr>
              <a:t>As an Oral Health Educator you should do what you can to reduce any barriers to communication. </a:t>
            </a:r>
            <a:endParaRPr lang="en-US" sz="2200">
              <a:latin typeface="Google Sans"/>
            </a:endParaRPr>
          </a:p>
          <a:p>
            <a:r>
              <a:rPr lang="en-GB" sz="2200">
                <a:latin typeface="Google Sans"/>
              </a:rPr>
              <a:t>The most effective way to make sure that you are meeting someone’s communication needs and providing person-centred care is to know as much as possible as you can about them.</a:t>
            </a:r>
          </a:p>
        </p:txBody>
      </p:sp>
      <p:pic>
        <p:nvPicPr>
          <p:cNvPr id="4" name="Picture 3" descr="A person sitting in a chair holding a clipboard&#10;&#10;AI-generated content may be incorrect.">
            <a:extLst>
              <a:ext uri="{FF2B5EF4-FFF2-40B4-BE49-F238E27FC236}">
                <a16:creationId xmlns:a16="http://schemas.microsoft.com/office/drawing/2014/main" id="{A4BAB712-0EFF-62D6-8B64-E5E352C3BA79}"/>
              </a:ext>
            </a:extLst>
          </p:cNvPr>
          <p:cNvPicPr>
            <a:picLocks noChangeAspect="1"/>
          </p:cNvPicPr>
          <p:nvPr/>
        </p:nvPicPr>
        <p:blipFill>
          <a:blip r:embed="rId2"/>
          <a:srcRect l="13942" r="3200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78010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97D0D2-1EE4-168F-16B9-C70BC9324498}"/>
              </a:ext>
            </a:extLst>
          </p:cNvPr>
          <p:cNvSpPr>
            <a:spLocks noGrp="1"/>
          </p:cNvSpPr>
          <p:nvPr>
            <p:ph type="title"/>
          </p:nvPr>
        </p:nvSpPr>
        <p:spPr>
          <a:xfrm>
            <a:off x="838200" y="365125"/>
            <a:ext cx="10515600" cy="1325563"/>
          </a:xfrm>
        </p:spPr>
        <p:txBody>
          <a:bodyPr>
            <a:normAutofit/>
          </a:bodyPr>
          <a:lstStyle/>
          <a:p>
            <a:r>
              <a:rPr lang="en-GB" sz="5400"/>
              <a:t>A ‘communication passport’</a:t>
            </a:r>
            <a:endParaRPr lang="en-US" sz="5400"/>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9A01606-397A-BB7F-C1BE-4DA4150CB3B1}"/>
              </a:ext>
            </a:extLst>
          </p:cNvPr>
          <p:cNvGraphicFramePr>
            <a:graphicFrameLocks noGrp="1"/>
          </p:cNvGraphicFramePr>
          <p:nvPr>
            <p:ph idx="1"/>
            <p:extLst>
              <p:ext uri="{D42A27DB-BD31-4B8C-83A1-F6EECF244321}">
                <p14:modId xmlns:p14="http://schemas.microsoft.com/office/powerpoint/2010/main" val="3464575530"/>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3122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D7A1B-1857-17E5-D482-A890BE46A79C}"/>
              </a:ext>
            </a:extLst>
          </p:cNvPr>
          <p:cNvSpPr>
            <a:spLocks noGrp="1"/>
          </p:cNvSpPr>
          <p:nvPr>
            <p:ph type="title"/>
          </p:nvPr>
        </p:nvSpPr>
        <p:spPr>
          <a:xfrm>
            <a:off x="841248" y="548640"/>
            <a:ext cx="3600860" cy="5431536"/>
          </a:xfrm>
        </p:spPr>
        <p:txBody>
          <a:bodyPr>
            <a:normAutofit/>
          </a:bodyPr>
          <a:lstStyle/>
          <a:p>
            <a:r>
              <a:rPr lang="en-GB" sz="5400" dirty="0"/>
              <a:t>Regular feedback:</a:t>
            </a: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D2E32C3-6E8C-4450-51DC-4E5054AB97B8}"/>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GB" sz="2200">
                <a:latin typeface="Google Sans"/>
              </a:rPr>
              <a:t>It is important to get regular feedback about your communication style and methods from the people you provide care and support to so that you can continue to improve how you communicate. </a:t>
            </a:r>
            <a:endParaRPr lang="en-US" sz="2200"/>
          </a:p>
          <a:p>
            <a:r>
              <a:rPr lang="en-GB" sz="2200">
                <a:latin typeface="Google Sans"/>
              </a:rPr>
              <a:t>You could also increase your awareness of different communication needs and methods through taking up learning opportunities.</a:t>
            </a:r>
            <a:endParaRPr lang="en-GB" sz="2200">
              <a:latin typeface="Aptos" panose="020B0004020202020204"/>
            </a:endParaRPr>
          </a:p>
          <a:p>
            <a:r>
              <a:rPr lang="en-GB" sz="2200">
                <a:latin typeface="Google Sans"/>
              </a:rPr>
              <a:t> Experience will help you to develop a variety of new methods of communication and selecting the best one in each situation. </a:t>
            </a:r>
            <a:endParaRPr lang="en-GB" sz="2200">
              <a:latin typeface="Aptos" panose="020B0004020202020204"/>
            </a:endParaRPr>
          </a:p>
          <a:p>
            <a:r>
              <a:rPr lang="en-GB" sz="2200">
                <a:latin typeface="Google Sans"/>
              </a:rPr>
              <a:t>Be creative. Open body language and a positive, non-judgemental attitude will further help reduce barriers. Your communication skills should be seen as a toolbox, using the right tool for the right job and choosing a different tool if one doesn’t work well.</a:t>
            </a:r>
            <a:endParaRPr lang="en-GB" sz="2200"/>
          </a:p>
        </p:txBody>
      </p:sp>
    </p:spTree>
    <p:extLst>
      <p:ext uri="{BB962C8B-B14F-4D97-AF65-F5344CB8AC3E}">
        <p14:creationId xmlns:p14="http://schemas.microsoft.com/office/powerpoint/2010/main" val="2753151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3F8F1-EA8F-2273-DC2C-AA2A225D17DB}"/>
              </a:ext>
            </a:extLst>
          </p:cNvPr>
          <p:cNvSpPr>
            <a:spLocks noGrp="1"/>
          </p:cNvSpPr>
          <p:nvPr>
            <p:ph type="title"/>
          </p:nvPr>
        </p:nvSpPr>
        <p:spPr>
          <a:xfrm>
            <a:off x="572493" y="238539"/>
            <a:ext cx="11018520" cy="1434415"/>
          </a:xfrm>
        </p:spPr>
        <p:txBody>
          <a:bodyPr anchor="b">
            <a:normAutofit/>
          </a:bodyPr>
          <a:lstStyle/>
          <a:p>
            <a:r>
              <a:rPr lang="en-GB" sz="5400" dirty="0"/>
              <a:t>Checking understanding: </a:t>
            </a:r>
            <a:endParaRPr lang="en-US" sz="5400"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03D162-9111-CD4C-8083-834440E17A96}"/>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200">
                <a:latin typeface="Google Sans"/>
              </a:rPr>
              <a:t>Checking that communication has been understood is an essential part of the process. </a:t>
            </a:r>
            <a:endParaRPr lang="en-US" sz="2200">
              <a:latin typeface="Google Sans"/>
            </a:endParaRPr>
          </a:p>
          <a:p>
            <a:r>
              <a:rPr lang="en-GB" sz="2200">
                <a:latin typeface="Google Sans"/>
              </a:rPr>
              <a:t>This means to think about the main points of the conversation or communication and shorten or simplify them in order to repeat them back to the individual. </a:t>
            </a:r>
          </a:p>
          <a:p>
            <a:r>
              <a:rPr lang="en-GB" sz="2200">
                <a:latin typeface="Google Sans"/>
              </a:rPr>
              <a:t>This will help to check your and their understanding.</a:t>
            </a:r>
          </a:p>
          <a:p>
            <a:r>
              <a:rPr lang="en-GB" sz="2200">
                <a:latin typeface="Google Sans"/>
              </a:rPr>
              <a:t>A vital skill that checks understanding is summarising.</a:t>
            </a:r>
          </a:p>
        </p:txBody>
      </p:sp>
      <p:pic>
        <p:nvPicPr>
          <p:cNvPr id="4" name="Picture 3" descr="A person scratching his head&#10;&#10;AI-generated content may be incorrect.">
            <a:extLst>
              <a:ext uri="{FF2B5EF4-FFF2-40B4-BE49-F238E27FC236}">
                <a16:creationId xmlns:a16="http://schemas.microsoft.com/office/drawing/2014/main" id="{310F8EC5-436B-2255-91E6-7A9C3ABC29F8}"/>
              </a:ext>
            </a:extLst>
          </p:cNvPr>
          <p:cNvPicPr>
            <a:picLocks noChangeAspect="1"/>
          </p:cNvPicPr>
          <p:nvPr/>
        </p:nvPicPr>
        <p:blipFill>
          <a:blip r:embed="rId2"/>
          <a:srcRect l="21139" r="21138"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617818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0AD69-76D2-4F9A-8265-0E4A3DD369C7}"/>
              </a:ext>
            </a:extLst>
          </p:cNvPr>
          <p:cNvSpPr>
            <a:spLocks noGrp="1"/>
          </p:cNvSpPr>
          <p:nvPr>
            <p:ph type="title"/>
          </p:nvPr>
        </p:nvSpPr>
        <p:spPr>
          <a:xfrm>
            <a:off x="572493" y="238539"/>
            <a:ext cx="11018520" cy="1434415"/>
          </a:xfrm>
        </p:spPr>
        <p:txBody>
          <a:bodyPr anchor="b">
            <a:normAutofit/>
          </a:bodyPr>
          <a:lstStyle/>
          <a:p>
            <a:r>
              <a:rPr lang="en-GB" sz="5400" dirty="0"/>
              <a:t>Summarising:</a:t>
            </a:r>
            <a:endParaRPr lang="en-US"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2AE158-8888-E4CD-43D9-8BDE4522710C}"/>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000">
                <a:latin typeface="Google Sans"/>
              </a:rPr>
              <a:t>A summary should bring together the main points of an exchange of information. </a:t>
            </a:r>
            <a:endParaRPr lang="en-US" sz="2000"/>
          </a:p>
          <a:p>
            <a:r>
              <a:rPr lang="en-GB" sz="2000">
                <a:latin typeface="Google Sans"/>
              </a:rPr>
              <a:t>This will allow the individual to correct you if necessary. This can help you to check that you have correctly understood. </a:t>
            </a:r>
            <a:endParaRPr lang="en-GB" sz="2000">
              <a:latin typeface="Aptos" panose="020B0004020202020204"/>
            </a:endParaRPr>
          </a:p>
          <a:p>
            <a:r>
              <a:rPr lang="en-GB" sz="2000">
                <a:latin typeface="Google Sans"/>
              </a:rPr>
              <a:t>Questions are another way of checking whether a message has been received. </a:t>
            </a:r>
            <a:endParaRPr lang="en-GB" sz="2000">
              <a:latin typeface="Aptos" panose="020B0004020202020204"/>
            </a:endParaRPr>
          </a:p>
          <a:p>
            <a:r>
              <a:rPr lang="en-GB" sz="2000">
                <a:latin typeface="Google Sans"/>
              </a:rPr>
              <a:t>Make sure you ask questions in a way that the individual has to provide a detailed response (open questions), rather than asking questions which require only a ‘yes or ‘no’ reply (closed questions). </a:t>
            </a:r>
            <a:endParaRPr lang="en-GB" sz="2000">
              <a:latin typeface="Aptos" panose="020B0004020202020204"/>
            </a:endParaRPr>
          </a:p>
          <a:p>
            <a:r>
              <a:rPr lang="en-GB" sz="2000">
                <a:latin typeface="Google Sans"/>
              </a:rPr>
              <a:t>For example: ‘What do you like to do in your spare time?’ However, closed questions can be useful in some situations.</a:t>
            </a:r>
            <a:endParaRPr lang="en-GB" sz="2000"/>
          </a:p>
        </p:txBody>
      </p:sp>
      <p:pic>
        <p:nvPicPr>
          <p:cNvPr id="4" name="Picture 3" descr="A person talking to a person on a computer&#10;&#10;AI-generated content may be incorrect.">
            <a:extLst>
              <a:ext uri="{FF2B5EF4-FFF2-40B4-BE49-F238E27FC236}">
                <a16:creationId xmlns:a16="http://schemas.microsoft.com/office/drawing/2014/main" id="{7E78E6AA-F211-8284-A1DD-1B357866548C}"/>
              </a:ext>
            </a:extLst>
          </p:cNvPr>
          <p:cNvPicPr>
            <a:picLocks noChangeAspect="1"/>
          </p:cNvPicPr>
          <p:nvPr/>
        </p:nvPicPr>
        <p:blipFill>
          <a:blip r:embed="rId2"/>
          <a:srcRect l="23990" r="11989"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043074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52DA19-1441-3F37-A48E-D99666BC8839}"/>
              </a:ext>
            </a:extLst>
          </p:cNvPr>
          <p:cNvSpPr>
            <a:spLocks noGrp="1"/>
          </p:cNvSpPr>
          <p:nvPr>
            <p:ph type="title"/>
          </p:nvPr>
        </p:nvSpPr>
        <p:spPr>
          <a:xfrm>
            <a:off x="838200" y="365125"/>
            <a:ext cx="10515600" cy="1325563"/>
          </a:xfrm>
        </p:spPr>
        <p:txBody>
          <a:bodyPr>
            <a:normAutofit/>
          </a:bodyPr>
          <a:lstStyle/>
          <a:p>
            <a:r>
              <a:rPr lang="en-GB" sz="5400" dirty="0"/>
              <a:t>Additional information and support:</a:t>
            </a:r>
            <a:endParaRPr lang="en-US" sz="5400" dirty="0"/>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E111C1D-0C25-4C60-74A6-787938C400A4}"/>
              </a:ext>
            </a:extLst>
          </p:cNvPr>
          <p:cNvGraphicFramePr>
            <a:graphicFrameLocks noGrp="1"/>
          </p:cNvGraphicFramePr>
          <p:nvPr>
            <p:ph idx="1"/>
            <p:extLst>
              <p:ext uri="{D42A27DB-BD31-4B8C-83A1-F6EECF244321}">
                <p14:modId xmlns:p14="http://schemas.microsoft.com/office/powerpoint/2010/main" val="3924606647"/>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7178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AECB72-0F82-8F77-DA53-D370FE42E0CB}"/>
              </a:ext>
            </a:extLst>
          </p:cNvPr>
          <p:cNvSpPr>
            <a:spLocks noGrp="1"/>
          </p:cNvSpPr>
          <p:nvPr>
            <p:ph type="title"/>
          </p:nvPr>
        </p:nvSpPr>
        <p:spPr>
          <a:xfrm>
            <a:off x="572493" y="238539"/>
            <a:ext cx="11018520" cy="1434415"/>
          </a:xfrm>
        </p:spPr>
        <p:txBody>
          <a:bodyPr anchor="b">
            <a:normAutofit/>
          </a:bodyPr>
          <a:lstStyle/>
          <a:p>
            <a:r>
              <a:rPr lang="en-GB" sz="5400" dirty="0"/>
              <a:t>In addition:</a:t>
            </a:r>
            <a:endParaRPr lang="en-US" sz="5400" dirty="0"/>
          </a:p>
        </p:txBody>
      </p:sp>
      <p:sp>
        <p:nvSpPr>
          <p:cNvPr id="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9575AE-3ACB-4B50-898D-5619366BFE26}"/>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200">
                <a:latin typeface="Google Sans"/>
              </a:rPr>
              <a:t>Some local charities offer specific human aids such as befrienders, advocates or mentors. </a:t>
            </a:r>
            <a:endParaRPr lang="en-US" sz="2200"/>
          </a:p>
          <a:p>
            <a:r>
              <a:rPr lang="en-GB" sz="2200">
                <a:latin typeface="Google Sans"/>
              </a:rPr>
              <a:t>A befriender could support an individual in overcoming emotional difficulties that are a barrier to their communication. </a:t>
            </a:r>
            <a:endParaRPr lang="en-GB" sz="2200">
              <a:latin typeface="Aptos" panose="020B0004020202020204"/>
            </a:endParaRPr>
          </a:p>
          <a:p>
            <a:r>
              <a:rPr lang="en-GB" sz="2200">
                <a:latin typeface="Google Sans"/>
              </a:rPr>
              <a:t>An advocate could communicate on an individual’s behalf if their skills are very limited. </a:t>
            </a:r>
          </a:p>
          <a:p>
            <a:r>
              <a:rPr lang="en-GB" sz="2200">
                <a:latin typeface="Google Sans"/>
              </a:rPr>
              <a:t>A number of additional key experts available to support individuals with their communication needs include speech and language therapists, interpreters, translators, and clinical psychologists or counsellors.</a:t>
            </a:r>
            <a:r>
              <a:rPr lang="en-GB" sz="2200"/>
              <a:t> </a:t>
            </a:r>
          </a:p>
        </p:txBody>
      </p:sp>
      <p:pic>
        <p:nvPicPr>
          <p:cNvPr id="7" name="Picture 6" descr="Two women holding a blue frame&#10;&#10;AI-generated content may be incorrect.">
            <a:extLst>
              <a:ext uri="{FF2B5EF4-FFF2-40B4-BE49-F238E27FC236}">
                <a16:creationId xmlns:a16="http://schemas.microsoft.com/office/drawing/2014/main" id="{F41723B6-CFE2-A39D-D7F3-E38715D32909}"/>
              </a:ext>
            </a:extLst>
          </p:cNvPr>
          <p:cNvPicPr>
            <a:picLocks noChangeAspect="1"/>
          </p:cNvPicPr>
          <p:nvPr/>
        </p:nvPicPr>
        <p:blipFill>
          <a:blip r:embed="rId2"/>
          <a:srcRect l="21248" r="24877"/>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550884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BCB558-753E-C32E-5028-6B3FD7E3656A}"/>
              </a:ext>
            </a:extLst>
          </p:cNvPr>
          <p:cNvSpPr>
            <a:spLocks noGrp="1"/>
          </p:cNvSpPr>
          <p:nvPr>
            <p:ph type="title"/>
          </p:nvPr>
        </p:nvSpPr>
        <p:spPr>
          <a:xfrm>
            <a:off x="838200" y="365125"/>
            <a:ext cx="10515600" cy="1325563"/>
          </a:xfrm>
        </p:spPr>
        <p:txBody>
          <a:bodyPr>
            <a:normAutofit/>
          </a:bodyPr>
          <a:lstStyle/>
          <a:p>
            <a:r>
              <a:rPr lang="en-GB" sz="5400" dirty="0"/>
              <a:t>Further learning:</a:t>
            </a:r>
            <a:endParaRPr lang="en-US" sz="5400" dirty="0"/>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EA983BD-349B-1F08-F77F-16AE8616EF7C}"/>
              </a:ext>
            </a:extLst>
          </p:cNvPr>
          <p:cNvGraphicFramePr>
            <a:graphicFrameLocks noGrp="1"/>
          </p:cNvGraphicFramePr>
          <p:nvPr>
            <p:ph idx="1"/>
            <p:extLst>
              <p:ext uri="{D42A27DB-BD31-4B8C-83A1-F6EECF244321}">
                <p14:modId xmlns:p14="http://schemas.microsoft.com/office/powerpoint/2010/main" val="1946298148"/>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2252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94221D-0B6B-DEBF-2063-A2A26A113837}"/>
              </a:ext>
            </a:extLst>
          </p:cNvPr>
          <p:cNvPicPr>
            <a:picLocks noChangeAspect="1"/>
          </p:cNvPicPr>
          <p:nvPr/>
        </p:nvPicPr>
        <p:blipFill>
          <a:blip r:embed="rId2">
            <a:duotone>
              <a:schemeClr val="bg2">
                <a:shade val="45000"/>
                <a:satMod val="135000"/>
              </a:schemeClr>
              <a:prstClr val="white"/>
            </a:duotone>
          </a:blip>
          <a:srcRect l="3565" t="7377" r="-2" b="2227"/>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D416A2-7569-0177-4D36-A5EB4CE30B54}"/>
              </a:ext>
            </a:extLst>
          </p:cNvPr>
          <p:cNvSpPr>
            <a:spLocks noGrp="1"/>
          </p:cNvSpPr>
          <p:nvPr>
            <p:ph type="title"/>
          </p:nvPr>
        </p:nvSpPr>
        <p:spPr>
          <a:xfrm>
            <a:off x="838200" y="365125"/>
            <a:ext cx="10515600" cy="1325563"/>
          </a:xfrm>
        </p:spPr>
        <p:txBody>
          <a:bodyPr>
            <a:normAutofit/>
          </a:bodyPr>
          <a:lstStyle/>
          <a:p>
            <a:r>
              <a:rPr lang="en-GB"/>
              <a:t>Confidentiality:</a:t>
            </a:r>
            <a:endParaRPr lang="en-US"/>
          </a:p>
        </p:txBody>
      </p:sp>
      <p:graphicFrame>
        <p:nvGraphicFramePr>
          <p:cNvPr id="5" name="Content Placeholder 2">
            <a:extLst>
              <a:ext uri="{FF2B5EF4-FFF2-40B4-BE49-F238E27FC236}">
                <a16:creationId xmlns:a16="http://schemas.microsoft.com/office/drawing/2014/main" id="{98446EEB-A3E9-D610-E124-A3C21EBA9A09}"/>
              </a:ext>
            </a:extLst>
          </p:cNvPr>
          <p:cNvGraphicFramePr>
            <a:graphicFrameLocks noGrp="1"/>
          </p:cNvGraphicFramePr>
          <p:nvPr>
            <p:ph idx="1"/>
            <p:extLst>
              <p:ext uri="{D42A27DB-BD31-4B8C-83A1-F6EECF244321}">
                <p14:modId xmlns:p14="http://schemas.microsoft.com/office/powerpoint/2010/main" val="37955225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9615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3DF4A1-3DEF-D8D4-FCF8-EBE89803FF14}"/>
              </a:ext>
            </a:extLst>
          </p:cNvPr>
          <p:cNvSpPr>
            <a:spLocks noGrp="1"/>
          </p:cNvSpPr>
          <p:nvPr>
            <p:ph type="title"/>
          </p:nvPr>
        </p:nvSpPr>
        <p:spPr>
          <a:xfrm>
            <a:off x="488681" y="548640"/>
            <a:ext cx="4271874" cy="5431536"/>
          </a:xfrm>
        </p:spPr>
        <p:txBody>
          <a:bodyPr>
            <a:normAutofit/>
          </a:bodyPr>
          <a:lstStyle/>
          <a:p>
            <a:r>
              <a:rPr lang="en-GB" sz="5400" dirty="0"/>
              <a:t>The right to confidentiality:</a:t>
            </a: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D768C04-57A9-D818-2304-B58BB1CCD275}"/>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GB" sz="2400" dirty="0">
                <a:latin typeface="Google Sans"/>
              </a:rPr>
              <a:t>An individual’s right to confidentiality also means that a person’s notes or details must always be stored securely, for example in a locked cupboard, and not be left where they can be seen by unauthorised people. </a:t>
            </a:r>
            <a:endParaRPr lang="en-US" sz="2400" dirty="0"/>
          </a:p>
          <a:p>
            <a:r>
              <a:rPr lang="en-GB" sz="2400" dirty="0">
                <a:latin typeface="Google Sans"/>
              </a:rPr>
              <a:t>Computers or mobile devices such as electronic tablets need to be protected by a password and firewall. </a:t>
            </a:r>
            <a:endParaRPr lang="en-GB" sz="2400" dirty="0">
              <a:latin typeface="Aptos" panose="020B0004020202020204"/>
            </a:endParaRPr>
          </a:p>
          <a:p>
            <a:r>
              <a:rPr lang="en-GB" sz="2400" dirty="0">
                <a:latin typeface="Google Sans"/>
              </a:rPr>
              <a:t>When talking about an individual you must ensure no others can overhear you.</a:t>
            </a:r>
            <a:endParaRPr lang="en-GB" sz="2400" dirty="0"/>
          </a:p>
        </p:txBody>
      </p:sp>
    </p:spTree>
    <p:extLst>
      <p:ext uri="{BB962C8B-B14F-4D97-AF65-F5344CB8AC3E}">
        <p14:creationId xmlns:p14="http://schemas.microsoft.com/office/powerpoint/2010/main" val="2381573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416E59-4D5E-75CE-FE04-BB714CE5DF68}"/>
              </a:ext>
            </a:extLst>
          </p:cNvPr>
          <p:cNvSpPr>
            <a:spLocks noGrp="1"/>
          </p:cNvSpPr>
          <p:nvPr>
            <p:ph type="title"/>
          </p:nvPr>
        </p:nvSpPr>
        <p:spPr>
          <a:xfrm>
            <a:off x="572493" y="238539"/>
            <a:ext cx="11018520" cy="1434415"/>
          </a:xfrm>
        </p:spPr>
        <p:txBody>
          <a:bodyPr anchor="b">
            <a:normAutofit/>
          </a:bodyPr>
          <a:lstStyle/>
          <a:p>
            <a:r>
              <a:rPr lang="en-GB" sz="4600"/>
              <a:t>It is essential that you obey the laws about confidentiality, particularly:</a:t>
            </a:r>
            <a:endParaRPr lang="en-US" sz="46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45ACF60-6283-2604-6EED-F11515FC7191}"/>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200">
                <a:latin typeface="Google Sans"/>
              </a:rPr>
              <a:t>Data Protection Act 1998 - This Act says that every person has the right to confidentiality, to know which information about them is collected and that this data is up-to-date. </a:t>
            </a:r>
            <a:endParaRPr lang="en-US" sz="2200"/>
          </a:p>
          <a:p>
            <a:r>
              <a:rPr lang="en-GB" sz="2200">
                <a:latin typeface="Google Sans"/>
              </a:rPr>
              <a:t>Data should not be held for longer than necessary and everyone has the right to refuse to give information.</a:t>
            </a:r>
          </a:p>
          <a:p>
            <a:r>
              <a:rPr lang="en-GB" sz="2200">
                <a:latin typeface="Google Sans"/>
              </a:rPr>
              <a:t>Human Rights Act 1998 – This Act determines a number of basic rights for any citizen of the UK. The important one in this context is the right to respect for private and family life, home and correspondence.</a:t>
            </a:r>
          </a:p>
        </p:txBody>
      </p:sp>
      <p:pic>
        <p:nvPicPr>
          <p:cNvPr id="4" name="Picture 3" descr="A padlock and chain with files&#10;&#10;AI-generated content may be incorrect.">
            <a:extLst>
              <a:ext uri="{FF2B5EF4-FFF2-40B4-BE49-F238E27FC236}">
                <a16:creationId xmlns:a16="http://schemas.microsoft.com/office/drawing/2014/main" id="{82B6BC04-076F-F582-2F71-4DF15DAF0F02}"/>
              </a:ext>
            </a:extLst>
          </p:cNvPr>
          <p:cNvPicPr>
            <a:picLocks noChangeAspect="1"/>
          </p:cNvPicPr>
          <p:nvPr/>
        </p:nvPicPr>
        <p:blipFill>
          <a:blip r:embed="rId2"/>
          <a:srcRect l="37081" r="880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378217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445647-26E9-BE36-2D9D-4F741389ED59}"/>
              </a:ext>
            </a:extLst>
          </p:cNvPr>
          <p:cNvSpPr>
            <a:spLocks noGrp="1"/>
          </p:cNvSpPr>
          <p:nvPr>
            <p:ph type="title"/>
          </p:nvPr>
        </p:nvSpPr>
        <p:spPr>
          <a:xfrm>
            <a:off x="572493" y="238539"/>
            <a:ext cx="11029893" cy="956744"/>
          </a:xfrm>
        </p:spPr>
        <p:txBody>
          <a:bodyPr anchor="b">
            <a:normAutofit/>
          </a:bodyPr>
          <a:lstStyle/>
          <a:p>
            <a:r>
              <a:rPr lang="en-GB" sz="5400" dirty="0"/>
              <a:t>Limits to confidentiality:</a:t>
            </a:r>
            <a:endParaRPr lang="en-US" sz="5400"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BE6026F-4CA6-F36C-F59A-DE4C264A0E59}"/>
              </a:ext>
            </a:extLst>
          </p:cNvPr>
          <p:cNvSpPr>
            <a:spLocks noGrp="1"/>
          </p:cNvSpPr>
          <p:nvPr>
            <p:ph idx="1"/>
          </p:nvPr>
        </p:nvSpPr>
        <p:spPr>
          <a:xfrm>
            <a:off x="572493" y="1855227"/>
            <a:ext cx="6713552" cy="4335261"/>
          </a:xfrm>
        </p:spPr>
        <p:txBody>
          <a:bodyPr vert="horz" lIns="91440" tIns="45720" rIns="91440" bIns="45720" rtlCol="0" anchor="t">
            <a:noAutofit/>
          </a:bodyPr>
          <a:lstStyle/>
          <a:p>
            <a:r>
              <a:rPr lang="en-GB" sz="2400" dirty="0">
                <a:latin typeface="Google Sans"/>
              </a:rPr>
              <a:t>I</a:t>
            </a:r>
            <a:r>
              <a:rPr lang="en-GB" sz="2000" dirty="0">
                <a:latin typeface="Google Sans"/>
              </a:rPr>
              <a:t>ndividuals should provide their consent for the transfer of information. </a:t>
            </a:r>
            <a:endParaRPr lang="en-US" sz="2000">
              <a:latin typeface="Google Sans"/>
            </a:endParaRPr>
          </a:p>
          <a:p>
            <a:r>
              <a:rPr lang="en-GB" sz="2000" dirty="0">
                <a:latin typeface="Google Sans"/>
              </a:rPr>
              <a:t>However, this may not always be possible and there will be occasions when information normally considered confidential needs to be shared. Examples of occasions when confidentiality may have to be broken are: </a:t>
            </a:r>
          </a:p>
          <a:p>
            <a:r>
              <a:rPr lang="en-GB" sz="2000" dirty="0">
                <a:latin typeface="Google Sans"/>
              </a:rPr>
              <a:t>a person is likely to harm themselves  </a:t>
            </a:r>
          </a:p>
          <a:p>
            <a:r>
              <a:rPr lang="en-GB" sz="2000" dirty="0">
                <a:latin typeface="Google Sans"/>
              </a:rPr>
              <a:t>a person has been, or is likely to be, involved in a serious crime  </a:t>
            </a:r>
          </a:p>
          <a:p>
            <a:r>
              <a:rPr lang="en-GB" sz="2000" dirty="0">
                <a:latin typeface="Google Sans"/>
              </a:rPr>
              <a:t>a person is likely to harm others  </a:t>
            </a:r>
          </a:p>
          <a:p>
            <a:r>
              <a:rPr lang="en-GB" sz="2000" dirty="0">
                <a:latin typeface="Google Sans"/>
              </a:rPr>
              <a:t>your safety is placed at risk  </a:t>
            </a:r>
          </a:p>
          <a:p>
            <a:r>
              <a:rPr lang="en-GB" sz="2000" dirty="0">
                <a:latin typeface="Google Sans"/>
              </a:rPr>
              <a:t>a child or vulnerable adult has suffered, or is at risk of suffering, significant harm.</a:t>
            </a:r>
            <a:endParaRPr lang="en-GB" sz="2000" dirty="0"/>
          </a:p>
        </p:txBody>
      </p:sp>
      <p:pic>
        <p:nvPicPr>
          <p:cNvPr id="4" name="Picture 3" descr="A stethoscope and clipboard on a table&#10;&#10;AI-generated content may be incorrect.">
            <a:extLst>
              <a:ext uri="{FF2B5EF4-FFF2-40B4-BE49-F238E27FC236}">
                <a16:creationId xmlns:a16="http://schemas.microsoft.com/office/drawing/2014/main" id="{14BD6D40-7031-36A1-3489-08B25EA47C9D}"/>
              </a:ext>
            </a:extLst>
          </p:cNvPr>
          <p:cNvPicPr>
            <a:picLocks noChangeAspect="1"/>
          </p:cNvPicPr>
          <p:nvPr/>
        </p:nvPicPr>
        <p:blipFill>
          <a:blip r:embed="rId2"/>
          <a:srcRect l="13266" r="17758"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325864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0D54A4-4CFD-C7A6-C244-C3E19773989C}"/>
              </a:ext>
            </a:extLst>
          </p:cNvPr>
          <p:cNvSpPr>
            <a:spLocks noGrp="1"/>
          </p:cNvSpPr>
          <p:nvPr>
            <p:ph type="title"/>
          </p:nvPr>
        </p:nvSpPr>
        <p:spPr>
          <a:xfrm>
            <a:off x="572493" y="238539"/>
            <a:ext cx="11018520" cy="1434415"/>
          </a:xfrm>
        </p:spPr>
        <p:txBody>
          <a:bodyPr anchor="b">
            <a:normAutofit/>
          </a:bodyPr>
          <a:lstStyle/>
          <a:p>
            <a:r>
              <a:rPr lang="en-GB" sz="5400" dirty="0"/>
              <a:t>Communication in summary:</a:t>
            </a:r>
            <a:endParaRPr lang="en-US" sz="5400"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78C2B0-426E-3079-85A9-52BA8D304420}"/>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200">
                <a:latin typeface="Google Sans"/>
              </a:rPr>
              <a:t>Communication may take place face-to-face, by telephone or text, by email, internet or social networks, by written reports or letters. </a:t>
            </a:r>
            <a:endParaRPr lang="en-US" sz="2200"/>
          </a:p>
          <a:p>
            <a:r>
              <a:rPr lang="en-GB" sz="2200">
                <a:latin typeface="Google Sans"/>
              </a:rPr>
              <a:t>It requires you to listen or read (and understand) as well as to speak or write. </a:t>
            </a:r>
            <a:endParaRPr lang="en-GB" sz="2200">
              <a:latin typeface="Aptos" panose="020B0004020202020204"/>
            </a:endParaRPr>
          </a:p>
          <a:p>
            <a:r>
              <a:rPr lang="en-GB" sz="2200">
                <a:latin typeface="Google Sans"/>
              </a:rPr>
              <a:t>Whether you are communicating face-to-face, on the telephone or in written form, always be respectful, try to match your method of communication to the individual’s needs and be aware of confidentiality</a:t>
            </a:r>
            <a:endParaRPr lang="en-GB" sz="2200"/>
          </a:p>
        </p:txBody>
      </p:sp>
      <p:pic>
        <p:nvPicPr>
          <p:cNvPr id="4" name="Picture 3" descr="A group of people in scrubs smiling&#10;&#10;AI-generated content may be incorrect.">
            <a:extLst>
              <a:ext uri="{FF2B5EF4-FFF2-40B4-BE49-F238E27FC236}">
                <a16:creationId xmlns:a16="http://schemas.microsoft.com/office/drawing/2014/main" id="{D3A4540E-8AE8-C388-703C-5400F7E18BF0}"/>
              </a:ext>
            </a:extLst>
          </p:cNvPr>
          <p:cNvPicPr>
            <a:picLocks noChangeAspect="1"/>
          </p:cNvPicPr>
          <p:nvPr/>
        </p:nvPicPr>
        <p:blipFill>
          <a:blip r:embed="rId2"/>
          <a:srcRect l="32542" r="33698"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659461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45610-A2AB-70F0-5073-3656A14A2844}"/>
              </a:ext>
            </a:extLst>
          </p:cNvPr>
          <p:cNvSpPr>
            <a:spLocks noGrp="1"/>
          </p:cNvSpPr>
          <p:nvPr>
            <p:ph type="title"/>
          </p:nvPr>
        </p:nvSpPr>
        <p:spPr/>
        <p:txBody>
          <a:bodyPr>
            <a:normAutofit/>
          </a:bodyPr>
          <a:lstStyle/>
          <a:p>
            <a:pPr algn="ctr"/>
            <a:r>
              <a:rPr lang="en-GB" sz="5400"/>
              <a:t>References and Further Reading:</a:t>
            </a:r>
            <a:endParaRPr lang="en-US" sz="5400"/>
          </a:p>
        </p:txBody>
      </p:sp>
      <p:sp>
        <p:nvSpPr>
          <p:cNvPr id="3" name="Content Placeholder 2">
            <a:extLst>
              <a:ext uri="{FF2B5EF4-FFF2-40B4-BE49-F238E27FC236}">
                <a16:creationId xmlns:a16="http://schemas.microsoft.com/office/drawing/2014/main" id="{3E9743FF-BCF1-AE35-AE21-6BFB97A55ED1}"/>
              </a:ext>
            </a:extLst>
          </p:cNvPr>
          <p:cNvSpPr>
            <a:spLocks noGrp="1"/>
          </p:cNvSpPr>
          <p:nvPr>
            <p:ph idx="1"/>
          </p:nvPr>
        </p:nvSpPr>
        <p:spPr/>
        <p:txBody>
          <a:bodyPr vert="horz" lIns="91440" tIns="45720" rIns="91440" bIns="45720" rtlCol="0" anchor="t">
            <a:normAutofit lnSpcReduction="10000"/>
          </a:bodyPr>
          <a:lstStyle/>
          <a:p>
            <a:r>
              <a:rPr lang="en-GB" sz="2000" dirty="0">
                <a:latin typeface="Google Sans"/>
              </a:rPr>
              <a:t>World Health Organization (WHO) </a:t>
            </a:r>
            <a:r>
              <a:rPr lang="en-GB" sz="2000" dirty="0">
                <a:latin typeface="Google Sans"/>
                <a:hlinkClick r:id="rId2">
                  <a:extLst>
                    <a:ext uri="{A12FA001-AC4F-418D-AE19-62706E023703}">
                      <ahyp:hlinkClr xmlns:ahyp="http://schemas.microsoft.com/office/drawing/2018/hyperlinkcolor" val="tx"/>
                    </a:ext>
                  </a:extLst>
                </a:hlinkClick>
              </a:rPr>
              <a:t>https://www.who.int</a:t>
            </a:r>
            <a:r>
              <a:rPr lang="en-GB" sz="2000" dirty="0">
                <a:latin typeface="Google Sans"/>
              </a:rPr>
              <a:t>  WHO Strategic Communications Framework for effective .</a:t>
            </a:r>
          </a:p>
          <a:p>
            <a:r>
              <a:rPr lang="en-GB" sz="2000" dirty="0">
                <a:latin typeface="Google Sans"/>
              </a:rPr>
              <a:t>https://www.legislation.gov.uk/ukpga/1998/42/contents</a:t>
            </a:r>
          </a:p>
          <a:p>
            <a:r>
              <a:rPr lang="en-GB" sz="2000" dirty="0">
                <a:latin typeface="Google Sans"/>
                <a:hlinkClick r:id="rId3">
                  <a:extLst>
                    <a:ext uri="{A12FA001-AC4F-418D-AE19-62706E023703}">
                      <ahyp:hlinkClr xmlns:ahyp="http://schemas.microsoft.com/office/drawing/2018/hyperlinkcolor" val="tx"/>
                    </a:ext>
                  </a:extLst>
                </a:hlinkClick>
              </a:rPr>
              <a:t>https://standards.gdc-uk.org/pages/principle2/principle2#standards</a:t>
            </a:r>
            <a:endParaRPr lang="en-GB" sz="2000" dirty="0">
              <a:latin typeface="Google Sans"/>
            </a:endParaRPr>
          </a:p>
          <a:p>
            <a:r>
              <a:rPr lang="en-GB" sz="2000" dirty="0">
                <a:latin typeface="Google Sans"/>
              </a:rPr>
              <a:t>Advanced Dental Nursing</a:t>
            </a:r>
          </a:p>
          <a:p>
            <a:r>
              <a:rPr lang="en-GB" sz="2000" dirty="0">
                <a:latin typeface="Google Sans"/>
              </a:rPr>
              <a:t>https://www.bbc.co.uk/bitesize/guides/z6v847h/revision/4</a:t>
            </a:r>
          </a:p>
          <a:p>
            <a:r>
              <a:rPr lang="en-GB" sz="2000" dirty="0">
                <a:latin typeface="Google Sans"/>
                <a:hlinkClick r:id="rId4">
                  <a:extLst>
                    <a:ext uri="{A12FA001-AC4F-418D-AE19-62706E023703}">
                      <ahyp:hlinkClr xmlns:ahyp="http://schemas.microsoft.com/office/drawing/2018/hyperlinkcolor" val="tx"/>
                    </a:ext>
                  </a:extLst>
                </a:hlinkClick>
              </a:rPr>
              <a:t>https://www.bda.org/representation/priorities/improving-oral-health</a:t>
            </a:r>
            <a:endParaRPr lang="en-GB" sz="2000" dirty="0">
              <a:latin typeface="Google Sans"/>
            </a:endParaRPr>
          </a:p>
          <a:p>
            <a:r>
              <a:rPr lang="en-GB" sz="2000" dirty="0">
                <a:latin typeface="Google Sans"/>
              </a:rPr>
              <a:t>https://www.dentalhealth.org/caring-for-the-elderly</a:t>
            </a:r>
          </a:p>
          <a:p>
            <a:r>
              <a:rPr lang="en-GB" sz="2000" dirty="0">
                <a:latin typeface="Google Sans"/>
                <a:hlinkClick r:id="rId5">
                  <a:extLst>
                    <a:ext uri="{A12FA001-AC4F-418D-AE19-62706E023703}">
                      <ahyp:hlinkClr xmlns:ahyp="http://schemas.microsoft.com/office/drawing/2018/hyperlinkcolor" val="tx"/>
                    </a:ext>
                  </a:extLst>
                </a:hlinkClick>
              </a:rPr>
              <a:t>https://www.dental-update.co.uk/content/communication-in-dentistry/the-importance-of-communication-in-dentistry</a:t>
            </a:r>
          </a:p>
          <a:p>
            <a:r>
              <a:rPr lang="en-GB" sz="2000" dirty="0">
                <a:latin typeface="Google Sans"/>
              </a:rPr>
              <a:t>https://carelearning.org.uk/qualifications/level-2-diploma-care/communication-care-settings/3-1-identify-barriers-to-effective-communication/</a:t>
            </a:r>
          </a:p>
        </p:txBody>
      </p:sp>
    </p:spTree>
    <p:extLst>
      <p:ext uri="{BB962C8B-B14F-4D97-AF65-F5344CB8AC3E}">
        <p14:creationId xmlns:p14="http://schemas.microsoft.com/office/powerpoint/2010/main" val="939938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0A244AA-0CA0-4C3E-9031-DD26FF9624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2FF7197E-5B99-497E-81F4-BCD80DF6DB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1EF1E14-75A3-4DC6-BC65-D45BC2218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14A68079-DE1F-4253-ADBC-1819EE12076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4" name="Straight Connector 13">
              <a:extLst>
                <a:ext uri="{FF2B5EF4-FFF2-40B4-BE49-F238E27FC236}">
                  <a16:creationId xmlns:a16="http://schemas.microsoft.com/office/drawing/2014/main" id="{75FEEBB8-6FCC-4942-B05F-13240D50B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D6E2D45-410E-42D7-B3E1-CABC98D945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3" name="Picture 2" descr="A person in a suit&#10;&#10;AI-generated content may be incorrect.">
            <a:extLst>
              <a:ext uri="{FF2B5EF4-FFF2-40B4-BE49-F238E27FC236}">
                <a16:creationId xmlns:a16="http://schemas.microsoft.com/office/drawing/2014/main" id="{643325F5-7963-C384-FE79-858464F333CD}"/>
              </a:ext>
            </a:extLst>
          </p:cNvPr>
          <p:cNvPicPr>
            <a:picLocks noChangeAspect="1"/>
          </p:cNvPicPr>
          <p:nvPr/>
        </p:nvPicPr>
        <p:blipFill>
          <a:blip r:embed="rId2"/>
          <a:stretch>
            <a:fillRect/>
          </a:stretch>
        </p:blipFill>
        <p:spPr>
          <a:xfrm>
            <a:off x="456878" y="226664"/>
            <a:ext cx="11717362" cy="6288435"/>
          </a:xfrm>
          <a:prstGeom prst="rect">
            <a:avLst/>
          </a:prstGeom>
        </p:spPr>
      </p:pic>
    </p:spTree>
    <p:extLst>
      <p:ext uri="{BB962C8B-B14F-4D97-AF65-F5344CB8AC3E}">
        <p14:creationId xmlns:p14="http://schemas.microsoft.com/office/powerpoint/2010/main" val="3460692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31</Slides>
  <Notes>0</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Barriers to Communication</vt:lpstr>
      <vt:lpstr>Aims:</vt:lpstr>
      <vt:lpstr>Objectives:</vt:lpstr>
      <vt:lpstr>Learning Content:</vt:lpstr>
      <vt:lpstr>Development Outcomes:</vt:lpstr>
      <vt:lpstr> GDC Focus on Standards  Principle 2 : Communicate effectively with patient's  </vt:lpstr>
      <vt:lpstr> General  Dental     protecting patients Council  regulating the dental team                                                                                                                     </vt:lpstr>
      <vt:lpstr>A barrier is anything that will get in the way of communication:</vt:lpstr>
      <vt:lpstr>Barriers to effective communication:</vt:lpstr>
      <vt:lpstr>Specifically, the barriers to effective communication are:</vt:lpstr>
      <vt:lpstr>Physical barriers:</vt:lpstr>
      <vt:lpstr>Emotional and Psychological barriers:</vt:lpstr>
      <vt:lpstr>Language and cultural barriers:</vt:lpstr>
      <vt:lpstr>Message-related barriers:</vt:lpstr>
      <vt:lpstr>Other barriers:</vt:lpstr>
      <vt:lpstr>Poor communication:</vt:lpstr>
      <vt:lpstr>Reducing barriers to communication:</vt:lpstr>
      <vt:lpstr>A ‘communication passport’</vt:lpstr>
      <vt:lpstr>Regular feedback:</vt:lpstr>
      <vt:lpstr>Checking understanding: </vt:lpstr>
      <vt:lpstr>Summarising:</vt:lpstr>
      <vt:lpstr>Additional information and support:</vt:lpstr>
      <vt:lpstr>In addition:</vt:lpstr>
      <vt:lpstr>Further learning:</vt:lpstr>
      <vt:lpstr>Confidentiality:</vt:lpstr>
      <vt:lpstr>The right to confidentiality:</vt:lpstr>
      <vt:lpstr>It is essential that you obey the laws about confidentiality, particularly:</vt:lpstr>
      <vt:lpstr>Limits to confidentiality:</vt:lpstr>
      <vt:lpstr>Communication in summary:</vt:lpstr>
      <vt:lpstr>References and Further Reading: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Barriers to Communication</dc:title>
  <dc:creator/>
  <cp:lastModifiedBy>Catriona Thornton</cp:lastModifiedBy>
  <cp:revision>720</cp:revision>
  <dcterms:created xsi:type="dcterms:W3CDTF">2025-11-04T20:53:56Z</dcterms:created>
  <dcterms:modified xsi:type="dcterms:W3CDTF">2025-11-16T18:09:06Z</dcterms:modified>
</cp:coreProperties>
</file>