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11" r:id="rId5"/>
    <p:sldId id="410" r:id="rId6"/>
    <p:sldId id="259" r:id="rId7"/>
    <p:sldId id="260" r:id="rId8"/>
    <p:sldId id="261" r:id="rId9"/>
    <p:sldId id="264" r:id="rId10"/>
    <p:sldId id="265" r:id="rId11"/>
    <p:sldId id="266" r:id="rId12"/>
    <p:sldId id="267" r:id="rId13"/>
    <p:sldId id="268" r:id="rId14"/>
    <p:sldId id="310"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4" r:id="rId49"/>
    <p:sldId id="305" r:id="rId50"/>
    <p:sldId id="306" r:id="rId51"/>
    <p:sldId id="307" r:id="rId52"/>
    <p:sldId id="308" r:id="rId53"/>
    <p:sldId id="309" r:id="rId54"/>
    <p:sldId id="412" r:id="rId55"/>
    <p:sldId id="41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A544E2-65CA-4DD5-B17D-7CA42C729676}" v="6" dt="2025-11-16T11:35:56.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9" d="100"/>
          <a:sy n="59" d="100"/>
        </p:scale>
        <p:origin x="56"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 Gregg" userId="355a6bf7280f689e" providerId="LiveId" clId="{37BA0314-9B79-4A83-BF13-F18A8040E9F0}"/>
    <pc:docChg chg="undo custSel addSld delSld modSld">
      <pc:chgData name="Erin Gregg" userId="355a6bf7280f689e" providerId="LiveId" clId="{37BA0314-9B79-4A83-BF13-F18A8040E9F0}" dt="2025-11-16T11:43:16.337" v="339" actId="20577"/>
      <pc:docMkLst>
        <pc:docMk/>
      </pc:docMkLst>
      <pc:sldChg chg="addSp modSp mod setBg">
        <pc:chgData name="Erin Gregg" userId="355a6bf7280f689e" providerId="LiveId" clId="{37BA0314-9B79-4A83-BF13-F18A8040E9F0}" dt="2025-11-16T11:27:31.774" v="289" actId="26606"/>
        <pc:sldMkLst>
          <pc:docMk/>
          <pc:sldMk cId="465265379" sldId="257"/>
        </pc:sldMkLst>
        <pc:spChg chg="mod">
          <ac:chgData name="Erin Gregg" userId="355a6bf7280f689e" providerId="LiveId" clId="{37BA0314-9B79-4A83-BF13-F18A8040E9F0}" dt="2025-11-16T11:27:31.774" v="289" actId="26606"/>
          <ac:spMkLst>
            <pc:docMk/>
            <pc:sldMk cId="465265379" sldId="257"/>
            <ac:spMk id="2" creationId="{00000000-0000-0000-0000-000000000000}"/>
          </ac:spMkLst>
        </pc:spChg>
        <pc:spChg chg="mod">
          <ac:chgData name="Erin Gregg" userId="355a6bf7280f689e" providerId="LiveId" clId="{37BA0314-9B79-4A83-BF13-F18A8040E9F0}" dt="2025-11-16T11:27:31.774" v="289" actId="26606"/>
          <ac:spMkLst>
            <pc:docMk/>
            <pc:sldMk cId="465265379" sldId="257"/>
            <ac:spMk id="3" creationId="{00000000-0000-0000-0000-000000000000}"/>
          </ac:spMkLst>
        </pc:spChg>
        <pc:spChg chg="add">
          <ac:chgData name="Erin Gregg" userId="355a6bf7280f689e" providerId="LiveId" clId="{37BA0314-9B79-4A83-BF13-F18A8040E9F0}" dt="2025-11-16T11:27:31.774" v="289" actId="26606"/>
          <ac:spMkLst>
            <pc:docMk/>
            <pc:sldMk cId="465265379" sldId="257"/>
            <ac:spMk id="8" creationId="{A2679492-7988-4050-9056-542444452411}"/>
          </ac:spMkLst>
        </pc:spChg>
        <pc:spChg chg="add">
          <ac:chgData name="Erin Gregg" userId="355a6bf7280f689e" providerId="LiveId" clId="{37BA0314-9B79-4A83-BF13-F18A8040E9F0}" dt="2025-11-16T11:27:31.774" v="289" actId="26606"/>
          <ac:spMkLst>
            <pc:docMk/>
            <pc:sldMk cId="465265379" sldId="257"/>
            <ac:spMk id="10" creationId="{B091B163-7D61-4891-ABCF-5C13D9C418D0}"/>
          </ac:spMkLst>
        </pc:spChg>
        <pc:grpChg chg="add">
          <ac:chgData name="Erin Gregg" userId="355a6bf7280f689e" providerId="LiveId" clId="{37BA0314-9B79-4A83-BF13-F18A8040E9F0}" dt="2025-11-16T11:27:31.774" v="289" actId="26606"/>
          <ac:grpSpMkLst>
            <pc:docMk/>
            <pc:sldMk cId="465265379" sldId="257"/>
            <ac:grpSpMk id="12" creationId="{0474DF76-993E-44DE-AFB0-C416182ACECF}"/>
          </ac:grpSpMkLst>
        </pc:grpChg>
        <pc:cxnChg chg="add">
          <ac:chgData name="Erin Gregg" userId="355a6bf7280f689e" providerId="LiveId" clId="{37BA0314-9B79-4A83-BF13-F18A8040E9F0}" dt="2025-11-16T11:27:31.774" v="289" actId="26606"/>
          <ac:cxnSpMkLst>
            <pc:docMk/>
            <pc:sldMk cId="465265379" sldId="257"/>
            <ac:cxnSpMk id="17" creationId="{C49DA8F6-BCC1-4447-B54C-57856834B94B}"/>
          </ac:cxnSpMkLst>
        </pc:cxnChg>
      </pc:sldChg>
      <pc:sldChg chg="modSp mod">
        <pc:chgData name="Erin Gregg" userId="355a6bf7280f689e" providerId="LiveId" clId="{37BA0314-9B79-4A83-BF13-F18A8040E9F0}" dt="2025-11-16T11:27:59.069" v="296" actId="20577"/>
        <pc:sldMkLst>
          <pc:docMk/>
          <pc:sldMk cId="662904558" sldId="259"/>
        </pc:sldMkLst>
        <pc:spChg chg="mod">
          <ac:chgData name="Erin Gregg" userId="355a6bf7280f689e" providerId="LiveId" clId="{37BA0314-9B79-4A83-BF13-F18A8040E9F0}" dt="2025-11-16T11:27:59.069" v="296" actId="20577"/>
          <ac:spMkLst>
            <pc:docMk/>
            <pc:sldMk cId="662904558" sldId="259"/>
            <ac:spMk id="3" creationId="{00000000-0000-0000-0000-000000000000}"/>
          </ac:spMkLst>
        </pc:spChg>
      </pc:sldChg>
      <pc:sldChg chg="modSp mod">
        <pc:chgData name="Erin Gregg" userId="355a6bf7280f689e" providerId="LiveId" clId="{37BA0314-9B79-4A83-BF13-F18A8040E9F0}" dt="2025-11-16T11:31:15.373" v="297" actId="20577"/>
        <pc:sldMkLst>
          <pc:docMk/>
          <pc:sldMk cId="3452283824" sldId="291"/>
        </pc:sldMkLst>
        <pc:spChg chg="mod">
          <ac:chgData name="Erin Gregg" userId="355a6bf7280f689e" providerId="LiveId" clId="{37BA0314-9B79-4A83-BF13-F18A8040E9F0}" dt="2025-11-16T11:31:15.373" v="297" actId="20577"/>
          <ac:spMkLst>
            <pc:docMk/>
            <pc:sldMk cId="3452283824" sldId="291"/>
            <ac:spMk id="3" creationId="{00000000-0000-0000-0000-000000000000}"/>
          </ac:spMkLst>
        </pc:spChg>
      </pc:sldChg>
      <pc:sldChg chg="modSp mod">
        <pc:chgData name="Erin Gregg" userId="355a6bf7280f689e" providerId="LiveId" clId="{37BA0314-9B79-4A83-BF13-F18A8040E9F0}" dt="2025-11-16T11:32:12.790" v="298" actId="33524"/>
        <pc:sldMkLst>
          <pc:docMk/>
          <pc:sldMk cId="1161409563" sldId="298"/>
        </pc:sldMkLst>
        <pc:spChg chg="mod">
          <ac:chgData name="Erin Gregg" userId="355a6bf7280f689e" providerId="LiveId" clId="{37BA0314-9B79-4A83-BF13-F18A8040E9F0}" dt="2025-11-16T11:32:12.790" v="298" actId="33524"/>
          <ac:spMkLst>
            <pc:docMk/>
            <pc:sldMk cId="1161409563" sldId="298"/>
            <ac:spMk id="3" creationId="{00000000-0000-0000-0000-000000000000}"/>
          </ac:spMkLst>
        </pc:spChg>
      </pc:sldChg>
      <pc:sldChg chg="addSp modSp mod setBg addAnim">
        <pc:chgData name="Erin Gregg" userId="355a6bf7280f689e" providerId="LiveId" clId="{37BA0314-9B79-4A83-BF13-F18A8040E9F0}" dt="2025-11-16T11:35:56.517" v="334" actId="20577"/>
        <pc:sldMkLst>
          <pc:docMk/>
          <pc:sldMk cId="666713948" sldId="309"/>
        </pc:sldMkLst>
        <pc:spChg chg="mod">
          <ac:chgData name="Erin Gregg" userId="355a6bf7280f689e" providerId="LiveId" clId="{37BA0314-9B79-4A83-BF13-F18A8040E9F0}" dt="2025-11-16T11:35:56.517" v="334" actId="20577"/>
          <ac:spMkLst>
            <pc:docMk/>
            <pc:sldMk cId="666713948" sldId="309"/>
            <ac:spMk id="2" creationId="{00000000-0000-0000-0000-000000000000}"/>
          </ac:spMkLst>
        </pc:spChg>
        <pc:spChg chg="mod">
          <ac:chgData name="Erin Gregg" userId="355a6bf7280f689e" providerId="LiveId" clId="{37BA0314-9B79-4A83-BF13-F18A8040E9F0}" dt="2025-11-16T11:35:52.530" v="332" actId="26606"/>
          <ac:spMkLst>
            <pc:docMk/>
            <pc:sldMk cId="666713948" sldId="309"/>
            <ac:spMk id="3" creationId="{00000000-0000-0000-0000-000000000000}"/>
          </ac:spMkLst>
        </pc:spChg>
        <pc:spChg chg="add">
          <ac:chgData name="Erin Gregg" userId="355a6bf7280f689e" providerId="LiveId" clId="{37BA0314-9B79-4A83-BF13-F18A8040E9F0}" dt="2025-11-16T11:35:52.530" v="332" actId="26606"/>
          <ac:spMkLst>
            <pc:docMk/>
            <pc:sldMk cId="666713948" sldId="309"/>
            <ac:spMk id="9" creationId="{F13C74B1-5B17-4795-BED0-7140497B445A}"/>
          </ac:spMkLst>
        </pc:spChg>
        <pc:spChg chg="add">
          <ac:chgData name="Erin Gregg" userId="355a6bf7280f689e" providerId="LiveId" clId="{37BA0314-9B79-4A83-BF13-F18A8040E9F0}" dt="2025-11-16T11:35:52.530" v="332" actId="26606"/>
          <ac:spMkLst>
            <pc:docMk/>
            <pc:sldMk cId="666713948" sldId="309"/>
            <ac:spMk id="11" creationId="{D4974D33-8DC5-464E-8C6D-BE58F0669C17}"/>
          </ac:spMkLst>
        </pc:spChg>
        <pc:picChg chg="add">
          <ac:chgData name="Erin Gregg" userId="355a6bf7280f689e" providerId="LiveId" clId="{37BA0314-9B79-4A83-BF13-F18A8040E9F0}" dt="2025-11-16T11:35:52.530" v="332" actId="26606"/>
          <ac:picMkLst>
            <pc:docMk/>
            <pc:sldMk cId="666713948" sldId="309"/>
            <ac:picMk id="5" creationId="{4E7DF700-4CEB-D48D-8F63-DFF1AF4305B0}"/>
          </ac:picMkLst>
        </pc:picChg>
      </pc:sldChg>
      <pc:sldChg chg="addSp modSp new mod setBg">
        <pc:chgData name="Erin Gregg" userId="355a6bf7280f689e" providerId="LiveId" clId="{37BA0314-9B79-4A83-BF13-F18A8040E9F0}" dt="2025-11-16T11:43:16.337" v="339" actId="20577"/>
        <pc:sldMkLst>
          <pc:docMk/>
          <pc:sldMk cId="3909103806" sldId="311"/>
        </pc:sldMkLst>
        <pc:spChg chg="mod">
          <ac:chgData name="Erin Gregg" userId="355a6bf7280f689e" providerId="LiveId" clId="{37BA0314-9B79-4A83-BF13-F18A8040E9F0}" dt="2025-11-16T11:27:38.778" v="290" actId="26606"/>
          <ac:spMkLst>
            <pc:docMk/>
            <pc:sldMk cId="3909103806" sldId="311"/>
            <ac:spMk id="2" creationId="{26EB6D97-5920-B238-9421-E5280AF6D34E}"/>
          </ac:spMkLst>
        </pc:spChg>
        <pc:spChg chg="mod">
          <ac:chgData name="Erin Gregg" userId="355a6bf7280f689e" providerId="LiveId" clId="{37BA0314-9B79-4A83-BF13-F18A8040E9F0}" dt="2025-11-16T11:43:16.337" v="339" actId="20577"/>
          <ac:spMkLst>
            <pc:docMk/>
            <pc:sldMk cId="3909103806" sldId="311"/>
            <ac:spMk id="3" creationId="{DFE915A3-5175-7BCE-4D9C-4F29D73A706F}"/>
          </ac:spMkLst>
        </pc:spChg>
        <pc:spChg chg="add">
          <ac:chgData name="Erin Gregg" userId="355a6bf7280f689e" providerId="LiveId" clId="{37BA0314-9B79-4A83-BF13-F18A8040E9F0}" dt="2025-11-16T11:27:38.778" v="290" actId="26606"/>
          <ac:spMkLst>
            <pc:docMk/>
            <pc:sldMk cId="3909103806" sldId="311"/>
            <ac:spMk id="8" creationId="{A2679492-7988-4050-9056-542444452411}"/>
          </ac:spMkLst>
        </pc:spChg>
        <pc:spChg chg="add">
          <ac:chgData name="Erin Gregg" userId="355a6bf7280f689e" providerId="LiveId" clId="{37BA0314-9B79-4A83-BF13-F18A8040E9F0}" dt="2025-11-16T11:27:38.778" v="290" actId="26606"/>
          <ac:spMkLst>
            <pc:docMk/>
            <pc:sldMk cId="3909103806" sldId="311"/>
            <ac:spMk id="10" creationId="{B091B163-7D61-4891-ABCF-5C13D9C418D0}"/>
          </ac:spMkLst>
        </pc:spChg>
        <pc:grpChg chg="add">
          <ac:chgData name="Erin Gregg" userId="355a6bf7280f689e" providerId="LiveId" clId="{37BA0314-9B79-4A83-BF13-F18A8040E9F0}" dt="2025-11-16T11:27:38.778" v="290" actId="26606"/>
          <ac:grpSpMkLst>
            <pc:docMk/>
            <pc:sldMk cId="3909103806" sldId="311"/>
            <ac:grpSpMk id="12" creationId="{0474DF76-993E-44DE-AFB0-C416182ACECF}"/>
          </ac:grpSpMkLst>
        </pc:grpChg>
        <pc:cxnChg chg="add">
          <ac:chgData name="Erin Gregg" userId="355a6bf7280f689e" providerId="LiveId" clId="{37BA0314-9B79-4A83-BF13-F18A8040E9F0}" dt="2025-11-16T11:27:38.778" v="290" actId="26606"/>
          <ac:cxnSpMkLst>
            <pc:docMk/>
            <pc:sldMk cId="3909103806" sldId="311"/>
            <ac:cxnSpMk id="17" creationId="{C49DA8F6-BCC1-4447-B54C-57856834B94B}"/>
          </ac:cxnSpMkLst>
        </pc:cxnChg>
      </pc:sldChg>
      <pc:sldChg chg="new del">
        <pc:chgData name="Erin Gregg" userId="355a6bf7280f689e" providerId="LiveId" clId="{37BA0314-9B79-4A83-BF13-F18A8040E9F0}" dt="2025-11-16T11:27:23.838" v="287" actId="2696"/>
        <pc:sldMkLst>
          <pc:docMk/>
          <pc:sldMk cId="1628075473" sldId="312"/>
        </pc:sldMkLst>
      </pc:sldChg>
      <pc:sldChg chg="addSp delSp modSp add mod setBg">
        <pc:chgData name="Erin Gregg" userId="355a6bf7280f689e" providerId="LiveId" clId="{37BA0314-9B79-4A83-BF13-F18A8040E9F0}" dt="2025-11-16T11:27:46.300" v="293" actId="26606"/>
        <pc:sldMkLst>
          <pc:docMk/>
          <pc:sldMk cId="2705397473" sldId="410"/>
        </pc:sldMkLst>
        <pc:spChg chg="mod">
          <ac:chgData name="Erin Gregg" userId="355a6bf7280f689e" providerId="LiveId" clId="{37BA0314-9B79-4A83-BF13-F18A8040E9F0}" dt="2025-11-16T11:27:46.300" v="293" actId="26606"/>
          <ac:spMkLst>
            <pc:docMk/>
            <pc:sldMk cId="2705397473" sldId="410"/>
            <ac:spMk id="2" creationId="{82D9C6AA-4E5B-DA0A-855A-BD3BC9C23C0D}"/>
          </ac:spMkLst>
        </pc:spChg>
        <pc:spChg chg="add del">
          <ac:chgData name="Erin Gregg" userId="355a6bf7280f689e" providerId="LiveId" clId="{37BA0314-9B79-4A83-BF13-F18A8040E9F0}" dt="2025-11-16T11:27:46.255" v="292" actId="26606"/>
          <ac:spMkLst>
            <pc:docMk/>
            <pc:sldMk cId="2705397473" sldId="410"/>
            <ac:spMk id="10" creationId="{5BF4DF2C-F028-4921-9C23-41303F650A62}"/>
          </ac:spMkLst>
        </pc:spChg>
        <pc:spChg chg="add del">
          <ac:chgData name="Erin Gregg" userId="355a6bf7280f689e" providerId="LiveId" clId="{37BA0314-9B79-4A83-BF13-F18A8040E9F0}" dt="2025-11-16T11:27:46.255" v="292" actId="26606"/>
          <ac:spMkLst>
            <pc:docMk/>
            <pc:sldMk cId="2705397473" sldId="410"/>
            <ac:spMk id="12" creationId="{158B3569-73B2-4D05-8E95-886A6EE17F1F}"/>
          </ac:spMkLst>
        </pc:spChg>
        <pc:spChg chg="add">
          <ac:chgData name="Erin Gregg" userId="355a6bf7280f689e" providerId="LiveId" clId="{37BA0314-9B79-4A83-BF13-F18A8040E9F0}" dt="2025-11-16T11:27:46.300" v="293" actId="26606"/>
          <ac:spMkLst>
            <pc:docMk/>
            <pc:sldMk cId="2705397473" sldId="410"/>
            <ac:spMk id="20" creationId="{F575A102-D95D-4D6E-8F1B-49EED0AEC65C}"/>
          </ac:spMkLst>
        </pc:spChg>
        <pc:spChg chg="add">
          <ac:chgData name="Erin Gregg" userId="355a6bf7280f689e" providerId="LiveId" clId="{37BA0314-9B79-4A83-BF13-F18A8040E9F0}" dt="2025-11-16T11:27:46.300" v="293" actId="26606"/>
          <ac:spMkLst>
            <pc:docMk/>
            <pc:sldMk cId="2705397473" sldId="410"/>
            <ac:spMk id="21" creationId="{158B3569-73B2-4D05-8E95-886A6EE17F1F}"/>
          </ac:spMkLst>
        </pc:spChg>
        <pc:grpChg chg="add del">
          <ac:chgData name="Erin Gregg" userId="355a6bf7280f689e" providerId="LiveId" clId="{37BA0314-9B79-4A83-BF13-F18A8040E9F0}" dt="2025-11-16T11:27:46.255" v="292" actId="26606"/>
          <ac:grpSpMkLst>
            <pc:docMk/>
            <pc:sldMk cId="2705397473" sldId="410"/>
            <ac:grpSpMk id="16" creationId="{892B7B61-D701-474B-AE8F-EA238B550A78}"/>
          </ac:grpSpMkLst>
        </pc:grpChg>
        <pc:grpChg chg="add">
          <ac:chgData name="Erin Gregg" userId="355a6bf7280f689e" providerId="LiveId" clId="{37BA0314-9B79-4A83-BF13-F18A8040E9F0}" dt="2025-11-16T11:27:46.300" v="293" actId="26606"/>
          <ac:grpSpMkLst>
            <pc:docMk/>
            <pc:sldMk cId="2705397473" sldId="410"/>
            <ac:grpSpMk id="22" creationId="{CF0FFF1F-79B6-4A13-A464-070CD6F896AF}"/>
          </ac:grpSpMkLst>
        </pc:grpChg>
        <pc:picChg chg="mod">
          <ac:chgData name="Erin Gregg" userId="355a6bf7280f689e" providerId="LiveId" clId="{37BA0314-9B79-4A83-BF13-F18A8040E9F0}" dt="2025-11-16T11:27:46.300" v="293" actId="26606"/>
          <ac:picMkLst>
            <pc:docMk/>
            <pc:sldMk cId="2705397473" sldId="410"/>
            <ac:picMk id="5" creationId="{6FCC9649-8FCC-3B50-0D3D-A43D6EDF7640}"/>
          </ac:picMkLst>
        </pc:picChg>
        <pc:cxnChg chg="add del">
          <ac:chgData name="Erin Gregg" userId="355a6bf7280f689e" providerId="LiveId" clId="{37BA0314-9B79-4A83-BF13-F18A8040E9F0}" dt="2025-11-16T11:27:46.255" v="292" actId="26606"/>
          <ac:cxnSpMkLst>
            <pc:docMk/>
            <pc:sldMk cId="2705397473" sldId="410"/>
            <ac:cxnSpMk id="14" creationId="{56020367-4FD5-4596-8E10-C5F095CD8DBF}"/>
          </ac:cxnSpMkLst>
        </pc:cxnChg>
        <pc:cxnChg chg="add">
          <ac:chgData name="Erin Gregg" userId="355a6bf7280f689e" providerId="LiveId" clId="{37BA0314-9B79-4A83-BF13-F18A8040E9F0}" dt="2025-11-16T11:27:46.300" v="293" actId="26606"/>
          <ac:cxnSpMkLst>
            <pc:docMk/>
            <pc:sldMk cId="2705397473" sldId="410"/>
            <ac:cxnSpMk id="19" creationId="{56020367-4FD5-4596-8E10-C5F095CD8DBF}"/>
          </ac:cxnSpMkLst>
        </pc:cxnChg>
      </pc:sldChg>
      <pc:sldChg chg="new del">
        <pc:chgData name="Erin Gregg" userId="355a6bf7280f689e" providerId="LiveId" clId="{37BA0314-9B79-4A83-BF13-F18A8040E9F0}" dt="2025-11-16T11:35:47.216" v="331" actId="2696"/>
        <pc:sldMkLst>
          <pc:docMk/>
          <pc:sldMk cId="4273065640" sldId="411"/>
        </pc:sldMkLst>
      </pc:sldChg>
      <pc:sldChg chg="delSp add setBg delDesignElem">
        <pc:chgData name="Erin Gregg" userId="355a6bf7280f689e" providerId="LiveId" clId="{37BA0314-9B79-4A83-BF13-F18A8040E9F0}" dt="2025-11-16T11:34:15.294" v="328"/>
        <pc:sldMkLst>
          <pc:docMk/>
          <pc:sldMk cId="670224007" sldId="412"/>
        </pc:sldMkLst>
        <pc:spChg chg="del">
          <ac:chgData name="Erin Gregg" userId="355a6bf7280f689e" providerId="LiveId" clId="{37BA0314-9B79-4A83-BF13-F18A8040E9F0}" dt="2025-11-16T11:34:15.294" v="328"/>
          <ac:spMkLst>
            <pc:docMk/>
            <pc:sldMk cId="670224007" sldId="412"/>
            <ac:spMk id="10" creationId="{40F00478-FA56-6122-DDF0-28CFFDA8FFA3}"/>
          </ac:spMkLst>
        </pc:spChg>
        <pc:spChg chg="del">
          <ac:chgData name="Erin Gregg" userId="355a6bf7280f689e" providerId="LiveId" clId="{37BA0314-9B79-4A83-BF13-F18A8040E9F0}" dt="2025-11-16T11:34:15.294" v="328"/>
          <ac:spMkLst>
            <pc:docMk/>
            <pc:sldMk cId="670224007" sldId="412"/>
            <ac:spMk id="16" creationId="{A2333EA0-6862-503C-254E-910D7CE0DA68}"/>
          </ac:spMkLst>
        </pc:spChg>
        <pc:spChg chg="del">
          <ac:chgData name="Erin Gregg" userId="355a6bf7280f689e" providerId="LiveId" clId="{37BA0314-9B79-4A83-BF13-F18A8040E9F0}" dt="2025-11-16T11:34:15.294" v="328"/>
          <ac:spMkLst>
            <pc:docMk/>
            <pc:sldMk cId="670224007" sldId="412"/>
            <ac:spMk id="18" creationId="{1F4C0A5B-E7B8-678B-D0F6-E94C35A81A05}"/>
          </ac:spMkLst>
        </pc:spChg>
        <pc:grpChg chg="del">
          <ac:chgData name="Erin Gregg" userId="355a6bf7280f689e" providerId="LiveId" clId="{37BA0314-9B79-4A83-BF13-F18A8040E9F0}" dt="2025-11-16T11:34:15.294" v="328"/>
          <ac:grpSpMkLst>
            <pc:docMk/>
            <pc:sldMk cId="670224007" sldId="412"/>
            <ac:grpSpMk id="12" creationId="{BDDA1624-FC2B-6E41-E206-6DAF31632035}"/>
          </ac:grpSpMkLst>
        </pc:grpChg>
      </pc:sldChg>
      <pc:sldChg chg="addSp delSp modSp add mod setBg delDesignElem">
        <pc:chgData name="Erin Gregg" userId="355a6bf7280f689e" providerId="LiveId" clId="{37BA0314-9B79-4A83-BF13-F18A8040E9F0}" dt="2025-11-16T11:36:04.890" v="335" actId="26606"/>
        <pc:sldMkLst>
          <pc:docMk/>
          <pc:sldMk cId="13331274" sldId="413"/>
        </pc:sldMkLst>
        <pc:spChg chg="mod">
          <ac:chgData name="Erin Gregg" userId="355a6bf7280f689e" providerId="LiveId" clId="{37BA0314-9B79-4A83-BF13-F18A8040E9F0}" dt="2025-11-16T11:36:04.890" v="335" actId="26606"/>
          <ac:spMkLst>
            <pc:docMk/>
            <pc:sldMk cId="13331274" sldId="413"/>
            <ac:spMk id="2" creationId="{00000000-0000-0000-0000-000000000000}"/>
          </ac:spMkLst>
        </pc:spChg>
        <pc:spChg chg="mod">
          <ac:chgData name="Erin Gregg" userId="355a6bf7280f689e" providerId="LiveId" clId="{37BA0314-9B79-4A83-BF13-F18A8040E9F0}" dt="2025-11-16T11:36:04.890" v="335" actId="26606"/>
          <ac:spMkLst>
            <pc:docMk/>
            <pc:sldMk cId="13331274" sldId="413"/>
            <ac:spMk id="3" creationId="{00000000-0000-0000-0000-000000000000}"/>
          </ac:spMkLst>
        </pc:spChg>
        <pc:spChg chg="add">
          <ac:chgData name="Erin Gregg" userId="355a6bf7280f689e" providerId="LiveId" clId="{37BA0314-9B79-4A83-BF13-F18A8040E9F0}" dt="2025-11-16T11:36:04.890" v="335" actId="26606"/>
          <ac:spMkLst>
            <pc:docMk/>
            <pc:sldMk cId="13331274" sldId="413"/>
            <ac:spMk id="5" creationId="{934F1179-B481-4F9E-BCA3-AFB972070F83}"/>
          </ac:spMkLst>
        </pc:spChg>
        <pc:spChg chg="add">
          <ac:chgData name="Erin Gregg" userId="355a6bf7280f689e" providerId="LiveId" clId="{37BA0314-9B79-4A83-BF13-F18A8040E9F0}" dt="2025-11-16T11:36:04.890" v="335" actId="26606"/>
          <ac:spMkLst>
            <pc:docMk/>
            <pc:sldMk cId="13331274" sldId="413"/>
            <ac:spMk id="6" creationId="{827DC2C4-B485-428A-BF4A-472D2967F47F}"/>
          </ac:spMkLst>
        </pc:spChg>
        <pc:spChg chg="add">
          <ac:chgData name="Erin Gregg" userId="355a6bf7280f689e" providerId="LiveId" clId="{37BA0314-9B79-4A83-BF13-F18A8040E9F0}" dt="2025-11-16T11:36:04.890" v="335" actId="26606"/>
          <ac:spMkLst>
            <pc:docMk/>
            <pc:sldMk cId="13331274" sldId="413"/>
            <ac:spMk id="7" creationId="{EE04B5EB-F158-4507-90DD-BD23620C7CC9}"/>
          </ac:spMkLst>
        </pc:spChg>
        <pc:spChg chg="del">
          <ac:chgData name="Erin Gregg" userId="355a6bf7280f689e" providerId="LiveId" clId="{37BA0314-9B79-4A83-BF13-F18A8040E9F0}" dt="2025-11-16T11:35:43.984" v="330"/>
          <ac:spMkLst>
            <pc:docMk/>
            <pc:sldMk cId="13331274" sldId="413"/>
            <ac:spMk id="8" creationId="{DAF1966E-FD40-4A4A-B61B-C4DF7FA05F06}"/>
          </ac:spMkLst>
        </pc:spChg>
        <pc:spChg chg="del">
          <ac:chgData name="Erin Gregg" userId="355a6bf7280f689e" providerId="LiveId" clId="{37BA0314-9B79-4A83-BF13-F18A8040E9F0}" dt="2025-11-16T11:35:43.984" v="330"/>
          <ac:spMkLst>
            <pc:docMk/>
            <pc:sldMk cId="13331274" sldId="413"/>
            <ac:spMk id="10" creationId="{047BFA19-D45E-416B-A404-7AF2F3F27017}"/>
          </ac:spMkLst>
        </pc:spChg>
        <pc:spChg chg="del">
          <ac:chgData name="Erin Gregg" userId="355a6bf7280f689e" providerId="LiveId" clId="{37BA0314-9B79-4A83-BF13-F18A8040E9F0}" dt="2025-11-16T11:35:43.984" v="330"/>
          <ac:spMkLst>
            <pc:docMk/>
            <pc:sldMk cId="13331274" sldId="413"/>
            <ac:spMk id="12" creationId="{8E0105E7-23DB-4CF2-8258-FF47C7620F6E}"/>
          </ac:spMkLst>
        </pc:spChg>
        <pc:spChg chg="del">
          <ac:chgData name="Erin Gregg" userId="355a6bf7280f689e" providerId="LiveId" clId="{37BA0314-9B79-4A83-BF13-F18A8040E9F0}" dt="2025-11-16T11:35:43.984" v="330"/>
          <ac:spMkLst>
            <pc:docMk/>
            <pc:sldMk cId="13331274" sldId="413"/>
            <ac:spMk id="14" creationId="{074B4F7D-14B2-478B-8BF5-01E4E0C5D263}"/>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82CBE7-0B83-40D0-9F95-95AADB7785C2}"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941B6BF-8D8E-4F5C-A750-E506C139A17D}">
      <dgm:prSet/>
      <dgm:spPr/>
      <dgm:t>
        <a:bodyPr/>
        <a:lstStyle/>
        <a:p>
          <a:pPr>
            <a:defRPr cap="all"/>
          </a:pPr>
          <a:r>
            <a:rPr lang="en-GB"/>
            <a:t>Patient safety</a:t>
          </a:r>
          <a:endParaRPr lang="en-US"/>
        </a:p>
      </dgm:t>
    </dgm:pt>
    <dgm:pt modelId="{3560D6AE-B763-447B-86B7-31EF4E517BF8}" type="parTrans" cxnId="{7573FE4E-7989-4C53-9597-0537B303FCDA}">
      <dgm:prSet/>
      <dgm:spPr/>
      <dgm:t>
        <a:bodyPr/>
        <a:lstStyle/>
        <a:p>
          <a:endParaRPr lang="en-US"/>
        </a:p>
      </dgm:t>
    </dgm:pt>
    <dgm:pt modelId="{0BB767A8-7041-4308-8291-1F5E06E72331}" type="sibTrans" cxnId="{7573FE4E-7989-4C53-9597-0537B303FCDA}">
      <dgm:prSet/>
      <dgm:spPr/>
      <dgm:t>
        <a:bodyPr/>
        <a:lstStyle/>
        <a:p>
          <a:endParaRPr lang="en-US"/>
        </a:p>
      </dgm:t>
    </dgm:pt>
    <dgm:pt modelId="{1BA91CF2-7916-438E-A073-E446AA59095E}">
      <dgm:prSet/>
      <dgm:spPr/>
      <dgm:t>
        <a:bodyPr/>
        <a:lstStyle/>
        <a:p>
          <a:pPr>
            <a:defRPr cap="all"/>
          </a:pPr>
          <a:r>
            <a:rPr lang="en-GB"/>
            <a:t>Professional responsibility</a:t>
          </a:r>
          <a:endParaRPr lang="en-US"/>
        </a:p>
      </dgm:t>
    </dgm:pt>
    <dgm:pt modelId="{F7889D05-6877-40BB-A439-4A98476E90ED}" type="parTrans" cxnId="{5355CABA-97D8-4204-93C3-8991759CE922}">
      <dgm:prSet/>
      <dgm:spPr/>
      <dgm:t>
        <a:bodyPr/>
        <a:lstStyle/>
        <a:p>
          <a:endParaRPr lang="en-US"/>
        </a:p>
      </dgm:t>
    </dgm:pt>
    <dgm:pt modelId="{9E3991BB-16E5-4CC1-9EE1-027CDC9BEA3A}" type="sibTrans" cxnId="{5355CABA-97D8-4204-93C3-8991759CE922}">
      <dgm:prSet/>
      <dgm:spPr/>
      <dgm:t>
        <a:bodyPr/>
        <a:lstStyle/>
        <a:p>
          <a:endParaRPr lang="en-US"/>
        </a:p>
      </dgm:t>
    </dgm:pt>
    <dgm:pt modelId="{79D7E6F4-6A8F-400D-A55D-F1F224672922}">
      <dgm:prSet/>
      <dgm:spPr/>
      <dgm:t>
        <a:bodyPr/>
        <a:lstStyle/>
        <a:p>
          <a:pPr>
            <a:defRPr cap="all"/>
          </a:pPr>
          <a:r>
            <a:rPr lang="en-GB"/>
            <a:t>Effective treatment</a:t>
          </a:r>
          <a:endParaRPr lang="en-US"/>
        </a:p>
      </dgm:t>
    </dgm:pt>
    <dgm:pt modelId="{C47DB99D-B9C4-40EE-99D0-466CC6C4DD9D}" type="parTrans" cxnId="{0FC8E258-181C-4D1C-AE90-D1F940584DF3}">
      <dgm:prSet/>
      <dgm:spPr/>
      <dgm:t>
        <a:bodyPr/>
        <a:lstStyle/>
        <a:p>
          <a:endParaRPr lang="en-US"/>
        </a:p>
      </dgm:t>
    </dgm:pt>
    <dgm:pt modelId="{259D0535-B7BE-4850-A350-6886A48B4C01}" type="sibTrans" cxnId="{0FC8E258-181C-4D1C-AE90-D1F940584DF3}">
      <dgm:prSet/>
      <dgm:spPr/>
      <dgm:t>
        <a:bodyPr/>
        <a:lstStyle/>
        <a:p>
          <a:endParaRPr lang="en-US"/>
        </a:p>
      </dgm:t>
    </dgm:pt>
    <dgm:pt modelId="{90477FFA-EE5F-4DE8-A810-26647E5177BF}">
      <dgm:prSet/>
      <dgm:spPr/>
      <dgm:t>
        <a:bodyPr/>
        <a:lstStyle/>
        <a:p>
          <a:pPr>
            <a:defRPr cap="all"/>
          </a:pPr>
          <a:r>
            <a:rPr lang="en-GB"/>
            <a:t>Building trust</a:t>
          </a:r>
          <a:endParaRPr lang="en-US"/>
        </a:p>
      </dgm:t>
    </dgm:pt>
    <dgm:pt modelId="{83C91EEB-2DF7-42FA-AE3B-28371E53990A}" type="parTrans" cxnId="{33E1876B-B82B-47E2-83E9-BECB80E87891}">
      <dgm:prSet/>
      <dgm:spPr/>
      <dgm:t>
        <a:bodyPr/>
        <a:lstStyle/>
        <a:p>
          <a:endParaRPr lang="en-US"/>
        </a:p>
      </dgm:t>
    </dgm:pt>
    <dgm:pt modelId="{9D251494-C8FF-44D0-B364-F032E09A0657}" type="sibTrans" cxnId="{33E1876B-B82B-47E2-83E9-BECB80E87891}">
      <dgm:prSet/>
      <dgm:spPr/>
      <dgm:t>
        <a:bodyPr/>
        <a:lstStyle/>
        <a:p>
          <a:endParaRPr lang="en-US"/>
        </a:p>
      </dgm:t>
    </dgm:pt>
    <dgm:pt modelId="{8E580B6C-090E-4FED-AF8E-E75DC74049AF}" type="pres">
      <dgm:prSet presAssocID="{E582CBE7-0B83-40D0-9F95-95AADB7785C2}" presName="root" presStyleCnt="0">
        <dgm:presLayoutVars>
          <dgm:dir/>
          <dgm:resizeHandles val="exact"/>
        </dgm:presLayoutVars>
      </dgm:prSet>
      <dgm:spPr/>
    </dgm:pt>
    <dgm:pt modelId="{77E6A45D-CE69-4963-96C2-11D1E4F75FB4}" type="pres">
      <dgm:prSet presAssocID="{C941B6BF-8D8E-4F5C-A750-E506C139A17D}" presName="compNode" presStyleCnt="0"/>
      <dgm:spPr/>
    </dgm:pt>
    <dgm:pt modelId="{2730BA08-2CF9-4144-8D62-88A513DE3CCD}" type="pres">
      <dgm:prSet presAssocID="{C941B6BF-8D8E-4F5C-A750-E506C139A17D}" presName="iconBgRect" presStyleLbl="bgShp" presStyleIdx="0" presStyleCnt="4"/>
      <dgm:spPr>
        <a:prstGeom prst="round2DiagRect">
          <a:avLst>
            <a:gd name="adj1" fmla="val 29727"/>
            <a:gd name="adj2" fmla="val 0"/>
          </a:avLst>
        </a:prstGeom>
      </dgm:spPr>
    </dgm:pt>
    <dgm:pt modelId="{9B83F2A2-2CC5-4460-8975-5F22B754196F}" type="pres">
      <dgm:prSet presAssocID="{C941B6BF-8D8E-4F5C-A750-E506C139A17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dical"/>
        </a:ext>
      </dgm:extLst>
    </dgm:pt>
    <dgm:pt modelId="{D97D2AB8-6206-4C99-A95B-4D9173EE7BFF}" type="pres">
      <dgm:prSet presAssocID="{C941B6BF-8D8E-4F5C-A750-E506C139A17D}" presName="spaceRect" presStyleCnt="0"/>
      <dgm:spPr/>
    </dgm:pt>
    <dgm:pt modelId="{6BA7843A-3BCD-40DE-9235-743E5350D198}" type="pres">
      <dgm:prSet presAssocID="{C941B6BF-8D8E-4F5C-A750-E506C139A17D}" presName="textRect" presStyleLbl="revTx" presStyleIdx="0" presStyleCnt="4">
        <dgm:presLayoutVars>
          <dgm:chMax val="1"/>
          <dgm:chPref val="1"/>
        </dgm:presLayoutVars>
      </dgm:prSet>
      <dgm:spPr/>
    </dgm:pt>
    <dgm:pt modelId="{6D686450-E796-4EE9-9115-924E91E2E0B3}" type="pres">
      <dgm:prSet presAssocID="{0BB767A8-7041-4308-8291-1F5E06E72331}" presName="sibTrans" presStyleCnt="0"/>
      <dgm:spPr/>
    </dgm:pt>
    <dgm:pt modelId="{58B438F4-D987-40EE-B56C-1BF955F4152F}" type="pres">
      <dgm:prSet presAssocID="{1BA91CF2-7916-438E-A073-E446AA59095E}" presName="compNode" presStyleCnt="0"/>
      <dgm:spPr/>
    </dgm:pt>
    <dgm:pt modelId="{2B38E4AB-2226-4CB9-ADEB-F544E1744125}" type="pres">
      <dgm:prSet presAssocID="{1BA91CF2-7916-438E-A073-E446AA59095E}" presName="iconBgRect" presStyleLbl="bgShp" presStyleIdx="1" presStyleCnt="4"/>
      <dgm:spPr>
        <a:prstGeom prst="round2DiagRect">
          <a:avLst>
            <a:gd name="adj1" fmla="val 29727"/>
            <a:gd name="adj2" fmla="val 0"/>
          </a:avLst>
        </a:prstGeom>
      </dgm:spPr>
    </dgm:pt>
    <dgm:pt modelId="{239CABC1-6B3C-47F0-81F9-1D982106B53C}" type="pres">
      <dgm:prSet presAssocID="{1BA91CF2-7916-438E-A073-E446AA59095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3D461C05-E45C-4B90-AC28-1F6197E4EE31}" type="pres">
      <dgm:prSet presAssocID="{1BA91CF2-7916-438E-A073-E446AA59095E}" presName="spaceRect" presStyleCnt="0"/>
      <dgm:spPr/>
    </dgm:pt>
    <dgm:pt modelId="{99B3B83B-A370-41B1-9339-D1A420A47C48}" type="pres">
      <dgm:prSet presAssocID="{1BA91CF2-7916-438E-A073-E446AA59095E}" presName="textRect" presStyleLbl="revTx" presStyleIdx="1" presStyleCnt="4">
        <dgm:presLayoutVars>
          <dgm:chMax val="1"/>
          <dgm:chPref val="1"/>
        </dgm:presLayoutVars>
      </dgm:prSet>
      <dgm:spPr/>
    </dgm:pt>
    <dgm:pt modelId="{0D43B3DD-639E-4926-97F4-08FF566338E1}" type="pres">
      <dgm:prSet presAssocID="{9E3991BB-16E5-4CC1-9EE1-027CDC9BEA3A}" presName="sibTrans" presStyleCnt="0"/>
      <dgm:spPr/>
    </dgm:pt>
    <dgm:pt modelId="{443E72D1-0A61-46E8-A895-4151FB393776}" type="pres">
      <dgm:prSet presAssocID="{79D7E6F4-6A8F-400D-A55D-F1F224672922}" presName="compNode" presStyleCnt="0"/>
      <dgm:spPr/>
    </dgm:pt>
    <dgm:pt modelId="{1836FE6D-A1D6-4069-9558-2AC54D4CFD57}" type="pres">
      <dgm:prSet presAssocID="{79D7E6F4-6A8F-400D-A55D-F1F224672922}" presName="iconBgRect" presStyleLbl="bgShp" presStyleIdx="2" presStyleCnt="4"/>
      <dgm:spPr>
        <a:prstGeom prst="round2DiagRect">
          <a:avLst>
            <a:gd name="adj1" fmla="val 29727"/>
            <a:gd name="adj2" fmla="val 0"/>
          </a:avLst>
        </a:prstGeom>
      </dgm:spPr>
    </dgm:pt>
    <dgm:pt modelId="{898E8290-B7DE-460C-93B0-1571719CC277}" type="pres">
      <dgm:prSet presAssocID="{79D7E6F4-6A8F-400D-A55D-F1F22467292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e"/>
        </a:ext>
      </dgm:extLst>
    </dgm:pt>
    <dgm:pt modelId="{6ABC0B23-A6E4-4ECB-8B9B-0B3B648A2E9E}" type="pres">
      <dgm:prSet presAssocID="{79D7E6F4-6A8F-400D-A55D-F1F224672922}" presName="spaceRect" presStyleCnt="0"/>
      <dgm:spPr/>
    </dgm:pt>
    <dgm:pt modelId="{2AA028B4-CD78-4933-9E68-3450D586644E}" type="pres">
      <dgm:prSet presAssocID="{79D7E6F4-6A8F-400D-A55D-F1F224672922}" presName="textRect" presStyleLbl="revTx" presStyleIdx="2" presStyleCnt="4">
        <dgm:presLayoutVars>
          <dgm:chMax val="1"/>
          <dgm:chPref val="1"/>
        </dgm:presLayoutVars>
      </dgm:prSet>
      <dgm:spPr/>
    </dgm:pt>
    <dgm:pt modelId="{C047931E-DC30-4673-A0A1-D4138F76B8FA}" type="pres">
      <dgm:prSet presAssocID="{259D0535-B7BE-4850-A350-6886A48B4C01}" presName="sibTrans" presStyleCnt="0"/>
      <dgm:spPr/>
    </dgm:pt>
    <dgm:pt modelId="{602DA901-CFEB-4A3C-9116-6EBF11D19D2A}" type="pres">
      <dgm:prSet presAssocID="{90477FFA-EE5F-4DE8-A810-26647E5177BF}" presName="compNode" presStyleCnt="0"/>
      <dgm:spPr/>
    </dgm:pt>
    <dgm:pt modelId="{E4C0BB94-E81E-428D-BF27-CFFE0AFF38C6}" type="pres">
      <dgm:prSet presAssocID="{90477FFA-EE5F-4DE8-A810-26647E5177BF}" presName="iconBgRect" presStyleLbl="bgShp" presStyleIdx="3" presStyleCnt="4"/>
      <dgm:spPr>
        <a:prstGeom prst="round2DiagRect">
          <a:avLst>
            <a:gd name="adj1" fmla="val 29727"/>
            <a:gd name="adj2" fmla="val 0"/>
          </a:avLst>
        </a:prstGeom>
      </dgm:spPr>
    </dgm:pt>
    <dgm:pt modelId="{0D6A1038-C96A-4400-96BF-4065AEA0CAEA}" type="pres">
      <dgm:prSet presAssocID="{90477FFA-EE5F-4DE8-A810-26647E5177B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s"/>
        </a:ext>
      </dgm:extLst>
    </dgm:pt>
    <dgm:pt modelId="{B10D9F0A-6C81-41CA-965E-C2CD358F1AEC}" type="pres">
      <dgm:prSet presAssocID="{90477FFA-EE5F-4DE8-A810-26647E5177BF}" presName="spaceRect" presStyleCnt="0"/>
      <dgm:spPr/>
    </dgm:pt>
    <dgm:pt modelId="{D0415349-B43A-4AA0-96B6-8DA21E8C7D0F}" type="pres">
      <dgm:prSet presAssocID="{90477FFA-EE5F-4DE8-A810-26647E5177BF}" presName="textRect" presStyleLbl="revTx" presStyleIdx="3" presStyleCnt="4">
        <dgm:presLayoutVars>
          <dgm:chMax val="1"/>
          <dgm:chPref val="1"/>
        </dgm:presLayoutVars>
      </dgm:prSet>
      <dgm:spPr/>
    </dgm:pt>
  </dgm:ptLst>
  <dgm:cxnLst>
    <dgm:cxn modelId="{E57E6D0B-0535-4A30-AFDB-02AD19D8E76F}" type="presOf" srcId="{79D7E6F4-6A8F-400D-A55D-F1F224672922}" destId="{2AA028B4-CD78-4933-9E68-3450D586644E}" srcOrd="0" destOrd="0" presId="urn:microsoft.com/office/officeart/2018/5/layout/IconLeafLabelList"/>
    <dgm:cxn modelId="{DBCCB732-854E-4B9D-8F5E-E95CDBA87113}" type="presOf" srcId="{90477FFA-EE5F-4DE8-A810-26647E5177BF}" destId="{D0415349-B43A-4AA0-96B6-8DA21E8C7D0F}" srcOrd="0" destOrd="0" presId="urn:microsoft.com/office/officeart/2018/5/layout/IconLeafLabelList"/>
    <dgm:cxn modelId="{09E94346-5352-4FF4-8BB5-613897DC1DD9}" type="presOf" srcId="{1BA91CF2-7916-438E-A073-E446AA59095E}" destId="{99B3B83B-A370-41B1-9339-D1A420A47C48}" srcOrd="0" destOrd="0" presId="urn:microsoft.com/office/officeart/2018/5/layout/IconLeafLabelList"/>
    <dgm:cxn modelId="{33E1876B-B82B-47E2-83E9-BECB80E87891}" srcId="{E582CBE7-0B83-40D0-9F95-95AADB7785C2}" destId="{90477FFA-EE5F-4DE8-A810-26647E5177BF}" srcOrd="3" destOrd="0" parTransId="{83C91EEB-2DF7-42FA-AE3B-28371E53990A}" sibTransId="{9D251494-C8FF-44D0-B364-F032E09A0657}"/>
    <dgm:cxn modelId="{7573FE4E-7989-4C53-9597-0537B303FCDA}" srcId="{E582CBE7-0B83-40D0-9F95-95AADB7785C2}" destId="{C941B6BF-8D8E-4F5C-A750-E506C139A17D}" srcOrd="0" destOrd="0" parTransId="{3560D6AE-B763-447B-86B7-31EF4E517BF8}" sibTransId="{0BB767A8-7041-4308-8291-1F5E06E72331}"/>
    <dgm:cxn modelId="{0FC8E258-181C-4D1C-AE90-D1F940584DF3}" srcId="{E582CBE7-0B83-40D0-9F95-95AADB7785C2}" destId="{79D7E6F4-6A8F-400D-A55D-F1F224672922}" srcOrd="2" destOrd="0" parTransId="{C47DB99D-B9C4-40EE-99D0-466CC6C4DD9D}" sibTransId="{259D0535-B7BE-4850-A350-6886A48B4C01}"/>
    <dgm:cxn modelId="{5355CABA-97D8-4204-93C3-8991759CE922}" srcId="{E582CBE7-0B83-40D0-9F95-95AADB7785C2}" destId="{1BA91CF2-7916-438E-A073-E446AA59095E}" srcOrd="1" destOrd="0" parTransId="{F7889D05-6877-40BB-A439-4A98476E90ED}" sibTransId="{9E3991BB-16E5-4CC1-9EE1-027CDC9BEA3A}"/>
    <dgm:cxn modelId="{F1C542CD-E12E-47DD-A806-B75169C3CF76}" type="presOf" srcId="{E582CBE7-0B83-40D0-9F95-95AADB7785C2}" destId="{8E580B6C-090E-4FED-AF8E-E75DC74049AF}" srcOrd="0" destOrd="0" presId="urn:microsoft.com/office/officeart/2018/5/layout/IconLeafLabelList"/>
    <dgm:cxn modelId="{F77E5BF1-A0C6-41A2-8E07-AB32FEF2E648}" type="presOf" srcId="{C941B6BF-8D8E-4F5C-A750-E506C139A17D}" destId="{6BA7843A-3BCD-40DE-9235-743E5350D198}" srcOrd="0" destOrd="0" presId="urn:microsoft.com/office/officeart/2018/5/layout/IconLeafLabelList"/>
    <dgm:cxn modelId="{3564420B-791F-472A-9298-9BA83C5521B9}" type="presParOf" srcId="{8E580B6C-090E-4FED-AF8E-E75DC74049AF}" destId="{77E6A45D-CE69-4963-96C2-11D1E4F75FB4}" srcOrd="0" destOrd="0" presId="urn:microsoft.com/office/officeart/2018/5/layout/IconLeafLabelList"/>
    <dgm:cxn modelId="{59FC5AF2-F0B4-470D-B3CE-14CCFE522ED3}" type="presParOf" srcId="{77E6A45D-CE69-4963-96C2-11D1E4F75FB4}" destId="{2730BA08-2CF9-4144-8D62-88A513DE3CCD}" srcOrd="0" destOrd="0" presId="urn:microsoft.com/office/officeart/2018/5/layout/IconLeafLabelList"/>
    <dgm:cxn modelId="{7C0AA2E7-CF31-4EE8-9999-0DB3859DC00A}" type="presParOf" srcId="{77E6A45D-CE69-4963-96C2-11D1E4F75FB4}" destId="{9B83F2A2-2CC5-4460-8975-5F22B754196F}" srcOrd="1" destOrd="0" presId="urn:microsoft.com/office/officeart/2018/5/layout/IconLeafLabelList"/>
    <dgm:cxn modelId="{87EC0B45-A715-445C-98E6-2BBF13D0F416}" type="presParOf" srcId="{77E6A45D-CE69-4963-96C2-11D1E4F75FB4}" destId="{D97D2AB8-6206-4C99-A95B-4D9173EE7BFF}" srcOrd="2" destOrd="0" presId="urn:microsoft.com/office/officeart/2018/5/layout/IconLeafLabelList"/>
    <dgm:cxn modelId="{05F44AC5-F260-4D16-8760-D608A9DA94CB}" type="presParOf" srcId="{77E6A45D-CE69-4963-96C2-11D1E4F75FB4}" destId="{6BA7843A-3BCD-40DE-9235-743E5350D198}" srcOrd="3" destOrd="0" presId="urn:microsoft.com/office/officeart/2018/5/layout/IconLeafLabelList"/>
    <dgm:cxn modelId="{DF171B1B-7228-4D11-B1C0-1E2F45633E53}" type="presParOf" srcId="{8E580B6C-090E-4FED-AF8E-E75DC74049AF}" destId="{6D686450-E796-4EE9-9115-924E91E2E0B3}" srcOrd="1" destOrd="0" presId="urn:microsoft.com/office/officeart/2018/5/layout/IconLeafLabelList"/>
    <dgm:cxn modelId="{704F714C-F5AA-410E-945A-8A9789C2ED93}" type="presParOf" srcId="{8E580B6C-090E-4FED-AF8E-E75DC74049AF}" destId="{58B438F4-D987-40EE-B56C-1BF955F4152F}" srcOrd="2" destOrd="0" presId="urn:microsoft.com/office/officeart/2018/5/layout/IconLeafLabelList"/>
    <dgm:cxn modelId="{84778CA6-F914-4D14-AE66-23DE252DB82A}" type="presParOf" srcId="{58B438F4-D987-40EE-B56C-1BF955F4152F}" destId="{2B38E4AB-2226-4CB9-ADEB-F544E1744125}" srcOrd="0" destOrd="0" presId="urn:microsoft.com/office/officeart/2018/5/layout/IconLeafLabelList"/>
    <dgm:cxn modelId="{3B75561C-C88C-4DAF-BE25-1AB209A93EA1}" type="presParOf" srcId="{58B438F4-D987-40EE-B56C-1BF955F4152F}" destId="{239CABC1-6B3C-47F0-81F9-1D982106B53C}" srcOrd="1" destOrd="0" presId="urn:microsoft.com/office/officeart/2018/5/layout/IconLeafLabelList"/>
    <dgm:cxn modelId="{6D5CF792-699F-4C63-ADC4-1F18059B257F}" type="presParOf" srcId="{58B438F4-D987-40EE-B56C-1BF955F4152F}" destId="{3D461C05-E45C-4B90-AC28-1F6197E4EE31}" srcOrd="2" destOrd="0" presId="urn:microsoft.com/office/officeart/2018/5/layout/IconLeafLabelList"/>
    <dgm:cxn modelId="{BFCB886E-94B0-47CE-A5AF-85E29D301E43}" type="presParOf" srcId="{58B438F4-D987-40EE-B56C-1BF955F4152F}" destId="{99B3B83B-A370-41B1-9339-D1A420A47C48}" srcOrd="3" destOrd="0" presId="urn:microsoft.com/office/officeart/2018/5/layout/IconLeafLabelList"/>
    <dgm:cxn modelId="{F834D160-68B9-4C85-9FA2-3FBE340555C0}" type="presParOf" srcId="{8E580B6C-090E-4FED-AF8E-E75DC74049AF}" destId="{0D43B3DD-639E-4926-97F4-08FF566338E1}" srcOrd="3" destOrd="0" presId="urn:microsoft.com/office/officeart/2018/5/layout/IconLeafLabelList"/>
    <dgm:cxn modelId="{2A635379-1715-43E5-AC3C-D11E4E3459B0}" type="presParOf" srcId="{8E580B6C-090E-4FED-AF8E-E75DC74049AF}" destId="{443E72D1-0A61-46E8-A895-4151FB393776}" srcOrd="4" destOrd="0" presId="urn:microsoft.com/office/officeart/2018/5/layout/IconLeafLabelList"/>
    <dgm:cxn modelId="{C22934A4-C352-4A4F-AF2D-7E4C66501D0F}" type="presParOf" srcId="{443E72D1-0A61-46E8-A895-4151FB393776}" destId="{1836FE6D-A1D6-4069-9558-2AC54D4CFD57}" srcOrd="0" destOrd="0" presId="urn:microsoft.com/office/officeart/2018/5/layout/IconLeafLabelList"/>
    <dgm:cxn modelId="{699F2A22-51A3-4F69-933D-E842406D1C97}" type="presParOf" srcId="{443E72D1-0A61-46E8-A895-4151FB393776}" destId="{898E8290-B7DE-460C-93B0-1571719CC277}" srcOrd="1" destOrd="0" presId="urn:microsoft.com/office/officeart/2018/5/layout/IconLeafLabelList"/>
    <dgm:cxn modelId="{CBDFAC13-9721-46A1-A6B7-7DC1BFDB2835}" type="presParOf" srcId="{443E72D1-0A61-46E8-A895-4151FB393776}" destId="{6ABC0B23-A6E4-4ECB-8B9B-0B3B648A2E9E}" srcOrd="2" destOrd="0" presId="urn:microsoft.com/office/officeart/2018/5/layout/IconLeafLabelList"/>
    <dgm:cxn modelId="{CA043730-4B90-45EA-8C19-8B7F8AA4ED52}" type="presParOf" srcId="{443E72D1-0A61-46E8-A895-4151FB393776}" destId="{2AA028B4-CD78-4933-9E68-3450D586644E}" srcOrd="3" destOrd="0" presId="urn:microsoft.com/office/officeart/2018/5/layout/IconLeafLabelList"/>
    <dgm:cxn modelId="{39D97263-8574-4274-9CE4-F38A01CC0E6A}" type="presParOf" srcId="{8E580B6C-090E-4FED-AF8E-E75DC74049AF}" destId="{C047931E-DC30-4673-A0A1-D4138F76B8FA}" srcOrd="5" destOrd="0" presId="urn:microsoft.com/office/officeart/2018/5/layout/IconLeafLabelList"/>
    <dgm:cxn modelId="{06978F83-5A69-4E18-B204-2015947FAEA0}" type="presParOf" srcId="{8E580B6C-090E-4FED-AF8E-E75DC74049AF}" destId="{602DA901-CFEB-4A3C-9116-6EBF11D19D2A}" srcOrd="6" destOrd="0" presId="urn:microsoft.com/office/officeart/2018/5/layout/IconLeafLabelList"/>
    <dgm:cxn modelId="{89147528-5294-4A62-870C-AC3D84458044}" type="presParOf" srcId="{602DA901-CFEB-4A3C-9116-6EBF11D19D2A}" destId="{E4C0BB94-E81E-428D-BF27-CFFE0AFF38C6}" srcOrd="0" destOrd="0" presId="urn:microsoft.com/office/officeart/2018/5/layout/IconLeafLabelList"/>
    <dgm:cxn modelId="{26F74938-318B-4057-87DB-C3A644EF642F}" type="presParOf" srcId="{602DA901-CFEB-4A3C-9116-6EBF11D19D2A}" destId="{0D6A1038-C96A-4400-96BF-4065AEA0CAEA}" srcOrd="1" destOrd="0" presId="urn:microsoft.com/office/officeart/2018/5/layout/IconLeafLabelList"/>
    <dgm:cxn modelId="{8F51600A-E57E-4852-98F0-2A322D7E81DE}" type="presParOf" srcId="{602DA901-CFEB-4A3C-9116-6EBF11D19D2A}" destId="{B10D9F0A-6C81-41CA-965E-C2CD358F1AEC}" srcOrd="2" destOrd="0" presId="urn:microsoft.com/office/officeart/2018/5/layout/IconLeafLabelList"/>
    <dgm:cxn modelId="{5294C469-8E10-4B9A-9471-960B518F784C}" type="presParOf" srcId="{602DA901-CFEB-4A3C-9116-6EBF11D19D2A}" destId="{D0415349-B43A-4AA0-96B6-8DA21E8C7D0F}"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0BA08-2CF9-4144-8D62-88A513DE3CCD}">
      <dsp:nvSpPr>
        <dsp:cNvPr id="0" name=""/>
        <dsp:cNvSpPr/>
      </dsp:nvSpPr>
      <dsp:spPr>
        <a:xfrm>
          <a:off x="973190" y="986724"/>
          <a:ext cx="1264141" cy="1264141"/>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83F2A2-2CC5-4460-8975-5F22B754196F}">
      <dsp:nvSpPr>
        <dsp:cNvPr id="0" name=""/>
        <dsp:cNvSpPr/>
      </dsp:nvSpPr>
      <dsp:spPr>
        <a:xfrm>
          <a:off x="1242597" y="1256131"/>
          <a:ext cx="725326" cy="7253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A7843A-3BCD-40DE-9235-743E5350D198}">
      <dsp:nvSpPr>
        <dsp:cNvPr id="0" name=""/>
        <dsp:cNvSpPr/>
      </dsp:nvSpPr>
      <dsp:spPr>
        <a:xfrm>
          <a:off x="569079"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GB" sz="2500" kern="1200"/>
            <a:t>Patient safety</a:t>
          </a:r>
          <a:endParaRPr lang="en-US" sz="2500" kern="1200"/>
        </a:p>
      </dsp:txBody>
      <dsp:txXfrm>
        <a:off x="569079" y="2644614"/>
        <a:ext cx="2072362" cy="720000"/>
      </dsp:txXfrm>
    </dsp:sp>
    <dsp:sp modelId="{2B38E4AB-2226-4CB9-ADEB-F544E1744125}">
      <dsp:nvSpPr>
        <dsp:cNvPr id="0" name=""/>
        <dsp:cNvSpPr/>
      </dsp:nvSpPr>
      <dsp:spPr>
        <a:xfrm>
          <a:off x="3408216" y="986724"/>
          <a:ext cx="1264141" cy="1264141"/>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9CABC1-6B3C-47F0-81F9-1D982106B53C}">
      <dsp:nvSpPr>
        <dsp:cNvPr id="0" name=""/>
        <dsp:cNvSpPr/>
      </dsp:nvSpPr>
      <dsp:spPr>
        <a:xfrm>
          <a:off x="3677623" y="1256131"/>
          <a:ext cx="725326" cy="7253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B3B83B-A370-41B1-9339-D1A420A47C48}">
      <dsp:nvSpPr>
        <dsp:cNvPr id="0" name=""/>
        <dsp:cNvSpPr/>
      </dsp:nvSpPr>
      <dsp:spPr>
        <a:xfrm>
          <a:off x="3004105"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GB" sz="2500" kern="1200"/>
            <a:t>Professional responsibility</a:t>
          </a:r>
          <a:endParaRPr lang="en-US" sz="2500" kern="1200"/>
        </a:p>
      </dsp:txBody>
      <dsp:txXfrm>
        <a:off x="3004105" y="2644614"/>
        <a:ext cx="2072362" cy="720000"/>
      </dsp:txXfrm>
    </dsp:sp>
    <dsp:sp modelId="{1836FE6D-A1D6-4069-9558-2AC54D4CFD57}">
      <dsp:nvSpPr>
        <dsp:cNvPr id="0" name=""/>
        <dsp:cNvSpPr/>
      </dsp:nvSpPr>
      <dsp:spPr>
        <a:xfrm>
          <a:off x="5843242" y="986724"/>
          <a:ext cx="1264141" cy="1264141"/>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8E8290-B7DE-460C-93B0-1571719CC277}">
      <dsp:nvSpPr>
        <dsp:cNvPr id="0" name=""/>
        <dsp:cNvSpPr/>
      </dsp:nvSpPr>
      <dsp:spPr>
        <a:xfrm>
          <a:off x="6112649" y="1256131"/>
          <a:ext cx="725326" cy="7253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A028B4-CD78-4933-9E68-3450D586644E}">
      <dsp:nvSpPr>
        <dsp:cNvPr id="0" name=""/>
        <dsp:cNvSpPr/>
      </dsp:nvSpPr>
      <dsp:spPr>
        <a:xfrm>
          <a:off x="5439131"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GB" sz="2500" kern="1200"/>
            <a:t>Effective treatment</a:t>
          </a:r>
          <a:endParaRPr lang="en-US" sz="2500" kern="1200"/>
        </a:p>
      </dsp:txBody>
      <dsp:txXfrm>
        <a:off x="5439131" y="2644614"/>
        <a:ext cx="2072362" cy="720000"/>
      </dsp:txXfrm>
    </dsp:sp>
    <dsp:sp modelId="{E4C0BB94-E81E-428D-BF27-CFFE0AFF38C6}">
      <dsp:nvSpPr>
        <dsp:cNvPr id="0" name=""/>
        <dsp:cNvSpPr/>
      </dsp:nvSpPr>
      <dsp:spPr>
        <a:xfrm>
          <a:off x="8278268" y="986724"/>
          <a:ext cx="1264141" cy="1264141"/>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6A1038-C96A-4400-96BF-4065AEA0CAEA}">
      <dsp:nvSpPr>
        <dsp:cNvPr id="0" name=""/>
        <dsp:cNvSpPr/>
      </dsp:nvSpPr>
      <dsp:spPr>
        <a:xfrm>
          <a:off x="8547675" y="1256131"/>
          <a:ext cx="725326" cy="7253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415349-B43A-4AA0-96B6-8DA21E8C7D0F}">
      <dsp:nvSpPr>
        <dsp:cNvPr id="0" name=""/>
        <dsp:cNvSpPr/>
      </dsp:nvSpPr>
      <dsp:spPr>
        <a:xfrm>
          <a:off x="7874157"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GB" sz="2500" kern="1200"/>
            <a:t>Building trust</a:t>
          </a:r>
          <a:endParaRPr lang="en-US" sz="2500" kern="1200"/>
        </a:p>
      </dsp:txBody>
      <dsp:txXfrm>
        <a:off x="7874157" y="2644614"/>
        <a:ext cx="2072362"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F165920-1356-498D-BA7A-B8E563E76319}" type="datetimeFigureOut">
              <a:rPr lang="en-GB" smtClean="0"/>
              <a:t>16/11/2025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1793930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F165920-1356-498D-BA7A-B8E563E76319}" type="datetimeFigureOut">
              <a:rPr lang="en-GB" smtClean="0"/>
              <a:t>16/11/2025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4242871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165920-1356-498D-BA7A-B8E563E76319}" type="datetimeFigureOut">
              <a:rPr lang="en-GB" smtClean="0"/>
              <a:t>16/11/2025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1621719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F165920-1356-498D-BA7A-B8E563E76319}" type="datetimeFigureOut">
              <a:rPr lang="en-GB" smtClean="0"/>
              <a:t>16/11/2025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953020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F165920-1356-498D-BA7A-B8E563E76319}" type="datetimeFigureOut">
              <a:rPr lang="en-GB" smtClean="0"/>
              <a:t>16/11/2025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89687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F165920-1356-498D-BA7A-B8E563E76319}" type="datetimeFigureOut">
              <a:rPr lang="en-GB" smtClean="0"/>
              <a:t>16/11/2025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3761738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165920-1356-498D-BA7A-B8E563E76319}" type="datetimeFigureOut">
              <a:rPr lang="en-GB" smtClean="0"/>
              <a:t>16/11/2025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1006764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F165920-1356-498D-BA7A-B8E563E76319}" type="datetimeFigureOut">
              <a:rPr lang="en-GB" smtClean="0"/>
              <a:t>16/11/2025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1278070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F165920-1356-498D-BA7A-B8E563E76319}" type="datetimeFigureOut">
              <a:rPr lang="en-GB" smtClean="0"/>
              <a:t>16/11/2025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2990452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F165920-1356-498D-BA7A-B8E563E76319}" type="datetimeFigureOut">
              <a:rPr lang="en-GB" smtClean="0"/>
              <a:t>16/11/2025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3408655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F165920-1356-498D-BA7A-B8E563E76319}" type="datetimeFigureOut">
              <a:rPr lang="en-GB" smtClean="0"/>
              <a:t>16/11/2025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A8211E-88CC-4C52-8E56-E839C6247CD5}" type="slidenum">
              <a:rPr lang="en-GB" smtClean="0"/>
              <a:t>‹#›</a:t>
            </a:fld>
            <a:endParaRPr lang="en-GB"/>
          </a:p>
        </p:txBody>
      </p:sp>
    </p:spTree>
    <p:extLst>
      <p:ext uri="{BB962C8B-B14F-4D97-AF65-F5344CB8AC3E}">
        <p14:creationId xmlns:p14="http://schemas.microsoft.com/office/powerpoint/2010/main" val="1817845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165920-1356-498D-BA7A-B8E563E76319}" type="datetimeFigureOut">
              <a:rPr lang="en-GB" smtClean="0"/>
              <a:t>16/11/2025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A8211E-88CC-4C52-8E56-E839C6247CD5}" type="slidenum">
              <a:rPr lang="en-GB" smtClean="0"/>
              <a:t>‹#›</a:t>
            </a:fld>
            <a:endParaRPr lang="en-GB"/>
          </a:p>
        </p:txBody>
      </p:sp>
    </p:spTree>
    <p:extLst>
      <p:ext uri="{BB962C8B-B14F-4D97-AF65-F5344CB8AC3E}">
        <p14:creationId xmlns:p14="http://schemas.microsoft.com/office/powerpoint/2010/main" val="808683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gdc-uk.org/standards-guidance/standards-and-guidance/standards-for-the-dental-tea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gdc-uk.org/news-blogs/news/detail/2025/09/16/gdc-publishes-revised-scope-of-practice-guidance"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emea01.safelinks.protection.outlook.com/?url=https%3A%2F%2Fwww.gov.uk%2Fgovernment%2Fpublications%2Fdelivering-better-oral-health-an-evidence-based-toolkit-for-prevention&amp;data=05%7C02%7C%7Cad87bf757d734e171e6e08ddf46bffaf%7C84df9e7fe9f640afb435aaaaaaaaaaaa%7C1%7C0%7C638935468223812685%7CUnknown%7CTWFpbGZsb3d8eyJFbXB0eU1hcGkiOnRydWUsIlYiOiIwLjAuMDAwMCIsIlAiOiJXaW4zMiIsIkFOIjoiTWFpbCIsIldUIjoyfQ%3D%3D%7C0%7C%7C%7C&amp;sdata=58xZlEPv%2FiD78MzbNZc%2FLGH%2FN6SqLcQWwPXV5vnaD%2Bg%3D&amp;reserved=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carved figures of humans">
            <a:extLst>
              <a:ext uri="{FF2B5EF4-FFF2-40B4-BE49-F238E27FC236}">
                <a16:creationId xmlns:a16="http://schemas.microsoft.com/office/drawing/2014/main" id="{6CC72F17-39E0-1887-D59A-EF53A61D2016}"/>
              </a:ext>
            </a:extLst>
          </p:cNvPr>
          <p:cNvPicPr>
            <a:picLocks noChangeAspect="1"/>
          </p:cNvPicPr>
          <p:nvPr/>
        </p:nvPicPr>
        <p:blipFill>
          <a:blip r:embed="rId2">
            <a:alphaModFix amt="50000"/>
          </a:blip>
          <a:srcRect t="21052"/>
          <a:stretch>
            <a:fillRect/>
          </a:stretch>
        </p:blipFill>
        <p:spPr>
          <a:xfrm>
            <a:off x="20" y="1"/>
            <a:ext cx="12191980" cy="6857999"/>
          </a:xfrm>
          <a:prstGeom prst="rect">
            <a:avLst/>
          </a:prstGeom>
        </p:spPr>
      </p:pic>
      <p:sp>
        <p:nvSpPr>
          <p:cNvPr id="2" name="Title 1"/>
          <p:cNvSpPr>
            <a:spLocks noGrp="1"/>
          </p:cNvSpPr>
          <p:nvPr>
            <p:ph type="ctrTitle"/>
          </p:nvPr>
        </p:nvSpPr>
        <p:spPr>
          <a:xfrm>
            <a:off x="1524000" y="1122362"/>
            <a:ext cx="9144000" cy="2900518"/>
          </a:xfrm>
        </p:spPr>
        <p:txBody>
          <a:bodyPr>
            <a:normAutofit/>
          </a:bodyPr>
          <a:lstStyle/>
          <a:p>
            <a:r>
              <a:rPr lang="en-GB" dirty="0">
                <a:solidFill>
                  <a:srgbClr val="FFFFFF"/>
                </a:solidFill>
              </a:rPr>
              <a:t>Management, Leadership &amp; Working with Others</a:t>
            </a:r>
          </a:p>
        </p:txBody>
      </p:sp>
      <p:sp>
        <p:nvSpPr>
          <p:cNvPr id="3" name="Subtitle 2"/>
          <p:cNvSpPr>
            <a:spLocks noGrp="1"/>
          </p:cNvSpPr>
          <p:nvPr>
            <p:ph type="subTitle" idx="1"/>
          </p:nvPr>
        </p:nvSpPr>
        <p:spPr>
          <a:xfrm>
            <a:off x="1524000" y="4159404"/>
            <a:ext cx="9144000" cy="1098395"/>
          </a:xfrm>
        </p:spPr>
        <p:txBody>
          <a:bodyPr>
            <a:noAutofit/>
          </a:bodyPr>
          <a:lstStyle/>
          <a:p>
            <a:r>
              <a:rPr lang="en-GB" sz="2000" dirty="0">
                <a:solidFill>
                  <a:srgbClr val="FFFFFF"/>
                </a:solidFill>
                <a:latin typeface="+mj-lt"/>
              </a:rPr>
              <a:t>Development of self and others</a:t>
            </a:r>
          </a:p>
          <a:p>
            <a:endParaRPr lang="en-GB" sz="2000" dirty="0">
              <a:solidFill>
                <a:srgbClr val="FFFFFF"/>
              </a:solidFill>
              <a:latin typeface="+mj-lt"/>
            </a:endParaRPr>
          </a:p>
          <a:p>
            <a:r>
              <a:rPr lang="en-GB" sz="2000" dirty="0">
                <a:solidFill>
                  <a:srgbClr val="FFFFFF"/>
                </a:solidFill>
                <a:latin typeface="+mj-lt"/>
              </a:rPr>
              <a:t>Saturday 22</a:t>
            </a:r>
            <a:r>
              <a:rPr lang="en-GB" sz="2000" baseline="30000" dirty="0">
                <a:solidFill>
                  <a:srgbClr val="FFFFFF"/>
                </a:solidFill>
                <a:latin typeface="+mj-lt"/>
              </a:rPr>
              <a:t>nd</a:t>
            </a:r>
            <a:r>
              <a:rPr lang="en-GB" sz="2000" dirty="0">
                <a:solidFill>
                  <a:srgbClr val="FFFFFF"/>
                </a:solidFill>
                <a:latin typeface="+mj-lt"/>
              </a:rPr>
              <a:t> November 2025</a:t>
            </a:r>
          </a:p>
          <a:p>
            <a:endParaRPr lang="en-GB" sz="2000" dirty="0">
              <a:solidFill>
                <a:srgbClr val="FFFFFF"/>
              </a:solidFill>
              <a:latin typeface="+mj-lt"/>
            </a:endParaRPr>
          </a:p>
          <a:p>
            <a:endParaRPr lang="en-GB" sz="2000" dirty="0">
              <a:solidFill>
                <a:srgbClr val="FFFFFF"/>
              </a:solidFill>
              <a:latin typeface="+mj-lt"/>
            </a:endParaRPr>
          </a:p>
          <a:p>
            <a:r>
              <a:rPr lang="en-GB" sz="2000" dirty="0">
                <a:solidFill>
                  <a:srgbClr val="FFFFFF"/>
                </a:solidFill>
                <a:latin typeface="+mj-lt"/>
              </a:rPr>
              <a:t>Erin Gregg</a:t>
            </a:r>
          </a:p>
        </p:txBody>
      </p:sp>
    </p:spTree>
    <p:extLst>
      <p:ext uri="{BB962C8B-B14F-4D97-AF65-F5344CB8AC3E}">
        <p14:creationId xmlns:p14="http://schemas.microsoft.com/office/powerpoint/2010/main" val="402142494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1188069" y="381935"/>
            <a:ext cx="4008583" cy="5974414"/>
          </a:xfrm>
        </p:spPr>
        <p:txBody>
          <a:bodyPr anchor="ctr">
            <a:normAutofit/>
          </a:bodyPr>
          <a:lstStyle/>
          <a:p>
            <a:r>
              <a:rPr lang="en-GB" sz="8000">
                <a:solidFill>
                  <a:srgbClr val="FFFFFF"/>
                </a:solidFill>
              </a:rPr>
              <a:t>AIM:</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p:cNvSpPr>
            <a:spLocks noGrp="1"/>
          </p:cNvSpPr>
          <p:nvPr>
            <p:ph idx="1"/>
          </p:nvPr>
        </p:nvSpPr>
        <p:spPr>
          <a:xfrm>
            <a:off x="6297233" y="518400"/>
            <a:ext cx="4771607" cy="5837949"/>
          </a:xfrm>
        </p:spPr>
        <p:txBody>
          <a:bodyPr anchor="ctr">
            <a:normAutofit/>
          </a:bodyPr>
          <a:lstStyle/>
          <a:p>
            <a:pPr marL="0" indent="0">
              <a:buNone/>
            </a:pPr>
            <a:r>
              <a:rPr lang="en-GB" sz="1600" dirty="0">
                <a:solidFill>
                  <a:schemeClr val="tx1">
                    <a:alpha val="80000"/>
                  </a:schemeClr>
                </a:solidFill>
              </a:rPr>
              <a:t>The aim of this lesson is to describe and demonstrate to Dental nurses their professional responsibility in developing themselves and their team. </a:t>
            </a:r>
          </a:p>
          <a:p>
            <a:pPr marL="0" indent="0">
              <a:buNone/>
            </a:pPr>
            <a:r>
              <a:rPr lang="en-GB" sz="1600" dirty="0">
                <a:solidFill>
                  <a:schemeClr val="tx1">
                    <a:alpha val="80000"/>
                  </a:schemeClr>
                </a:solidFill>
              </a:rPr>
              <a:t>This will be done by describing methods for giving and receiving feedback for professional development. </a:t>
            </a:r>
          </a:p>
          <a:p>
            <a:pPr marL="0" indent="0">
              <a:buNone/>
            </a:pPr>
            <a:r>
              <a:rPr lang="en-GB" sz="1600" dirty="0">
                <a:solidFill>
                  <a:schemeClr val="tx1">
                    <a:alpha val="80000"/>
                  </a:schemeClr>
                </a:solidFill>
              </a:rPr>
              <a:t>Demonstrate how to utilise effective feedback for professional development, research, and source information on new technologies.</a:t>
            </a:r>
          </a:p>
          <a:p>
            <a:pPr marL="0" indent="0">
              <a:buNone/>
            </a:pPr>
            <a:r>
              <a:rPr lang="en-GB" sz="1600" dirty="0">
                <a:solidFill>
                  <a:schemeClr val="tx1">
                    <a:alpha val="80000"/>
                  </a:schemeClr>
                </a:solidFill>
              </a:rPr>
              <a:t>Explain how to accurately assess their own capabilities and limitations for quality patient care, seeking advice from supervisors or colleagues when necessary.</a:t>
            </a:r>
          </a:p>
          <a:p>
            <a:pPr marL="0" indent="0">
              <a:buNone/>
            </a:pPr>
            <a:r>
              <a:rPr lang="en-GB" sz="1600" dirty="0">
                <a:solidFill>
                  <a:schemeClr val="tx1">
                    <a:alpha val="80000"/>
                  </a:schemeClr>
                </a:solidFill>
              </a:rPr>
              <a:t>Demonstrate how to develop an awareness of legal and professional requirements for providing oral health education.</a:t>
            </a:r>
          </a:p>
          <a:p>
            <a:pPr marL="0" indent="0">
              <a:buNone/>
            </a:pPr>
            <a:r>
              <a:rPr lang="en-GB" sz="1600" dirty="0">
                <a:solidFill>
                  <a:schemeClr val="tx1">
                    <a:alpha val="80000"/>
                  </a:schemeClr>
                </a:solidFill>
              </a:rPr>
              <a:t>Dental Nurses should be open to constructive feedback to enhance knowledge and skills.</a:t>
            </a:r>
          </a:p>
          <a:p>
            <a:pPr marL="0" indent="0">
              <a:buNone/>
            </a:pPr>
            <a:r>
              <a:rPr lang="en-GB" sz="1600" dirty="0">
                <a:solidFill>
                  <a:schemeClr val="tx1">
                    <a:alpha val="80000"/>
                  </a:schemeClr>
                </a:solidFill>
              </a:rPr>
              <a:t>Show willingness to develop and maintain professional skills, knowledge, and competence.</a:t>
            </a:r>
          </a:p>
          <a:p>
            <a:pPr marL="0" indent="0">
              <a:buNone/>
            </a:pPr>
            <a:r>
              <a:rPr lang="en-GB" sz="1600" dirty="0">
                <a:solidFill>
                  <a:schemeClr val="tx1">
                    <a:alpha val="80000"/>
                  </a:schemeClr>
                </a:solidFill>
              </a:rPr>
              <a:t>Recognise the impact of new techniques and technologies.</a:t>
            </a:r>
          </a:p>
          <a:p>
            <a:pPr marL="0" indent="0">
              <a:buNone/>
            </a:pPr>
            <a:endParaRPr lang="en-GB" sz="16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5265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OBJECTIVES: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sz="1800" dirty="0"/>
              <a:t>On completion of training dental nurse oral health educator should be able to describe and demonstrate their own professional responsibility in the development of self and the rest of the team. </a:t>
            </a:r>
          </a:p>
          <a:p>
            <a:pPr marL="0" indent="0">
              <a:buNone/>
            </a:pPr>
            <a:r>
              <a:rPr lang="en-GB" sz="1800" dirty="0"/>
              <a:t>They should be able to describe methods of gaining and giving feedback for professional development of self and others.</a:t>
            </a:r>
          </a:p>
          <a:p>
            <a:pPr marL="0" indent="0">
              <a:buNone/>
            </a:pPr>
            <a:r>
              <a:rPr lang="en-GB" sz="1800" dirty="0"/>
              <a:t>Dental nurse oral health educators should be able to utilise the provision and receipt of effective feedback in the professional development of self and others, undertake research and source information on new technologies.</a:t>
            </a:r>
          </a:p>
          <a:p>
            <a:pPr marL="0" indent="0">
              <a:buNone/>
            </a:pPr>
            <a:r>
              <a:rPr lang="en-GB" sz="1800" dirty="0"/>
              <a:t>Dental nurse oral health educators should be able to accurately assess own capabilities and limitations in the interest of high-quality patient care and seek advice from supervisors or colleagues where appropriate.</a:t>
            </a:r>
          </a:p>
          <a:p>
            <a:pPr marL="0" indent="0">
              <a:buNone/>
            </a:pPr>
            <a:r>
              <a:rPr lang="en-GB" sz="1800" dirty="0"/>
              <a:t>Dental nurse oral health educators should develop an awareness of their legal and professional requirements in relation to providing oral health education, be open to constructive feedback to develop their knowledge and skills, show a willingness to develop and maintain professional skills and knowledge and competence and recognise the impact of new techniques and technologies.   </a:t>
            </a:r>
          </a:p>
          <a:p>
            <a:endParaRPr lang="en-GB" sz="1800" dirty="0"/>
          </a:p>
        </p:txBody>
      </p:sp>
    </p:spTree>
    <p:extLst>
      <p:ext uri="{BB962C8B-B14F-4D97-AF65-F5344CB8AC3E}">
        <p14:creationId xmlns:p14="http://schemas.microsoft.com/office/powerpoint/2010/main" val="3889332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6EB6D97-5920-B238-9421-E5280AF6D34E}"/>
              </a:ext>
            </a:extLst>
          </p:cNvPr>
          <p:cNvSpPr>
            <a:spLocks noGrp="1"/>
          </p:cNvSpPr>
          <p:nvPr>
            <p:ph type="title"/>
          </p:nvPr>
        </p:nvSpPr>
        <p:spPr>
          <a:xfrm>
            <a:off x="1188069" y="381935"/>
            <a:ext cx="4008583" cy="5974414"/>
          </a:xfrm>
        </p:spPr>
        <p:txBody>
          <a:bodyPr anchor="ctr">
            <a:normAutofit/>
          </a:bodyPr>
          <a:lstStyle/>
          <a:p>
            <a:r>
              <a:rPr lang="en-GB" sz="8000">
                <a:solidFill>
                  <a:srgbClr val="FFFFFF"/>
                </a:solidFill>
              </a:rPr>
              <a:t>Learning content:</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DFE915A3-5175-7BCE-4D9C-4F29D73A706F}"/>
              </a:ext>
            </a:extLst>
          </p:cNvPr>
          <p:cNvSpPr>
            <a:spLocks noGrp="1"/>
          </p:cNvSpPr>
          <p:nvPr>
            <p:ph idx="1"/>
          </p:nvPr>
        </p:nvSpPr>
        <p:spPr>
          <a:xfrm>
            <a:off x="6297233" y="518400"/>
            <a:ext cx="4771607" cy="5837949"/>
          </a:xfrm>
        </p:spPr>
        <p:txBody>
          <a:bodyPr anchor="ctr">
            <a:normAutofit/>
          </a:bodyPr>
          <a:lstStyle/>
          <a:p>
            <a:r>
              <a:rPr lang="en-GB" sz="1100" dirty="0">
                <a:solidFill>
                  <a:schemeClr val="tx1">
                    <a:alpha val="80000"/>
                  </a:schemeClr>
                </a:solidFill>
              </a:rPr>
              <a:t>Professional Responsibility and Development:</a:t>
            </a:r>
          </a:p>
          <a:p>
            <a:r>
              <a:rPr lang="en-GB" sz="1100" dirty="0">
                <a:solidFill>
                  <a:schemeClr val="tx1">
                    <a:alpha val="80000"/>
                  </a:schemeClr>
                </a:solidFill>
              </a:rPr>
              <a:t>- Describe and demonstrate their professional responsibility in the development of self and the wider team.</a:t>
            </a:r>
          </a:p>
          <a:p>
            <a:r>
              <a:rPr lang="en-GB" sz="1100" dirty="0">
                <a:solidFill>
                  <a:schemeClr val="tx1">
                    <a:alpha val="80000"/>
                  </a:schemeClr>
                </a:solidFill>
              </a:rPr>
              <a:t>- Describe methods for both gaining and giving feedback to support the professional development of themselves and others.</a:t>
            </a:r>
          </a:p>
          <a:p>
            <a:r>
              <a:rPr lang="en-GB" sz="1100" dirty="0">
                <a:solidFill>
                  <a:schemeClr val="tx1">
                    <a:alpha val="80000"/>
                  </a:schemeClr>
                </a:solidFill>
              </a:rPr>
              <a:t>- Utilise the effective provision and receipt of feedback to enhance professional development.</a:t>
            </a:r>
            <a:br>
              <a:rPr lang="en-GB" sz="1100" dirty="0">
                <a:solidFill>
                  <a:schemeClr val="tx1">
                    <a:alpha val="80000"/>
                  </a:schemeClr>
                </a:solidFill>
              </a:rPr>
            </a:br>
            <a:endParaRPr lang="en-GB" sz="1100" dirty="0">
              <a:solidFill>
                <a:schemeClr val="tx1">
                  <a:alpha val="80000"/>
                </a:schemeClr>
              </a:solidFill>
            </a:endParaRPr>
          </a:p>
          <a:p>
            <a:r>
              <a:rPr lang="en-GB" sz="1100" dirty="0">
                <a:solidFill>
                  <a:schemeClr val="tx1">
                    <a:alpha val="80000"/>
                  </a:schemeClr>
                </a:solidFill>
              </a:rPr>
              <a:t>Knowledge, Research, and Self-Assessment:</a:t>
            </a:r>
          </a:p>
          <a:p>
            <a:r>
              <a:rPr lang="en-GB" sz="1100" dirty="0">
                <a:solidFill>
                  <a:schemeClr val="tx1">
                    <a:alpha val="80000"/>
                  </a:schemeClr>
                </a:solidFill>
              </a:rPr>
              <a:t>- Accurately assess their own capabilities and limitations to ensure high-quality patient care.</a:t>
            </a:r>
          </a:p>
          <a:p>
            <a:r>
              <a:rPr lang="en-GB" sz="1100" dirty="0">
                <a:solidFill>
                  <a:schemeClr val="tx1">
                    <a:alpha val="80000"/>
                  </a:schemeClr>
                </a:solidFill>
              </a:rPr>
              <a:t>- Know when to seek advice from supervisors or colleagues.</a:t>
            </a:r>
          </a:p>
          <a:p>
            <a:r>
              <a:rPr lang="en-GB" sz="1100" dirty="0">
                <a:solidFill>
                  <a:schemeClr val="tx1">
                    <a:alpha val="80000"/>
                  </a:schemeClr>
                </a:solidFill>
              </a:rPr>
              <a:t>- Undertake research and source information on new technologies relevant to the role.</a:t>
            </a:r>
          </a:p>
          <a:p>
            <a:endParaRPr lang="en-GB" sz="1100" dirty="0">
              <a:solidFill>
                <a:schemeClr val="tx1">
                  <a:alpha val="80000"/>
                </a:schemeClr>
              </a:solidFill>
            </a:endParaRPr>
          </a:p>
          <a:p>
            <a:r>
              <a:rPr lang="en-GB" sz="1100" dirty="0">
                <a:solidFill>
                  <a:schemeClr val="tx1">
                    <a:alpha val="80000"/>
                  </a:schemeClr>
                </a:solidFill>
              </a:rPr>
              <a:t>Commitment to Ongoing Learning and Compliance:</a:t>
            </a:r>
          </a:p>
          <a:p>
            <a:r>
              <a:rPr lang="en-GB" sz="1100" dirty="0">
                <a:solidFill>
                  <a:schemeClr val="tx1">
                    <a:alpha val="80000"/>
                  </a:schemeClr>
                </a:solidFill>
              </a:rPr>
              <a:t>- Develop an awareness of the legal and professional requirements related to providing oral health education.</a:t>
            </a:r>
          </a:p>
          <a:p>
            <a:r>
              <a:rPr lang="en-GB" sz="1100" dirty="0">
                <a:solidFill>
                  <a:schemeClr val="tx1">
                    <a:alpha val="80000"/>
                  </a:schemeClr>
                </a:solidFill>
              </a:rPr>
              <a:t>- Demonstrate a willingness to develop and maintain professional skills, knowledge, and competence.</a:t>
            </a:r>
          </a:p>
          <a:p>
            <a:r>
              <a:rPr lang="en-GB" sz="1100" dirty="0">
                <a:solidFill>
                  <a:schemeClr val="tx1">
                    <a:alpha val="80000"/>
                  </a:schemeClr>
                </a:solidFill>
              </a:rPr>
              <a:t>- Be open to constructive feedback to further develop knowledge and skills.</a:t>
            </a:r>
          </a:p>
          <a:p>
            <a:r>
              <a:rPr lang="en-GB" sz="1100">
                <a:solidFill>
                  <a:schemeClr val="tx1">
                    <a:alpha val="80000"/>
                  </a:schemeClr>
                </a:solidFill>
              </a:rPr>
              <a:t>- Recognise </a:t>
            </a:r>
            <a:r>
              <a:rPr lang="en-GB" sz="1100" dirty="0">
                <a:solidFill>
                  <a:schemeClr val="tx1">
                    <a:alpha val="80000"/>
                  </a:schemeClr>
                </a:solidFill>
              </a:rPr>
              <a:t>the impact of new techniques and technologies on their practice.</a:t>
            </a:r>
          </a:p>
          <a:p>
            <a:pPr marL="0" indent="0">
              <a:buNone/>
            </a:pPr>
            <a:endParaRPr lang="en-GB" sz="11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9103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575A102-D95D-4D6E-8F1B-49EED0AE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2D9C6AA-4E5B-DA0A-855A-BD3BC9C23C0D}"/>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6800" kern="1200">
                <a:solidFill>
                  <a:srgbClr val="FFFFFF"/>
                </a:solidFill>
                <a:latin typeface="+mj-lt"/>
                <a:ea typeface="+mj-ea"/>
                <a:cs typeface="+mj-cs"/>
              </a:rPr>
              <a:t>GDC outcomes:</a:t>
            </a:r>
            <a:br>
              <a:rPr lang="en-US" sz="6800" kern="1200">
                <a:solidFill>
                  <a:srgbClr val="FFFFFF"/>
                </a:solidFill>
                <a:latin typeface="+mj-lt"/>
                <a:ea typeface="+mj-ea"/>
                <a:cs typeface="+mj-cs"/>
              </a:rPr>
            </a:br>
            <a:r>
              <a:rPr lang="en-US" sz="6800" kern="1200">
                <a:solidFill>
                  <a:srgbClr val="FFFFFF"/>
                </a:solidFill>
                <a:latin typeface="+mj-lt"/>
                <a:ea typeface="+mj-ea"/>
                <a:cs typeface="+mj-cs"/>
              </a:rPr>
              <a:t>A,B,C,D	</a:t>
            </a:r>
          </a:p>
        </p:txBody>
      </p:sp>
      <p:pic>
        <p:nvPicPr>
          <p:cNvPr id="5" name="Content Placeholder 4" descr="A white and blue text on a white background&#10;&#10;AI-generated content may be incorrect.">
            <a:extLst>
              <a:ext uri="{FF2B5EF4-FFF2-40B4-BE49-F238E27FC236}">
                <a16:creationId xmlns:a16="http://schemas.microsoft.com/office/drawing/2014/main" id="{6FCC9649-8FCC-3B50-0D3D-A43D6EDF7640}"/>
              </a:ext>
            </a:extLst>
          </p:cNvPr>
          <p:cNvPicPr>
            <a:picLocks noChangeAspect="1"/>
          </p:cNvPicPr>
          <p:nvPr/>
        </p:nvPicPr>
        <p:blipFill>
          <a:blip r:embed="rId2">
            <a:alphaModFix/>
          </a:blip>
          <a:stretch>
            <a:fillRect/>
          </a:stretch>
        </p:blipFill>
        <p:spPr>
          <a:xfrm>
            <a:off x="7365735" y="814999"/>
            <a:ext cx="4286259" cy="4912619"/>
          </a:xfrm>
          <a:prstGeom prst="rect">
            <a:avLst/>
          </a:prstGeom>
        </p:spPr>
      </p:pic>
      <p:grpSp>
        <p:nvGrpSpPr>
          <p:cNvPr id="22" name="Group 21">
            <a:extLst>
              <a:ext uri="{FF2B5EF4-FFF2-40B4-BE49-F238E27FC236}">
                <a16:creationId xmlns:a16="http://schemas.microsoft.com/office/drawing/2014/main" id="{CF0FFF1F-79B6-4A13-A464-070CD6F89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15"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a:solidFill>
                  <a:srgbClr val="FFFFFF"/>
                </a:solidFill>
              </a:endParaRPr>
            </a:p>
          </p:txBody>
        </p:sp>
        <p:sp>
          <p:nvSpPr>
            <p:cNvPr id="23" name="Graphic 15">
              <a:extLst>
                <a:ext uri="{FF2B5EF4-FFF2-40B4-BE49-F238E27FC236}">
                  <a16:creationId xmlns:a16="http://schemas.microsoft.com/office/drawing/2014/main" id="{8550FED7-7C32-42BB-98DB-30272A633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24"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19" name="Straight Connector 18">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5397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4923" y="2405894"/>
            <a:ext cx="5315189" cy="3535083"/>
          </a:xfrm>
        </p:spPr>
        <p:txBody>
          <a:bodyPr anchor="t">
            <a:normAutofit/>
          </a:bodyPr>
          <a:lstStyle/>
          <a:p>
            <a:pPr marL="0" indent="0">
              <a:buNone/>
            </a:pPr>
            <a:r>
              <a:rPr lang="en-GB" sz="2000" dirty="0"/>
              <a:t>Dental nurses are professionally responsible for developing themselves by maintaining and expanding their clinical skills, professional knowledge and competence through continued CPD, staying up to date on new technologies, assessing their capabilities and taking an active</a:t>
            </a:r>
          </a:p>
          <a:p>
            <a:pPr marL="0" indent="0">
              <a:buNone/>
            </a:pPr>
            <a:r>
              <a:rPr lang="en-GB" sz="2000" dirty="0"/>
              <a:t>role in their professional development plan.</a:t>
            </a:r>
          </a:p>
          <a:p>
            <a:pPr marL="0" indent="0">
              <a:buNone/>
            </a:pPr>
            <a:endParaRPr lang="en-GB" sz="2000" dirty="0"/>
          </a:p>
          <a:p>
            <a:pPr marL="0" indent="0">
              <a:buNone/>
            </a:pPr>
            <a:endParaRPr lang="en-GB" sz="2000" dirty="0"/>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8108848" y="909081"/>
            <a:ext cx="2104768" cy="5071731"/>
          </a:xfrm>
          <a:prstGeom prst="rect">
            <a:avLst/>
          </a:prstGeom>
        </p:spPr>
      </p:pic>
    </p:spTree>
    <p:extLst>
      <p:ext uri="{BB962C8B-B14F-4D97-AF65-F5344CB8AC3E}">
        <p14:creationId xmlns:p14="http://schemas.microsoft.com/office/powerpoint/2010/main" val="662904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pPr marL="0" indent="0">
              <a:buNone/>
            </a:pPr>
            <a:r>
              <a:rPr lang="en-GB" dirty="0"/>
              <a:t>To develop the team they must communicate effectively, treat colleagues with respect, value everyone’s contributions, share knowledge, contribute to a positive workplace culture and help resolve any issues by using proper channels. </a:t>
            </a:r>
          </a:p>
          <a:p>
            <a:endParaRPr lang="en-GB"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8839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14">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sz="5600" b="1" kern="1200">
                <a:solidFill>
                  <a:schemeClr val="tx1"/>
                </a:solidFill>
                <a:latin typeface="+mj-lt"/>
                <a:ea typeface="+mj-ea"/>
                <a:cs typeface="+mj-cs"/>
              </a:rPr>
              <a:t>Responsibilities for professional development:</a:t>
            </a:r>
            <a:br>
              <a:rPr lang="en-US" sz="5600" kern="1200">
                <a:solidFill>
                  <a:schemeClr val="tx1"/>
                </a:solidFill>
                <a:latin typeface="+mj-lt"/>
                <a:ea typeface="+mj-ea"/>
                <a:cs typeface="+mj-cs"/>
              </a:rPr>
            </a:br>
            <a:endParaRPr lang="en-US" sz="5600" kern="1200">
              <a:solidFill>
                <a:schemeClr val="tx1"/>
              </a:solidFill>
              <a:latin typeface="+mj-lt"/>
              <a:ea typeface="+mj-ea"/>
              <a:cs typeface="+mj-cs"/>
            </a:endParaRPr>
          </a:p>
        </p:txBody>
      </p:sp>
    </p:spTree>
    <p:extLst>
      <p:ext uri="{BB962C8B-B14F-4D97-AF65-F5344CB8AC3E}">
        <p14:creationId xmlns:p14="http://schemas.microsoft.com/office/powerpoint/2010/main" val="70663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3662" y="386930"/>
            <a:ext cx="10066122" cy="1298448"/>
          </a:xfrm>
        </p:spPr>
        <p:txBody>
          <a:bodyPr anchor="b">
            <a:normAutofit/>
          </a:bodyPr>
          <a:lstStyle/>
          <a:p>
            <a:r>
              <a:rPr lang="en-GB"/>
              <a:t>Maintain competence and knowledge:</a:t>
            </a:r>
            <a:br>
              <a:rPr lang="en-GB"/>
            </a:br>
            <a:endParaRPr lang="en-GB" dirty="0"/>
          </a:p>
        </p:txBody>
      </p:sp>
      <p:sp>
        <p:nvSpPr>
          <p:cNvPr id="26" name="Rectangle 25">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93661" y="2599509"/>
            <a:ext cx="4530898" cy="3639450"/>
          </a:xfrm>
        </p:spPr>
        <p:txBody>
          <a:bodyPr anchor="ctr">
            <a:normAutofit/>
          </a:bodyPr>
          <a:lstStyle/>
          <a:p>
            <a:pPr marL="0" indent="0">
              <a:buNone/>
            </a:pPr>
            <a:r>
              <a:rPr lang="en-GB" sz="2000"/>
              <a:t>Continuously update and enhance clinical and non-clinical skills to provide high standard patient care. Always adhering to GDC standards for professional development </a:t>
            </a:r>
          </a:p>
          <a:p>
            <a:pPr marL="0" indent="0">
              <a:buNone/>
            </a:pPr>
            <a:endParaRPr lang="en-GB" sz="2000"/>
          </a:p>
        </p:txBody>
      </p:sp>
      <p:pic>
        <p:nvPicPr>
          <p:cNvPr id="4" name="Picture 3"/>
          <p:cNvPicPr>
            <a:picLocks noChangeAspect="1"/>
          </p:cNvPicPr>
          <p:nvPr/>
        </p:nvPicPr>
        <p:blipFill>
          <a:blip r:embed="rId2"/>
          <a:stretch>
            <a:fillRect/>
          </a:stretch>
        </p:blipFill>
        <p:spPr>
          <a:xfrm>
            <a:off x="5911532" y="3060245"/>
            <a:ext cx="5150277" cy="2562263"/>
          </a:xfrm>
          <a:prstGeom prst="rect">
            <a:avLst/>
          </a:prstGeom>
        </p:spPr>
      </p:pic>
      <p:sp>
        <p:nvSpPr>
          <p:cNvPr id="28" name="Rectangle 27">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7695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9560" y="856180"/>
            <a:ext cx="4560584" cy="1128068"/>
          </a:xfrm>
        </p:spPr>
        <p:txBody>
          <a:bodyPr anchor="ctr">
            <a:normAutofit/>
          </a:bodyPr>
          <a:lstStyle/>
          <a:p>
            <a:r>
              <a:rPr lang="en-GB" sz="3700"/>
              <a:t>Link to GDC standards</a:t>
            </a:r>
            <a:br>
              <a:rPr lang="en-GB" sz="3700"/>
            </a:br>
            <a:endParaRPr lang="en-GB" sz="3700"/>
          </a:p>
        </p:txBody>
      </p:sp>
      <p:grpSp>
        <p:nvGrpSpPr>
          <p:cNvPr id="19" name="Group 18">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0719" y="2330505"/>
            <a:ext cx="4559425" cy="3979585"/>
          </a:xfrm>
        </p:spPr>
        <p:txBody>
          <a:bodyPr anchor="ctr">
            <a:normAutofit/>
          </a:bodyPr>
          <a:lstStyle/>
          <a:p>
            <a:pPr marL="0" indent="0">
              <a:buNone/>
            </a:pPr>
            <a:r>
              <a:rPr lang="en-GB" sz="2000" dirty="0">
                <a:hlinkClick r:id="rId2"/>
              </a:rPr>
              <a:t>Standards for the dental team</a:t>
            </a:r>
            <a:endParaRPr lang="en-GB" sz="2000" dirty="0"/>
          </a:p>
          <a:p>
            <a:endParaRPr lang="en-GB" sz="2000" dirty="0"/>
          </a:p>
          <a:p>
            <a:pPr marL="0" indent="0">
              <a:buNone/>
            </a:pPr>
            <a:endParaRPr lang="en-GB" sz="2000" dirty="0"/>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4D39178-BF4C-C57B-AF0E-28A04A91B67B}"/>
              </a:ext>
            </a:extLst>
          </p:cNvPr>
          <p:cNvPicPr>
            <a:picLocks noChangeAspect="1"/>
          </p:cNvPicPr>
          <p:nvPr/>
        </p:nvPicPr>
        <p:blipFill>
          <a:blip r:embed="rId3"/>
          <a:srcRect t="7570" r="3" b="24333"/>
          <a:stretch>
            <a:fillRect/>
          </a:stretch>
        </p:blipFill>
        <p:spPr>
          <a:xfrm>
            <a:off x="5977788" y="799352"/>
            <a:ext cx="5425410" cy="5259296"/>
          </a:xfrm>
          <a:prstGeom prst="rect">
            <a:avLst/>
          </a:prstGeom>
        </p:spPr>
      </p:pic>
    </p:spTree>
    <p:extLst>
      <p:ext uri="{BB962C8B-B14F-4D97-AF65-F5344CB8AC3E}">
        <p14:creationId xmlns:p14="http://schemas.microsoft.com/office/powerpoint/2010/main" val="1775435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en-GB" sz="3700"/>
              <a:t>Stay up to date with current technology:</a:t>
            </a:r>
            <a:br>
              <a:rPr lang="en-GB" sz="3700"/>
            </a:br>
            <a:endParaRPr lang="en-GB" sz="3700"/>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en-GB" sz="2000"/>
              <a:t>Evaluate and integrate new techniques and technologies into clinical practice to improve service </a:t>
            </a:r>
          </a:p>
          <a:p>
            <a:pPr marL="0" indent="0">
              <a:buNone/>
            </a:pPr>
            <a:endParaRPr lang="en-GB" sz="2000"/>
          </a:p>
        </p:txBody>
      </p:sp>
      <p:pic>
        <p:nvPicPr>
          <p:cNvPr id="5" name="Picture 4" descr="A robot using a laptop sitting on a blue chair">
            <a:extLst>
              <a:ext uri="{FF2B5EF4-FFF2-40B4-BE49-F238E27FC236}">
                <a16:creationId xmlns:a16="http://schemas.microsoft.com/office/drawing/2014/main" id="{E85065F7-8FDD-6C5C-571C-72E2DE97CB37}"/>
              </a:ext>
            </a:extLst>
          </p:cNvPr>
          <p:cNvPicPr>
            <a:picLocks noChangeAspect="1"/>
          </p:cNvPicPr>
          <p:nvPr/>
        </p:nvPicPr>
        <p:blipFill>
          <a:blip r:embed="rId2"/>
          <a:srcRect l="49944"/>
          <a:stretch>
            <a:fillRect/>
          </a:stretch>
        </p:blipFill>
        <p:spPr>
          <a:xfrm>
            <a:off x="6096000" y="1"/>
            <a:ext cx="6102825" cy="6858000"/>
          </a:xfrm>
          <a:prstGeom prst="rect">
            <a:avLst/>
          </a:prstGeom>
        </p:spPr>
      </p:pic>
    </p:spTree>
    <p:extLst>
      <p:ext uri="{BB962C8B-B14F-4D97-AF65-F5344CB8AC3E}">
        <p14:creationId xmlns:p14="http://schemas.microsoft.com/office/powerpoint/2010/main" val="3885930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en-GB" sz="4000"/>
              <a:t>Self-assessment:</a:t>
            </a:r>
            <a:br>
              <a:rPr lang="en-GB" sz="4000"/>
            </a:br>
            <a:endParaRPr lang="en-GB" sz="4000"/>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en-GB" sz="2000"/>
              <a:t>Assess your own capabilities and limitations into clinical practice to improve service.</a:t>
            </a:r>
          </a:p>
          <a:p>
            <a:pPr marL="0" indent="0">
              <a:buNone/>
            </a:pPr>
            <a:endParaRPr lang="en-GB" sz="2000"/>
          </a:p>
        </p:txBody>
      </p:sp>
      <p:pic>
        <p:nvPicPr>
          <p:cNvPr id="5" name="Picture 4" descr="A hand holding a pen and shading circles on a sheet">
            <a:extLst>
              <a:ext uri="{FF2B5EF4-FFF2-40B4-BE49-F238E27FC236}">
                <a16:creationId xmlns:a16="http://schemas.microsoft.com/office/drawing/2014/main" id="{962FC73E-D63B-4DFA-EE48-EE9807FA7716}"/>
              </a:ext>
            </a:extLst>
          </p:cNvPr>
          <p:cNvPicPr>
            <a:picLocks noChangeAspect="1"/>
          </p:cNvPicPr>
          <p:nvPr/>
        </p:nvPicPr>
        <p:blipFill>
          <a:blip r:embed="rId2"/>
          <a:srcRect l="36317" r="11846" b="-2"/>
          <a:stretch>
            <a:fillRect/>
          </a:stretch>
        </p:blipFill>
        <p:spPr>
          <a:xfrm>
            <a:off x="6096000" y="1"/>
            <a:ext cx="6102825" cy="6858000"/>
          </a:xfrm>
          <a:prstGeom prst="rect">
            <a:avLst/>
          </a:prstGeom>
        </p:spPr>
      </p:pic>
    </p:spTree>
    <p:extLst>
      <p:ext uri="{BB962C8B-B14F-4D97-AF65-F5344CB8AC3E}">
        <p14:creationId xmlns:p14="http://schemas.microsoft.com/office/powerpoint/2010/main" val="209788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en-GB" sz="3700"/>
              <a:t>Professional Development Plan:</a:t>
            </a:r>
            <a:br>
              <a:rPr lang="en-GB" sz="3700"/>
            </a:br>
            <a:endParaRPr lang="en-GB" sz="3700"/>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en-GB" sz="2000"/>
              <a:t>Create and follow a PDP to set and achieve personal development goals, ensure these goals align with professional requirements and contribute to improved patient care.</a:t>
            </a:r>
          </a:p>
          <a:p>
            <a:endParaRPr lang="en-GB" sz="2000"/>
          </a:p>
        </p:txBody>
      </p:sp>
      <p:pic>
        <p:nvPicPr>
          <p:cNvPr id="5" name="Picture 4" descr="Person watching empty phone">
            <a:extLst>
              <a:ext uri="{FF2B5EF4-FFF2-40B4-BE49-F238E27FC236}">
                <a16:creationId xmlns:a16="http://schemas.microsoft.com/office/drawing/2014/main" id="{E517197F-1683-CDE0-D2AB-373B024DF7BB}"/>
              </a:ext>
            </a:extLst>
          </p:cNvPr>
          <p:cNvPicPr>
            <a:picLocks noChangeAspect="1"/>
          </p:cNvPicPr>
          <p:nvPr/>
        </p:nvPicPr>
        <p:blipFill>
          <a:blip r:embed="rId2"/>
          <a:srcRect l="35880" r="4720" b="-2"/>
          <a:stretch>
            <a:fillRect/>
          </a:stretch>
        </p:blipFill>
        <p:spPr>
          <a:xfrm>
            <a:off x="6096000" y="1"/>
            <a:ext cx="6102825" cy="6858000"/>
          </a:xfrm>
          <a:prstGeom prst="rect">
            <a:avLst/>
          </a:prstGeom>
        </p:spPr>
      </p:pic>
    </p:spTree>
    <p:extLst>
      <p:ext uri="{BB962C8B-B14F-4D97-AF65-F5344CB8AC3E}">
        <p14:creationId xmlns:p14="http://schemas.microsoft.com/office/powerpoint/2010/main" val="2338220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3" name="Freeform: Shape 12">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088AE923-0073-0A11-A1B7-7A74FA8A0041}"/>
              </a:ext>
            </a:extLst>
          </p:cNvPr>
          <p:cNvPicPr>
            <a:picLocks noGrp="1" noChangeAspect="1"/>
          </p:cNvPicPr>
          <p:nvPr>
            <p:ph idx="1"/>
          </p:nvPr>
        </p:nvPicPr>
        <p:blipFill>
          <a:blip r:embed="rId2"/>
          <a:stretch>
            <a:fillRect/>
          </a:stretch>
        </p:blipFill>
        <p:spPr>
          <a:xfrm>
            <a:off x="643467" y="893571"/>
            <a:ext cx="10905066" cy="5070856"/>
          </a:xfrm>
          <a:prstGeom prst="rect">
            <a:avLst/>
          </a:prstGeom>
          <a:ln>
            <a:noFill/>
          </a:ln>
        </p:spPr>
      </p:pic>
    </p:spTree>
    <p:extLst>
      <p:ext uri="{BB962C8B-B14F-4D97-AF65-F5344CB8AC3E}">
        <p14:creationId xmlns:p14="http://schemas.microsoft.com/office/powerpoint/2010/main" val="3404347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Isosceles Triangle 2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CD64338C-C2C2-799C-0A56-0393459A5535}"/>
              </a:ext>
            </a:extLst>
          </p:cNvPr>
          <p:cNvPicPr>
            <a:picLocks noGrp="1" noChangeAspect="1"/>
          </p:cNvPicPr>
          <p:nvPr>
            <p:ph idx="1"/>
          </p:nvPr>
        </p:nvPicPr>
        <p:blipFill>
          <a:blip r:embed="rId2"/>
          <a:stretch>
            <a:fillRect/>
          </a:stretch>
        </p:blipFill>
        <p:spPr>
          <a:xfrm>
            <a:off x="643467" y="1016254"/>
            <a:ext cx="10905066" cy="4825491"/>
          </a:xfrm>
          <a:prstGeom prst="rect">
            <a:avLst/>
          </a:prstGeom>
          <a:ln>
            <a:noFill/>
          </a:ln>
        </p:spPr>
      </p:pic>
      <p:sp>
        <p:nvSpPr>
          <p:cNvPr id="24" name="Isosceles Triangle 2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2977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75767" y="1188637"/>
            <a:ext cx="2988234" cy="4480726"/>
          </a:xfrm>
        </p:spPr>
        <p:txBody>
          <a:bodyPr>
            <a:normAutofit/>
          </a:bodyPr>
          <a:lstStyle/>
          <a:p>
            <a:pPr algn="r"/>
            <a:r>
              <a:rPr lang="en-GB" sz="5100"/>
              <a:t>Critical reflection:</a:t>
            </a:r>
            <a:br>
              <a:rPr lang="en-GB" sz="5100"/>
            </a:br>
            <a:endParaRPr lang="en-GB" sz="5100"/>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255260" y="1648870"/>
            <a:ext cx="4702848" cy="3560260"/>
          </a:xfrm>
        </p:spPr>
        <p:txBody>
          <a:bodyPr anchor="ctr">
            <a:normAutofit/>
          </a:bodyPr>
          <a:lstStyle/>
          <a:p>
            <a:pPr marL="0" indent="0">
              <a:buNone/>
            </a:pPr>
            <a:r>
              <a:rPr lang="en-GB" sz="2400"/>
              <a:t>Use critical reflection to identify any learning needs and plan for future development </a:t>
            </a:r>
          </a:p>
          <a:p>
            <a:pPr marL="0" indent="0">
              <a:buNone/>
            </a:pPr>
            <a:endParaRPr lang="en-GB" sz="2400"/>
          </a:p>
        </p:txBody>
      </p:sp>
    </p:spTree>
    <p:extLst>
      <p:ext uri="{BB962C8B-B14F-4D97-AF65-F5344CB8AC3E}">
        <p14:creationId xmlns:p14="http://schemas.microsoft.com/office/powerpoint/2010/main" val="2746619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0B777DF-F6A2-4D53-B6F0-D9700609E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75" y="625059"/>
            <a:ext cx="5452525" cy="5607882"/>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06900" y="1188637"/>
            <a:ext cx="4623363" cy="4480726"/>
          </a:xfrm>
        </p:spPr>
        <p:txBody>
          <a:bodyPr>
            <a:normAutofit/>
          </a:bodyPr>
          <a:lstStyle/>
          <a:p>
            <a:pPr algn="r"/>
            <a:r>
              <a:rPr lang="en-GB" sz="6600">
                <a:solidFill>
                  <a:schemeClr val="tx1">
                    <a:lumMod val="75000"/>
                    <a:lumOff val="25000"/>
                  </a:schemeClr>
                </a:solidFill>
              </a:rPr>
              <a:t>Professional conduct:</a:t>
            </a:r>
            <a:br>
              <a:rPr lang="en-GB" sz="6600">
                <a:solidFill>
                  <a:schemeClr val="tx1">
                    <a:lumMod val="75000"/>
                    <a:lumOff val="25000"/>
                  </a:schemeClr>
                </a:solidFill>
              </a:rPr>
            </a:br>
            <a:endParaRPr lang="en-GB" sz="6600">
              <a:solidFill>
                <a:schemeClr val="tx1">
                  <a:lumMod val="75000"/>
                  <a:lumOff val="25000"/>
                </a:schemeClr>
              </a:solidFill>
            </a:endParaRPr>
          </a:p>
        </p:txBody>
      </p:sp>
      <p:sp>
        <p:nvSpPr>
          <p:cNvPr id="3" name="Content Placeholder 2"/>
          <p:cNvSpPr>
            <a:spLocks noGrp="1"/>
          </p:cNvSpPr>
          <p:nvPr>
            <p:ph idx="1"/>
          </p:nvPr>
        </p:nvSpPr>
        <p:spPr>
          <a:xfrm>
            <a:off x="6577584" y="1896645"/>
            <a:ext cx="3953775" cy="3064712"/>
          </a:xfrm>
        </p:spPr>
        <p:txBody>
          <a:bodyPr anchor="ctr">
            <a:normAutofit/>
          </a:bodyPr>
          <a:lstStyle/>
          <a:p>
            <a:pPr marL="0" indent="0">
              <a:buNone/>
            </a:pPr>
            <a:r>
              <a:rPr lang="en-GB" sz="2400"/>
              <a:t>Maintain professional attitudes and behaviour in all interactions.</a:t>
            </a:r>
          </a:p>
          <a:p>
            <a:endParaRPr lang="en-GB" sz="2400"/>
          </a:p>
        </p:txBody>
      </p:sp>
    </p:spTree>
    <p:extLst>
      <p:ext uri="{BB962C8B-B14F-4D97-AF65-F5344CB8AC3E}">
        <p14:creationId xmlns:p14="http://schemas.microsoft.com/office/powerpoint/2010/main" val="2204542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urful carved figures of humans">
            <a:extLst>
              <a:ext uri="{FF2B5EF4-FFF2-40B4-BE49-F238E27FC236}">
                <a16:creationId xmlns:a16="http://schemas.microsoft.com/office/drawing/2014/main" id="{580DC50F-9E3C-E3C3-B31C-5FF138BCD6D9}"/>
              </a:ext>
            </a:extLst>
          </p:cNvPr>
          <p:cNvPicPr>
            <a:picLocks noChangeAspect="1"/>
          </p:cNvPicPr>
          <p:nvPr/>
        </p:nvPicPr>
        <p:blipFill>
          <a:blip r:embed="rId2">
            <a:alphaModFix amt="50000"/>
          </a:blip>
          <a:srcRect t="21052"/>
          <a:stretch>
            <a:fillRect/>
          </a:stretch>
        </p:blipFill>
        <p:spPr>
          <a:xfrm>
            <a:off x="20" y="1"/>
            <a:ext cx="12191980" cy="6857999"/>
          </a:xfrm>
          <a:prstGeom prst="rect">
            <a:avLst/>
          </a:prstGeom>
        </p:spPr>
      </p:pic>
      <p:sp>
        <p:nvSpPr>
          <p:cNvPr id="2" name="Title 1"/>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5100">
                <a:solidFill>
                  <a:srgbClr val="FFFFFF"/>
                </a:solidFill>
              </a:rPr>
              <a:t> </a:t>
            </a:r>
            <a:br>
              <a:rPr lang="en-US" sz="5100">
                <a:solidFill>
                  <a:srgbClr val="FFFFFF"/>
                </a:solidFill>
              </a:rPr>
            </a:br>
            <a:r>
              <a:rPr lang="en-US" sz="5100" b="1">
                <a:solidFill>
                  <a:srgbClr val="FFFFFF"/>
                </a:solidFill>
              </a:rPr>
              <a:t>Responsibilities for team development:</a:t>
            </a:r>
            <a:br>
              <a:rPr lang="en-US" sz="5100">
                <a:solidFill>
                  <a:srgbClr val="FFFFFF"/>
                </a:solidFill>
              </a:rPr>
            </a:br>
            <a:endParaRPr lang="en-US" sz="5100">
              <a:solidFill>
                <a:srgbClr val="FFFFFF"/>
              </a:solidFill>
            </a:endParaRPr>
          </a:p>
        </p:txBody>
      </p:sp>
    </p:spTree>
    <p:extLst>
      <p:ext uri="{BB962C8B-B14F-4D97-AF65-F5344CB8AC3E}">
        <p14:creationId xmlns:p14="http://schemas.microsoft.com/office/powerpoint/2010/main" val="2902452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E149CDF-5DAC-4860-A285-9492CF209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p:cNvSpPr>
            <a:spLocks noGrp="1"/>
          </p:cNvSpPr>
          <p:nvPr>
            <p:ph type="title"/>
          </p:nvPr>
        </p:nvSpPr>
        <p:spPr>
          <a:xfrm>
            <a:off x="1191966" y="905011"/>
            <a:ext cx="3629555" cy="1889135"/>
          </a:xfrm>
        </p:spPr>
        <p:txBody>
          <a:bodyPr anchor="b">
            <a:normAutofit/>
          </a:bodyPr>
          <a:lstStyle/>
          <a:p>
            <a:r>
              <a:rPr lang="en-GB" sz="3700"/>
              <a:t>Value and respect colleagues:</a:t>
            </a:r>
            <a:br>
              <a:rPr lang="en-GB" sz="3700"/>
            </a:br>
            <a:endParaRPr lang="en-GB" sz="3700"/>
          </a:p>
        </p:txBody>
      </p:sp>
      <p:sp>
        <p:nvSpPr>
          <p:cNvPr id="3" name="Content Placeholder 2"/>
          <p:cNvSpPr>
            <a:spLocks noGrp="1"/>
          </p:cNvSpPr>
          <p:nvPr>
            <p:ph idx="1"/>
          </p:nvPr>
        </p:nvSpPr>
        <p:spPr>
          <a:xfrm>
            <a:off x="1191966" y="2965592"/>
            <a:ext cx="3629555" cy="2987397"/>
          </a:xfrm>
        </p:spPr>
        <p:txBody>
          <a:bodyPr>
            <a:normAutofit/>
          </a:bodyPr>
          <a:lstStyle/>
          <a:p>
            <a:pPr marL="0" indent="0">
              <a:buNone/>
            </a:pPr>
            <a:r>
              <a:rPr lang="en-GB" sz="1800"/>
              <a:t>Treat all team members with fairness, dignity and respect, valuing everyone’s contributions </a:t>
            </a:r>
          </a:p>
          <a:p>
            <a:endParaRPr lang="en-GB" sz="1800"/>
          </a:p>
        </p:txBody>
      </p:sp>
      <p:pic>
        <p:nvPicPr>
          <p:cNvPr id="4" name="Picture 3"/>
          <p:cNvPicPr>
            <a:picLocks noChangeAspect="1"/>
          </p:cNvPicPr>
          <p:nvPr/>
        </p:nvPicPr>
        <p:blipFill>
          <a:blip r:embed="rId3"/>
          <a:stretch>
            <a:fillRect/>
          </a:stretch>
        </p:blipFill>
        <p:spPr>
          <a:xfrm>
            <a:off x="5359151" y="1455059"/>
            <a:ext cx="6107166" cy="3939121"/>
          </a:xfrm>
          <a:prstGeom prst="rect">
            <a:avLst/>
          </a:prstGeom>
        </p:spPr>
      </p:pic>
    </p:spTree>
    <p:extLst>
      <p:ext uri="{BB962C8B-B14F-4D97-AF65-F5344CB8AC3E}">
        <p14:creationId xmlns:p14="http://schemas.microsoft.com/office/powerpoint/2010/main" val="2739442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558489" cy="1325563"/>
          </a:xfrm>
        </p:spPr>
        <p:txBody>
          <a:bodyPr>
            <a:normAutofit/>
          </a:bodyPr>
          <a:lstStyle/>
          <a:p>
            <a:r>
              <a:rPr lang="en-GB" sz="4100"/>
              <a:t>Effective communication:</a:t>
            </a:r>
            <a:br>
              <a:rPr lang="en-GB" sz="4100"/>
            </a:br>
            <a:endParaRPr lang="en-GB" sz="4100"/>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pPr marL="0" indent="0">
              <a:buNone/>
            </a:pPr>
            <a:r>
              <a:rPr lang="en-GB" dirty="0"/>
              <a:t>Communicate clearly and effectively with all members of the dental team</a:t>
            </a:r>
          </a:p>
          <a:p>
            <a:pPr marL="0" indent="0">
              <a:buNone/>
            </a:pPr>
            <a:endParaRPr lang="en-GB"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9189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4672" y="802955"/>
            <a:ext cx="4977976" cy="1454051"/>
          </a:xfrm>
        </p:spPr>
        <p:txBody>
          <a:bodyPr>
            <a:normAutofit/>
          </a:bodyPr>
          <a:lstStyle/>
          <a:p>
            <a:r>
              <a:rPr lang="en-GB" sz="3600">
                <a:solidFill>
                  <a:schemeClr val="tx2"/>
                </a:solidFill>
              </a:rPr>
              <a:t>Knowledge sharing:</a:t>
            </a:r>
            <a:br>
              <a:rPr lang="en-GB" sz="3600">
                <a:solidFill>
                  <a:schemeClr val="tx2"/>
                </a:solidFill>
              </a:rPr>
            </a:br>
            <a:endParaRPr lang="en-GB" sz="3600">
              <a:solidFill>
                <a:schemeClr val="tx2"/>
              </a:solidFill>
            </a:endParaRPr>
          </a:p>
        </p:txBody>
      </p:sp>
      <p:sp>
        <p:nvSpPr>
          <p:cNvPr id="3" name="Content Placeholder 2"/>
          <p:cNvSpPr>
            <a:spLocks noGrp="1"/>
          </p:cNvSpPr>
          <p:nvPr>
            <p:ph idx="1"/>
          </p:nvPr>
        </p:nvSpPr>
        <p:spPr>
          <a:xfrm>
            <a:off x="804672" y="2421682"/>
            <a:ext cx="4977578" cy="3639289"/>
          </a:xfrm>
        </p:spPr>
        <p:txBody>
          <a:bodyPr anchor="ctr">
            <a:normAutofit/>
          </a:bodyPr>
          <a:lstStyle/>
          <a:p>
            <a:pPr marL="0" indent="0">
              <a:buNone/>
            </a:pPr>
            <a:r>
              <a:rPr lang="en-GB" sz="1800">
                <a:solidFill>
                  <a:schemeClr val="tx2"/>
                </a:solidFill>
              </a:rPr>
              <a:t>Share your knowledge and skills with other team members to foster a learning environment</a:t>
            </a:r>
          </a:p>
          <a:p>
            <a:pPr marL="0" indent="0">
              <a:buNone/>
            </a:pPr>
            <a:endParaRPr lang="en-GB" sz="180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Group Brainstorm">
            <a:extLst>
              <a:ext uri="{FF2B5EF4-FFF2-40B4-BE49-F238E27FC236}">
                <a16:creationId xmlns:a16="http://schemas.microsoft.com/office/drawing/2014/main" id="{ADA8CD0E-BF35-43B8-C571-79800FEFA9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653405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75767" y="1188637"/>
            <a:ext cx="2988234" cy="4480726"/>
          </a:xfrm>
        </p:spPr>
        <p:txBody>
          <a:bodyPr>
            <a:normAutofit/>
          </a:bodyPr>
          <a:lstStyle/>
          <a:p>
            <a:pPr algn="r"/>
            <a:r>
              <a:rPr lang="en-GB" sz="3600"/>
              <a:t>Support and collaboration:</a:t>
            </a:r>
            <a:br>
              <a:rPr lang="en-GB" sz="3600"/>
            </a:br>
            <a:endParaRPr lang="en-GB" sz="3600"/>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255260" y="1648870"/>
            <a:ext cx="4702848" cy="3560260"/>
          </a:xfrm>
        </p:spPr>
        <p:txBody>
          <a:bodyPr anchor="ctr">
            <a:normAutofit/>
          </a:bodyPr>
          <a:lstStyle/>
          <a:p>
            <a:pPr marL="0" indent="0">
              <a:buNone/>
            </a:pPr>
            <a:r>
              <a:rPr lang="en-GB" sz="2400"/>
              <a:t>Work collaboratively to provide appropriate care for patients, understanding how different roles complement each other</a:t>
            </a:r>
          </a:p>
          <a:p>
            <a:pPr marL="0" indent="0">
              <a:buNone/>
            </a:pPr>
            <a:endParaRPr lang="en-GB" sz="2400"/>
          </a:p>
        </p:txBody>
      </p:sp>
    </p:spTree>
    <p:extLst>
      <p:ext uri="{BB962C8B-B14F-4D97-AF65-F5344CB8AC3E}">
        <p14:creationId xmlns:p14="http://schemas.microsoft.com/office/powerpoint/2010/main" val="1077923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4672" y="802955"/>
            <a:ext cx="4766330" cy="1454051"/>
          </a:xfrm>
        </p:spPr>
        <p:txBody>
          <a:bodyPr>
            <a:normAutofit/>
          </a:bodyPr>
          <a:lstStyle/>
          <a:p>
            <a:r>
              <a:rPr lang="en-GB" sz="3600">
                <a:solidFill>
                  <a:schemeClr val="tx2"/>
                </a:solidFill>
              </a:rPr>
              <a:t>Address concerns:</a:t>
            </a:r>
            <a:br>
              <a:rPr lang="en-GB" sz="3600">
                <a:solidFill>
                  <a:schemeClr val="tx2"/>
                </a:solidFill>
              </a:rPr>
            </a:br>
            <a:endParaRPr lang="en-GB" sz="3600">
              <a:solidFill>
                <a:schemeClr val="tx2"/>
              </a:solidFill>
            </a:endParaRPr>
          </a:p>
        </p:txBody>
      </p:sp>
      <p:sp>
        <p:nvSpPr>
          <p:cNvPr id="3" name="Content Placeholder 2"/>
          <p:cNvSpPr>
            <a:spLocks noGrp="1"/>
          </p:cNvSpPr>
          <p:nvPr>
            <p:ph idx="1"/>
          </p:nvPr>
        </p:nvSpPr>
        <p:spPr>
          <a:xfrm>
            <a:off x="804672" y="2421683"/>
            <a:ext cx="4765949" cy="3353476"/>
          </a:xfrm>
        </p:spPr>
        <p:txBody>
          <a:bodyPr anchor="t">
            <a:normAutofit/>
          </a:bodyPr>
          <a:lstStyle/>
          <a:p>
            <a:pPr marL="0" indent="0">
              <a:buNone/>
            </a:pPr>
            <a:r>
              <a:rPr lang="en-GB" sz="1800">
                <a:solidFill>
                  <a:schemeClr val="tx2"/>
                </a:solidFill>
              </a:rPr>
              <a:t>Use the proper channels to address any concerns or issues with colleagues</a:t>
            </a:r>
          </a:p>
          <a:p>
            <a:pPr marL="0" indent="0">
              <a:buNone/>
            </a:pPr>
            <a:endParaRPr lang="en-GB"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a:blip r:embed="rId2"/>
          <a:stretch>
            <a:fillRect/>
          </a:stretch>
        </p:blipFill>
        <p:spPr>
          <a:xfrm>
            <a:off x="7708392" y="2332257"/>
            <a:ext cx="4142232" cy="3117029"/>
          </a:xfrm>
          <a:prstGeom prst="rect">
            <a:avLst/>
          </a:prstGeom>
        </p:spPr>
      </p:pic>
    </p:spTree>
    <p:extLst>
      <p:ext uri="{BB962C8B-B14F-4D97-AF65-F5344CB8AC3E}">
        <p14:creationId xmlns:p14="http://schemas.microsoft.com/office/powerpoint/2010/main" val="1717939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558489" cy="1325563"/>
          </a:xfrm>
        </p:spPr>
        <p:txBody>
          <a:bodyPr>
            <a:normAutofit/>
          </a:bodyPr>
          <a:lstStyle/>
          <a:p>
            <a:r>
              <a:rPr lang="en-GB" dirty="0"/>
              <a:t>Mentoring:</a:t>
            </a:r>
            <a:br>
              <a:rPr lang="en-GB" dirty="0"/>
            </a:br>
            <a:endParaRPr lang="en-GB" dirty="0"/>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pPr marL="0" indent="0">
              <a:buNone/>
            </a:pPr>
            <a:r>
              <a:rPr lang="en-GB" dirty="0"/>
              <a:t>By demonstrating good practice and a commitment to their own development, dental nurses can influence and guide less experienced team members. </a:t>
            </a:r>
          </a:p>
          <a:p>
            <a:pPr marL="0" indent="0">
              <a:buNone/>
            </a:pPr>
            <a:endParaRPr lang="en-GB"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7613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6826" y="1112969"/>
            <a:ext cx="3937298" cy="4166010"/>
          </a:xfrm>
        </p:spPr>
        <p:txBody>
          <a:bodyPr>
            <a:normAutofit/>
          </a:bodyPr>
          <a:lstStyle/>
          <a:p>
            <a:r>
              <a:rPr lang="en-GB" sz="3700">
                <a:solidFill>
                  <a:srgbClr val="FFFFFF"/>
                </a:solidFill>
              </a:rPr>
              <a:t> </a:t>
            </a:r>
            <a:br>
              <a:rPr lang="en-GB" sz="3700">
                <a:solidFill>
                  <a:srgbClr val="FFFFFF"/>
                </a:solidFill>
              </a:rPr>
            </a:br>
            <a:r>
              <a:rPr lang="en-GB" sz="3700" b="1">
                <a:solidFill>
                  <a:srgbClr val="FFFFFF"/>
                </a:solidFill>
              </a:rPr>
              <a:t>Methods of gaining and giving feedback for professional development of self and others</a:t>
            </a:r>
            <a:br>
              <a:rPr lang="en-GB" sz="3700">
                <a:solidFill>
                  <a:srgbClr val="FFFFFF"/>
                </a:solidFill>
              </a:rPr>
            </a:br>
            <a:endParaRPr lang="en-GB" sz="3700">
              <a:solidFill>
                <a:srgbClr val="FFFFFF"/>
              </a:solidFill>
            </a:endParaRP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096000" y="820880"/>
            <a:ext cx="5257799" cy="4889350"/>
          </a:xfrm>
        </p:spPr>
        <p:txBody>
          <a:bodyPr anchor="t">
            <a:normAutofit/>
          </a:bodyPr>
          <a:lstStyle/>
          <a:p>
            <a:pPr marL="0" indent="0">
              <a:buNone/>
            </a:pPr>
            <a:r>
              <a:rPr lang="en-GB" dirty="0"/>
              <a:t>Dental nurses can improve professional development by actively seeking and giving constructive feedback though methods such as reflective practice, regular team meetings, PDPs, peer review.</a:t>
            </a:r>
          </a:p>
          <a:p>
            <a:pPr marL="0" indent="0">
              <a:buNone/>
            </a:pPr>
            <a:endParaRPr lang="en-GB"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7170961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rrows pointing right while one points left">
            <a:extLst>
              <a:ext uri="{FF2B5EF4-FFF2-40B4-BE49-F238E27FC236}">
                <a16:creationId xmlns:a16="http://schemas.microsoft.com/office/drawing/2014/main" id="{C76C3564-3472-75D1-11B9-E7C39EBF9DE2}"/>
              </a:ext>
            </a:extLst>
          </p:cNvPr>
          <p:cNvPicPr>
            <a:picLocks noChangeAspect="1"/>
          </p:cNvPicPr>
          <p:nvPr/>
        </p:nvPicPr>
        <p:blipFill>
          <a:blip r:embed="rId2"/>
          <a:srcRect l="23208" r="7741" b="-1"/>
          <a:stretch>
            <a:fillRect/>
          </a:stretch>
        </p:blipFill>
        <p:spPr>
          <a:xfrm>
            <a:off x="5101771" y="10"/>
            <a:ext cx="7094361" cy="6857989"/>
          </a:xfrm>
          <a:prstGeom prst="rect">
            <a:avLst/>
          </a:prstGeom>
        </p:spPr>
      </p:pic>
      <p:sp>
        <p:nvSpPr>
          <p:cNvPr id="9" name="Rectangle 8">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4700" b="1">
                <a:solidFill>
                  <a:srgbClr val="FFFFFF"/>
                </a:solidFill>
              </a:rPr>
              <a:t>Methods for gaining feedback:</a:t>
            </a:r>
            <a:br>
              <a:rPr lang="en-US" sz="4700">
                <a:solidFill>
                  <a:srgbClr val="FFFFFF"/>
                </a:solidFill>
              </a:rPr>
            </a:br>
            <a:endParaRPr lang="en-US" sz="4700">
              <a:solidFill>
                <a:srgbClr val="FFFFFF"/>
              </a:solidFill>
            </a:endParaRPr>
          </a:p>
        </p:txBody>
      </p:sp>
      <p:sp>
        <p:nvSpPr>
          <p:cNvPr id="13" name="Oval 12">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5623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en-GB" sz="4000"/>
              <a:t>Reflective practice:</a:t>
            </a:r>
            <a:br>
              <a:rPr lang="en-GB" sz="4000"/>
            </a:br>
            <a:endParaRPr lang="en-GB" sz="4000"/>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en-GB" sz="2000"/>
              <a:t>Keep a reflective diary to document thoughts or clinical experiences, linking them to your learning goals and demonstrating growth.</a:t>
            </a:r>
          </a:p>
          <a:p>
            <a:endParaRPr lang="en-GB" sz="2000"/>
          </a:p>
        </p:txBody>
      </p:sp>
      <p:pic>
        <p:nvPicPr>
          <p:cNvPr id="5" name="Picture 4" descr="Stack of magazines on table">
            <a:extLst>
              <a:ext uri="{FF2B5EF4-FFF2-40B4-BE49-F238E27FC236}">
                <a16:creationId xmlns:a16="http://schemas.microsoft.com/office/drawing/2014/main" id="{7533333D-A12A-B7A9-092B-B61F933B1AD8}"/>
              </a:ext>
            </a:extLst>
          </p:cNvPr>
          <p:cNvPicPr>
            <a:picLocks noChangeAspect="1"/>
          </p:cNvPicPr>
          <p:nvPr/>
        </p:nvPicPr>
        <p:blipFill>
          <a:blip r:embed="rId2"/>
          <a:srcRect l="36635" r="3964" b="-2"/>
          <a:stretch>
            <a:fillRect/>
          </a:stretch>
        </p:blipFill>
        <p:spPr>
          <a:xfrm>
            <a:off x="6096000" y="1"/>
            <a:ext cx="6102825" cy="6858000"/>
          </a:xfrm>
          <a:prstGeom prst="rect">
            <a:avLst/>
          </a:prstGeom>
        </p:spPr>
      </p:pic>
    </p:spTree>
    <p:extLst>
      <p:ext uri="{BB962C8B-B14F-4D97-AF65-F5344CB8AC3E}">
        <p14:creationId xmlns:p14="http://schemas.microsoft.com/office/powerpoint/2010/main" val="3189983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en-GB" sz="3700"/>
              <a:t>Ask for specific examples:</a:t>
            </a:r>
            <a:br>
              <a:rPr lang="en-GB" sz="3700"/>
            </a:br>
            <a:endParaRPr lang="en-GB" sz="3700"/>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en-GB" sz="2000"/>
              <a:t>When receiving feedback, ask for concrete examples to understand the issue and alter it.</a:t>
            </a:r>
          </a:p>
          <a:p>
            <a:pPr marL="0" indent="0">
              <a:buNone/>
            </a:pPr>
            <a:endParaRPr lang="en-GB" sz="2000"/>
          </a:p>
        </p:txBody>
      </p:sp>
      <p:pic>
        <p:nvPicPr>
          <p:cNvPr id="5" name="Picture 4" descr="Person opening laptop">
            <a:extLst>
              <a:ext uri="{FF2B5EF4-FFF2-40B4-BE49-F238E27FC236}">
                <a16:creationId xmlns:a16="http://schemas.microsoft.com/office/drawing/2014/main" id="{1719FB7F-00CA-E1A8-75C4-341D9853C9A2}"/>
              </a:ext>
            </a:extLst>
          </p:cNvPr>
          <p:cNvPicPr>
            <a:picLocks noChangeAspect="1"/>
          </p:cNvPicPr>
          <p:nvPr/>
        </p:nvPicPr>
        <p:blipFill>
          <a:blip r:embed="rId2"/>
          <a:srcRect l="26861" r="13738" b="-2"/>
          <a:stretch>
            <a:fillRect/>
          </a:stretch>
        </p:blipFill>
        <p:spPr>
          <a:xfrm>
            <a:off x="6096000" y="1"/>
            <a:ext cx="6102825" cy="6858000"/>
          </a:xfrm>
          <a:prstGeom prst="rect">
            <a:avLst/>
          </a:prstGeom>
        </p:spPr>
      </p:pic>
    </p:spTree>
    <p:extLst>
      <p:ext uri="{BB962C8B-B14F-4D97-AF65-F5344CB8AC3E}">
        <p14:creationId xmlns:p14="http://schemas.microsoft.com/office/powerpoint/2010/main" val="4230376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558489" cy="1325563"/>
          </a:xfrm>
        </p:spPr>
        <p:txBody>
          <a:bodyPr>
            <a:normAutofit/>
          </a:bodyPr>
          <a:lstStyle/>
          <a:p>
            <a:r>
              <a:rPr lang="en-GB" dirty="0"/>
              <a:t>Attend team meetings:</a:t>
            </a:r>
            <a:br>
              <a:rPr lang="en-GB" dirty="0"/>
            </a:br>
            <a:endParaRPr lang="en-GB" dirty="0"/>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pPr marL="0" indent="0">
              <a:buNone/>
            </a:pPr>
            <a:r>
              <a:rPr lang="en-GB" dirty="0"/>
              <a:t>Participate in team meetings to foster collaborate reflection and gain peer insights into your practice.</a:t>
            </a:r>
          </a:p>
          <a:p>
            <a:pPr marL="0" indent="0">
              <a:buNone/>
            </a:pPr>
            <a:endParaRPr lang="en-GB"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0184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6E2F43-29E9-49D9-91FC-E5FEFAAA7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sticky notes">
            <a:extLst>
              <a:ext uri="{FF2B5EF4-FFF2-40B4-BE49-F238E27FC236}">
                <a16:creationId xmlns:a16="http://schemas.microsoft.com/office/drawing/2014/main" id="{A9AE10B5-8EAD-3BC7-1465-8B0788D936D3}"/>
              </a:ext>
            </a:extLst>
          </p:cNvPr>
          <p:cNvPicPr>
            <a:picLocks noChangeAspect="1"/>
          </p:cNvPicPr>
          <p:nvPr/>
        </p:nvPicPr>
        <p:blipFill>
          <a:blip r:embed="rId2"/>
          <a:stretch>
            <a:fillRect/>
          </a:stretch>
        </p:blipFill>
        <p:spPr>
          <a:xfrm>
            <a:off x="7069760" y="3438906"/>
            <a:ext cx="5122239" cy="3419094"/>
          </a:xfrm>
          <a:custGeom>
            <a:avLst/>
            <a:gdLst/>
            <a:ahLst/>
            <a:cxnLst/>
            <a:rect l="l" t="t" r="r" b="b"/>
            <a:pathLst>
              <a:path w="5580942" h="5519103">
                <a:moveTo>
                  <a:pt x="169765" y="0"/>
                </a:moveTo>
                <a:lnTo>
                  <a:pt x="5580942" y="0"/>
                </a:lnTo>
                <a:lnTo>
                  <a:pt x="5580942" y="5519103"/>
                </a:lnTo>
                <a:lnTo>
                  <a:pt x="9100" y="5519103"/>
                </a:lnTo>
                <a:lnTo>
                  <a:pt x="0" y="5474029"/>
                </a:lnTo>
                <a:lnTo>
                  <a:pt x="0" y="169765"/>
                </a:lnTo>
                <a:cubicBezTo>
                  <a:pt x="0" y="76006"/>
                  <a:pt x="76006" y="0"/>
                  <a:pt x="169765" y="0"/>
                </a:cubicBezTo>
                <a:close/>
              </a:path>
            </a:pathLst>
          </a:custGeom>
        </p:spPr>
      </p:pic>
      <p:sp>
        <p:nvSpPr>
          <p:cNvPr id="11" name="Arc 10">
            <a:extLst>
              <a:ext uri="{FF2B5EF4-FFF2-40B4-BE49-F238E27FC236}">
                <a16:creationId xmlns:a16="http://schemas.microsoft.com/office/drawing/2014/main" id="{3BA62E19-CD42-4C09-B825-844B4943D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87212"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599" cy="1325563"/>
          </a:xfrm>
        </p:spPr>
        <p:txBody>
          <a:bodyPr>
            <a:normAutofit/>
          </a:bodyPr>
          <a:lstStyle/>
          <a:p>
            <a:r>
              <a:rPr lang="en-GB" dirty="0"/>
              <a:t>Create a PDP:</a:t>
            </a:r>
          </a:p>
        </p:txBody>
      </p:sp>
      <p:sp>
        <p:nvSpPr>
          <p:cNvPr id="3" name="Content Placeholder 2"/>
          <p:cNvSpPr>
            <a:spLocks noGrp="1"/>
          </p:cNvSpPr>
          <p:nvPr>
            <p:ph idx="1"/>
          </p:nvPr>
        </p:nvSpPr>
        <p:spPr>
          <a:xfrm>
            <a:off x="838200" y="1825625"/>
            <a:ext cx="5393361" cy="4351338"/>
          </a:xfrm>
        </p:spPr>
        <p:txBody>
          <a:bodyPr>
            <a:normAutofit/>
          </a:bodyPr>
          <a:lstStyle/>
          <a:p>
            <a:pPr marL="0" indent="0">
              <a:buNone/>
            </a:pPr>
            <a:r>
              <a:rPr lang="en-GB" dirty="0"/>
              <a:t>Develop a PDP to guide your leaning and provide a structured way to identify areas for improvement and track progress.</a:t>
            </a:r>
          </a:p>
          <a:p>
            <a:endParaRPr lang="en-GB" dirty="0"/>
          </a:p>
        </p:txBody>
      </p:sp>
      <p:sp>
        <p:nvSpPr>
          <p:cNvPr id="13" name="Oval 12">
            <a:extLst>
              <a:ext uri="{FF2B5EF4-FFF2-40B4-BE49-F238E27FC236}">
                <a16:creationId xmlns:a16="http://schemas.microsoft.com/office/drawing/2014/main" id="{8E63CC27-1C86-4653-8866-79C24C5C5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5924" y="1656147"/>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3044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c 9">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838200" y="1461360"/>
            <a:ext cx="5536397" cy="3935281"/>
          </a:xfrm>
        </p:spPr>
        <p:txBody>
          <a:bodyPr>
            <a:normAutofit/>
          </a:bodyPr>
          <a:lstStyle/>
          <a:p>
            <a:pPr marL="0" indent="0">
              <a:buNone/>
            </a:pPr>
            <a:r>
              <a:rPr lang="en-GB" dirty="0"/>
              <a:t>Cultivate a positive team culture where colleagues feel comfortable sharing candid feedback and rising concerns in a safe space. </a:t>
            </a:r>
          </a:p>
          <a:p>
            <a:pPr marL="0" indent="0">
              <a:buNone/>
            </a:pPr>
            <a:endParaRPr lang="en-GB" dirty="0"/>
          </a:p>
        </p:txBody>
      </p:sp>
      <p:sp>
        <p:nvSpPr>
          <p:cNvPr id="12" name="Oval 11">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474281" y="1396686"/>
            <a:ext cx="3240506" cy="4064628"/>
          </a:xfrm>
        </p:spPr>
        <p:txBody>
          <a:bodyPr>
            <a:normAutofit/>
          </a:bodyPr>
          <a:lstStyle/>
          <a:p>
            <a:r>
              <a:rPr lang="en-GB" sz="4100">
                <a:solidFill>
                  <a:srgbClr val="FFFFFF"/>
                </a:solidFill>
              </a:rPr>
              <a:t>Seek open &amp; honest conversations:</a:t>
            </a:r>
            <a:br>
              <a:rPr lang="en-GB" sz="4100">
                <a:solidFill>
                  <a:srgbClr val="FFFFFF"/>
                </a:solidFill>
              </a:rPr>
            </a:br>
            <a:endParaRPr lang="en-GB" sz="4100">
              <a:solidFill>
                <a:srgbClr val="FFFFFF"/>
              </a:solidFill>
            </a:endParaRPr>
          </a:p>
        </p:txBody>
      </p:sp>
    </p:spTree>
    <p:extLst>
      <p:ext uri="{BB962C8B-B14F-4D97-AF65-F5344CB8AC3E}">
        <p14:creationId xmlns:p14="http://schemas.microsoft.com/office/powerpoint/2010/main" val="1955786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Multi-coloured dialogue boxes">
            <a:extLst>
              <a:ext uri="{FF2B5EF4-FFF2-40B4-BE49-F238E27FC236}">
                <a16:creationId xmlns:a16="http://schemas.microsoft.com/office/drawing/2014/main" id="{9F82AE4C-8CF0-B8B3-45D2-D201DD60F60D}"/>
              </a:ext>
            </a:extLst>
          </p:cNvPr>
          <p:cNvPicPr>
            <a:picLocks noChangeAspect="1"/>
          </p:cNvPicPr>
          <p:nvPr/>
        </p:nvPicPr>
        <p:blipFill>
          <a:blip r:embed="rId2"/>
          <a:srcRect l="7863" r="11968" b="2"/>
          <a:stretch>
            <a:fillRect/>
          </a:stretch>
        </p:blipFill>
        <p:spPr>
          <a:xfrm>
            <a:off x="5101771" y="10"/>
            <a:ext cx="7094361" cy="6857989"/>
          </a:xfrm>
          <a:prstGeom prst="rect">
            <a:avLst/>
          </a:prstGeom>
        </p:spPr>
      </p:pic>
      <p:sp>
        <p:nvSpPr>
          <p:cNvPr id="9" name="Rectangle 8">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4700" b="1">
                <a:solidFill>
                  <a:srgbClr val="FFFFFF"/>
                </a:solidFill>
              </a:rPr>
              <a:t>Methods for giving feedback:</a:t>
            </a:r>
            <a:br>
              <a:rPr lang="en-US" sz="4700">
                <a:solidFill>
                  <a:srgbClr val="FFFFFF"/>
                </a:solidFill>
              </a:rPr>
            </a:br>
            <a:endParaRPr lang="en-US" sz="4700">
              <a:solidFill>
                <a:srgbClr val="FFFFFF"/>
              </a:solidFill>
            </a:endParaRPr>
          </a:p>
        </p:txBody>
      </p:sp>
      <p:sp>
        <p:nvSpPr>
          <p:cNvPr id="13" name="Oval 12">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9559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en-GB" sz="4000"/>
              <a:t>Be timely:</a:t>
            </a:r>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en-GB" sz="2000"/>
              <a:t>Provide feedback as close to the event as possible to ensure it is relevant and easily recalled.</a:t>
            </a:r>
          </a:p>
          <a:p>
            <a:pPr marL="0" indent="0">
              <a:buNone/>
            </a:pPr>
            <a:endParaRPr lang="en-GB" sz="2000"/>
          </a:p>
        </p:txBody>
      </p:sp>
      <p:pic>
        <p:nvPicPr>
          <p:cNvPr id="5" name="Picture 4" descr="Rear-view of rows of people watching a film in a theater">
            <a:extLst>
              <a:ext uri="{FF2B5EF4-FFF2-40B4-BE49-F238E27FC236}">
                <a16:creationId xmlns:a16="http://schemas.microsoft.com/office/drawing/2014/main" id="{C56E1D90-CD99-F2ED-0897-99789DCD955F}"/>
              </a:ext>
            </a:extLst>
          </p:cNvPr>
          <p:cNvPicPr>
            <a:picLocks noChangeAspect="1"/>
          </p:cNvPicPr>
          <p:nvPr/>
        </p:nvPicPr>
        <p:blipFill>
          <a:blip r:embed="rId2"/>
          <a:srcRect l="17747" r="22852" b="-2"/>
          <a:stretch>
            <a:fillRect/>
          </a:stretch>
        </p:blipFill>
        <p:spPr>
          <a:xfrm>
            <a:off x="6096000" y="1"/>
            <a:ext cx="6102825" cy="6858000"/>
          </a:xfrm>
          <a:prstGeom prst="rect">
            <a:avLst/>
          </a:prstGeom>
        </p:spPr>
      </p:pic>
    </p:spTree>
    <p:extLst>
      <p:ext uri="{BB962C8B-B14F-4D97-AF65-F5344CB8AC3E}">
        <p14:creationId xmlns:p14="http://schemas.microsoft.com/office/powerpoint/2010/main" val="1102539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0" y="762001"/>
            <a:ext cx="5334197" cy="1708242"/>
          </a:xfrm>
        </p:spPr>
        <p:txBody>
          <a:bodyPr anchor="ctr">
            <a:normAutofit/>
          </a:bodyPr>
          <a:lstStyle/>
          <a:p>
            <a:r>
              <a:rPr lang="en-GB" sz="4000"/>
              <a:t> </a:t>
            </a:r>
            <a:br>
              <a:rPr lang="en-GB" sz="4000"/>
            </a:br>
            <a:r>
              <a:rPr lang="en-GB" sz="4000"/>
              <a:t>Be specific and objective:</a:t>
            </a:r>
          </a:p>
        </p:txBody>
      </p:sp>
      <p:sp>
        <p:nvSpPr>
          <p:cNvPr id="3" name="Content Placeholder 2"/>
          <p:cNvSpPr>
            <a:spLocks noGrp="1"/>
          </p:cNvSpPr>
          <p:nvPr>
            <p:ph idx="1"/>
          </p:nvPr>
        </p:nvSpPr>
        <p:spPr>
          <a:xfrm>
            <a:off x="761800" y="2470244"/>
            <a:ext cx="5334197" cy="3769835"/>
          </a:xfrm>
        </p:spPr>
        <p:txBody>
          <a:bodyPr anchor="ctr">
            <a:normAutofit/>
          </a:bodyPr>
          <a:lstStyle/>
          <a:p>
            <a:pPr marL="0" indent="0">
              <a:buNone/>
            </a:pPr>
            <a:r>
              <a:rPr lang="en-GB" sz="2000"/>
              <a:t>Focus on factual observations and clear examples rather than vague statements or personal judgement</a:t>
            </a:r>
          </a:p>
          <a:p>
            <a:pPr marL="0" indent="0">
              <a:buNone/>
            </a:pPr>
            <a:endParaRPr lang="en-GB" sz="2000"/>
          </a:p>
        </p:txBody>
      </p:sp>
      <p:pic>
        <p:nvPicPr>
          <p:cNvPr id="5" name="Picture 4" descr="A digital balance scale using circles">
            <a:extLst>
              <a:ext uri="{FF2B5EF4-FFF2-40B4-BE49-F238E27FC236}">
                <a16:creationId xmlns:a16="http://schemas.microsoft.com/office/drawing/2014/main" id="{535F0FDB-20A2-9241-95E4-6FE25923A6C0}"/>
              </a:ext>
            </a:extLst>
          </p:cNvPr>
          <p:cNvPicPr>
            <a:picLocks noChangeAspect="1"/>
          </p:cNvPicPr>
          <p:nvPr/>
        </p:nvPicPr>
        <p:blipFill>
          <a:blip r:embed="rId2"/>
          <a:srcRect l="27818" r="25200"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717593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en-GB" sz="4000"/>
              <a:t>Offer solutions:</a:t>
            </a:r>
            <a:br>
              <a:rPr lang="en-GB" sz="4000"/>
            </a:br>
            <a:endParaRPr lang="en-GB" sz="4000"/>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en-GB" sz="2000"/>
              <a:t>When identifying a problem, suggest practical solutions or ways to change behaviour</a:t>
            </a:r>
          </a:p>
          <a:p>
            <a:pPr marL="0" indent="0">
              <a:buNone/>
            </a:pPr>
            <a:endParaRPr lang="en-GB" sz="2000"/>
          </a:p>
        </p:txBody>
      </p:sp>
      <p:pic>
        <p:nvPicPr>
          <p:cNvPr id="5" name="Picture 4" descr="Magnifying glass and question mark">
            <a:extLst>
              <a:ext uri="{FF2B5EF4-FFF2-40B4-BE49-F238E27FC236}">
                <a16:creationId xmlns:a16="http://schemas.microsoft.com/office/drawing/2014/main" id="{800E3E13-0B86-4FEC-9F24-C44741053AE5}"/>
              </a:ext>
            </a:extLst>
          </p:cNvPr>
          <p:cNvPicPr>
            <a:picLocks noChangeAspect="1"/>
          </p:cNvPicPr>
          <p:nvPr/>
        </p:nvPicPr>
        <p:blipFill>
          <a:blip r:embed="rId2"/>
          <a:srcRect l="26796" r="23148"/>
          <a:stretch>
            <a:fillRect/>
          </a:stretch>
        </p:blipFill>
        <p:spPr>
          <a:xfrm>
            <a:off x="6096000" y="1"/>
            <a:ext cx="6102825" cy="6858000"/>
          </a:xfrm>
          <a:prstGeom prst="rect">
            <a:avLst/>
          </a:prstGeom>
        </p:spPr>
      </p:pic>
    </p:spTree>
    <p:extLst>
      <p:ext uri="{BB962C8B-B14F-4D97-AF65-F5344CB8AC3E}">
        <p14:creationId xmlns:p14="http://schemas.microsoft.com/office/powerpoint/2010/main" val="27894308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en-GB" sz="4000"/>
              <a:t>Balance with positives:</a:t>
            </a:r>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en-GB" sz="2000" dirty="0"/>
              <a:t>Start with positive aspects of performance before addressing areas for improvement to create a more receptive environment.</a:t>
            </a:r>
          </a:p>
          <a:p>
            <a:pPr marL="0" indent="0">
              <a:buNone/>
            </a:pPr>
            <a:endParaRPr lang="en-GB" sz="2000" dirty="0"/>
          </a:p>
        </p:txBody>
      </p:sp>
      <p:pic>
        <p:nvPicPr>
          <p:cNvPr id="13" name="Picture 12" descr="A gaming object">
            <a:extLst>
              <a:ext uri="{FF2B5EF4-FFF2-40B4-BE49-F238E27FC236}">
                <a16:creationId xmlns:a16="http://schemas.microsoft.com/office/drawing/2014/main" id="{6A325B23-67F3-E387-6BEB-DAF78864609D}"/>
              </a:ext>
            </a:extLst>
          </p:cNvPr>
          <p:cNvPicPr>
            <a:picLocks noChangeAspect="1"/>
          </p:cNvPicPr>
          <p:nvPr/>
        </p:nvPicPr>
        <p:blipFill>
          <a:blip r:embed="rId2"/>
          <a:srcRect l="24415" r="16630" b="-1"/>
          <a:stretch>
            <a:fillRect/>
          </a:stretch>
        </p:blipFill>
        <p:spPr>
          <a:xfrm>
            <a:off x="6096000" y="1"/>
            <a:ext cx="6102825" cy="6858000"/>
          </a:xfrm>
          <a:prstGeom prst="rect">
            <a:avLst/>
          </a:prstGeom>
        </p:spPr>
      </p:pic>
    </p:spTree>
    <p:extLst>
      <p:ext uri="{BB962C8B-B14F-4D97-AF65-F5344CB8AC3E}">
        <p14:creationId xmlns:p14="http://schemas.microsoft.com/office/powerpoint/2010/main" val="3452283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Red toy person in front of two lines of white figures">
            <a:extLst>
              <a:ext uri="{FF2B5EF4-FFF2-40B4-BE49-F238E27FC236}">
                <a16:creationId xmlns:a16="http://schemas.microsoft.com/office/drawing/2014/main" id="{883BC89C-5AAD-288D-DF8A-9FBD745177AF}"/>
              </a:ext>
            </a:extLst>
          </p:cNvPr>
          <p:cNvPicPr>
            <a:picLocks noChangeAspect="1"/>
          </p:cNvPicPr>
          <p:nvPr/>
        </p:nvPicPr>
        <p:blipFill>
          <a:blip r:embed="rId2"/>
          <a:srcRect l="25993" r="22137"/>
          <a:stretch>
            <a:fillRect/>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15317" y="405685"/>
            <a:ext cx="5464968" cy="1559301"/>
          </a:xfrm>
        </p:spPr>
        <p:txBody>
          <a:bodyPr>
            <a:normAutofit/>
          </a:bodyPr>
          <a:lstStyle/>
          <a:p>
            <a:r>
              <a:rPr lang="en-GB" sz="3400"/>
              <a:t> </a:t>
            </a:r>
            <a:br>
              <a:rPr lang="en-GB" sz="3400"/>
            </a:br>
            <a:r>
              <a:rPr lang="en-GB" sz="3400"/>
              <a:t>Be professional:</a:t>
            </a:r>
            <a:br>
              <a:rPr lang="en-GB" sz="3400"/>
            </a:br>
            <a:endParaRPr lang="en-GB" sz="3400"/>
          </a:p>
        </p:txBody>
      </p:sp>
      <p:sp>
        <p:nvSpPr>
          <p:cNvPr id="3" name="Content Placeholder 2"/>
          <p:cNvSpPr>
            <a:spLocks noGrp="1"/>
          </p:cNvSpPr>
          <p:nvPr>
            <p:ph idx="1"/>
          </p:nvPr>
        </p:nvSpPr>
        <p:spPr>
          <a:xfrm>
            <a:off x="6115317" y="2743200"/>
            <a:ext cx="5247340" cy="3496878"/>
          </a:xfrm>
        </p:spPr>
        <p:txBody>
          <a:bodyPr anchor="ctr">
            <a:normAutofit/>
          </a:bodyPr>
          <a:lstStyle/>
          <a:p>
            <a:pPr marL="0" indent="0">
              <a:buNone/>
            </a:pPr>
            <a:r>
              <a:rPr lang="en-GB" sz="2000"/>
              <a:t>Avoid personal attacks and focus on behaviours not traits. Ensure feedback is constructive and supportive.</a:t>
            </a:r>
          </a:p>
          <a:p>
            <a:pPr marL="0" indent="0">
              <a:buNone/>
            </a:pPr>
            <a:endParaRPr lang="en-GB" sz="2000"/>
          </a:p>
        </p:txBody>
      </p:sp>
    </p:spTree>
    <p:extLst>
      <p:ext uri="{BB962C8B-B14F-4D97-AF65-F5344CB8AC3E}">
        <p14:creationId xmlns:p14="http://schemas.microsoft.com/office/powerpoint/2010/main" val="3497739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Focus on patient care:</a:t>
            </a:r>
            <a:br>
              <a:rPr lang="en-GB">
                <a:solidFill>
                  <a:srgbClr val="FFFFFF"/>
                </a:solidFill>
              </a:rPr>
            </a:br>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dirty="0"/>
              <a:t>Frame feedback within the contact of improving patient care and maintaining high standards.</a:t>
            </a:r>
          </a:p>
          <a:p>
            <a:pPr marL="0" indent="0">
              <a:buNone/>
            </a:pPr>
            <a:endParaRPr lang="en-GB" dirty="0"/>
          </a:p>
        </p:txBody>
      </p:sp>
    </p:spTree>
    <p:extLst>
      <p:ext uri="{BB962C8B-B14F-4D97-AF65-F5344CB8AC3E}">
        <p14:creationId xmlns:p14="http://schemas.microsoft.com/office/powerpoint/2010/main" val="208425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0" y="762001"/>
            <a:ext cx="5334197" cy="1708242"/>
          </a:xfrm>
        </p:spPr>
        <p:txBody>
          <a:bodyPr anchor="ctr">
            <a:normAutofit/>
          </a:bodyPr>
          <a:lstStyle/>
          <a:p>
            <a:r>
              <a:rPr lang="en-GB" sz="4000"/>
              <a:t>Encourage reflection:</a:t>
            </a:r>
            <a:br>
              <a:rPr lang="en-GB" sz="4000"/>
            </a:br>
            <a:endParaRPr lang="en-GB" sz="4000"/>
          </a:p>
        </p:txBody>
      </p:sp>
      <p:sp>
        <p:nvSpPr>
          <p:cNvPr id="3" name="Content Placeholder 2"/>
          <p:cNvSpPr>
            <a:spLocks noGrp="1"/>
          </p:cNvSpPr>
          <p:nvPr>
            <p:ph idx="1"/>
          </p:nvPr>
        </p:nvSpPr>
        <p:spPr>
          <a:xfrm>
            <a:off x="761800" y="2470244"/>
            <a:ext cx="5334197" cy="3769835"/>
          </a:xfrm>
        </p:spPr>
        <p:txBody>
          <a:bodyPr anchor="ctr">
            <a:normAutofit/>
          </a:bodyPr>
          <a:lstStyle/>
          <a:p>
            <a:pPr marL="0" indent="0">
              <a:buNone/>
            </a:pPr>
            <a:r>
              <a:rPr lang="en-GB" sz="2000"/>
              <a:t>Incorporate reflective activities into feedback and discussions to help colleagues process and learn from experiences. </a:t>
            </a:r>
          </a:p>
          <a:p>
            <a:pPr marL="0" indent="0">
              <a:buNone/>
            </a:pPr>
            <a:endParaRPr lang="en-GB" sz="2000"/>
          </a:p>
        </p:txBody>
      </p:sp>
      <p:pic>
        <p:nvPicPr>
          <p:cNvPr id="5" name="Picture 4" descr="Colourful carved figures of humans">
            <a:extLst>
              <a:ext uri="{FF2B5EF4-FFF2-40B4-BE49-F238E27FC236}">
                <a16:creationId xmlns:a16="http://schemas.microsoft.com/office/drawing/2014/main" id="{7BC9E222-C7F8-A652-36AF-0FCB3DEE5002}"/>
              </a:ext>
            </a:extLst>
          </p:cNvPr>
          <p:cNvPicPr>
            <a:picLocks noChangeAspect="1"/>
          </p:cNvPicPr>
          <p:nvPr/>
        </p:nvPicPr>
        <p:blipFill>
          <a:blip r:embed="rId2"/>
          <a:srcRect l="22451" r="22217"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5301969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3800" kern="1200">
                <a:solidFill>
                  <a:schemeClr val="tx1"/>
                </a:solidFill>
                <a:latin typeface="+mj-lt"/>
                <a:ea typeface="+mj-ea"/>
                <a:cs typeface="+mj-cs"/>
              </a:rPr>
              <a:t>Accessing own capabilities and limitations in the interest of high quality patient care:</a:t>
            </a:r>
          </a:p>
        </p:txBody>
      </p:sp>
      <p:sp>
        <p:nvSpPr>
          <p:cNvPr id="15" name="Arc 14">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Oval 16">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00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Understand the scope of practice:</a:t>
            </a:r>
            <a:br>
              <a:rPr lang="en-GB" dirty="0"/>
            </a:br>
            <a:endParaRPr lang="en-GB" dirty="0"/>
          </a:p>
        </p:txBody>
      </p:sp>
      <p:sp>
        <p:nvSpPr>
          <p:cNvPr id="3" name="Content Placeholder 2"/>
          <p:cNvSpPr>
            <a:spLocks noGrp="1"/>
          </p:cNvSpPr>
          <p:nvPr>
            <p:ph idx="1"/>
          </p:nvPr>
        </p:nvSpPr>
        <p:spPr/>
        <p:txBody>
          <a:bodyPr>
            <a:normAutofit/>
          </a:bodyPr>
          <a:lstStyle/>
          <a:p>
            <a:pPr marL="0" indent="0">
              <a:buNone/>
            </a:pPr>
            <a:r>
              <a:rPr lang="en-GB" sz="1800" dirty="0"/>
              <a:t>Be familiar with this GDC document and understand specific treatments, procedures and decisions you are qualified to undertake</a:t>
            </a:r>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r>
              <a:rPr lang="en-GB" sz="1800" dirty="0">
                <a:hlinkClick r:id="rId2"/>
              </a:rPr>
              <a:t>GDC publishes revised Scope of Practice guidance</a:t>
            </a:r>
            <a:r>
              <a:rPr lang="en-GB" sz="1800" dirty="0"/>
              <a:t> - </a:t>
            </a:r>
          </a:p>
        </p:txBody>
      </p:sp>
      <p:pic>
        <p:nvPicPr>
          <p:cNvPr id="4" name="Picture 3"/>
          <p:cNvPicPr>
            <a:picLocks noChangeAspect="1"/>
          </p:cNvPicPr>
          <p:nvPr/>
        </p:nvPicPr>
        <p:blipFill>
          <a:blip r:embed="rId3"/>
          <a:stretch>
            <a:fillRect/>
          </a:stretch>
        </p:blipFill>
        <p:spPr>
          <a:xfrm>
            <a:off x="4373447" y="2621585"/>
            <a:ext cx="3806277" cy="2979028"/>
          </a:xfrm>
          <a:prstGeom prst="rect">
            <a:avLst/>
          </a:prstGeom>
        </p:spPr>
      </p:pic>
      <p:sp>
        <p:nvSpPr>
          <p:cNvPr id="5" name="Rectangle 1">
            <a:extLst>
              <a:ext uri="{FF2B5EF4-FFF2-40B4-BE49-F238E27FC236}">
                <a16:creationId xmlns:a16="http://schemas.microsoft.com/office/drawing/2014/main" id="{804FAD58-6C1C-1D7C-6F04-1E9799B31E44}"/>
              </a:ext>
            </a:extLst>
          </p:cNvPr>
          <p:cNvSpPr>
            <a:spLocks noChangeArrowheads="1"/>
          </p:cNvSpPr>
          <p:nvPr/>
        </p:nvSpPr>
        <p:spPr bwMode="auto">
          <a:xfrm>
            <a:off x="3638349" y="6400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696969"/>
                </a:solidFill>
                <a:effectLst/>
                <a:latin typeface="Arial" panose="020B0604020202020204" pitchFamily="34" charset="0"/>
              </a:rPr>
              <a:t>The updated guidance will take effect on 1 November 2025. The current version will remain in effect until then.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29150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4672" y="802955"/>
            <a:ext cx="4977976" cy="1454051"/>
          </a:xfrm>
        </p:spPr>
        <p:txBody>
          <a:bodyPr>
            <a:normAutofit/>
          </a:bodyPr>
          <a:lstStyle/>
          <a:p>
            <a:r>
              <a:rPr lang="en-GB" sz="3600">
                <a:solidFill>
                  <a:schemeClr val="tx2"/>
                </a:solidFill>
              </a:rPr>
              <a:t>CPD:</a:t>
            </a:r>
          </a:p>
        </p:txBody>
      </p:sp>
      <p:sp>
        <p:nvSpPr>
          <p:cNvPr id="3" name="Content Placeholder 2"/>
          <p:cNvSpPr>
            <a:spLocks noGrp="1"/>
          </p:cNvSpPr>
          <p:nvPr>
            <p:ph idx="1"/>
          </p:nvPr>
        </p:nvSpPr>
        <p:spPr>
          <a:xfrm>
            <a:off x="804672" y="2421682"/>
            <a:ext cx="4977578" cy="3639289"/>
          </a:xfrm>
        </p:spPr>
        <p:txBody>
          <a:bodyPr anchor="ctr">
            <a:normAutofit/>
          </a:bodyPr>
          <a:lstStyle/>
          <a:p>
            <a:pPr marL="0" indent="0">
              <a:buNone/>
            </a:pPr>
            <a:r>
              <a:rPr lang="en-GB" sz="1800">
                <a:solidFill>
                  <a:schemeClr val="tx2"/>
                </a:solidFill>
              </a:rPr>
              <a:t>Engaging in ongoing learning and training is essential for maintaining and developing professional knowledge and competence. This allows nurses to stay up to date with best practice.</a:t>
            </a:r>
          </a:p>
          <a:p>
            <a:pPr marL="0" indent="0">
              <a:buNone/>
            </a:pPr>
            <a:endParaRPr lang="en-GB" sz="180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Doctor">
            <a:extLst>
              <a:ext uri="{FF2B5EF4-FFF2-40B4-BE49-F238E27FC236}">
                <a16:creationId xmlns:a16="http://schemas.microsoft.com/office/drawing/2014/main" id="{D32847DA-618B-8D25-D186-8B607257B5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2193465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9560" y="856180"/>
            <a:ext cx="4560584" cy="1128068"/>
          </a:xfrm>
        </p:spPr>
        <p:txBody>
          <a:bodyPr anchor="ctr">
            <a:normAutofit/>
          </a:bodyPr>
          <a:lstStyle/>
          <a:p>
            <a:r>
              <a:rPr lang="en-GB" sz="4000"/>
              <a:t>Reflective practice:</a:t>
            </a:r>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0719" y="2330505"/>
            <a:ext cx="4559425" cy="3979585"/>
          </a:xfrm>
        </p:spPr>
        <p:txBody>
          <a:bodyPr anchor="ctr">
            <a:normAutofit/>
          </a:bodyPr>
          <a:lstStyle/>
          <a:p>
            <a:pPr marL="0" indent="0">
              <a:buNone/>
            </a:pPr>
            <a:r>
              <a:rPr lang="en-GB" sz="2000" dirty="0"/>
              <a:t>This evaluates a dental nurse's actions, identifies areas for improvement and shows learning from experiences which enhances skills and understanding</a:t>
            </a:r>
          </a:p>
          <a:p>
            <a:pPr marL="0" indent="0">
              <a:buNone/>
            </a:pPr>
            <a:endParaRPr lang="en-GB" sz="2000" dirty="0"/>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rcRect r="5612" b="2"/>
          <a:stretch>
            <a:fillRect/>
          </a:stretch>
        </p:blipFill>
        <p:spPr>
          <a:xfrm>
            <a:off x="5977788" y="799352"/>
            <a:ext cx="5425410" cy="5259296"/>
          </a:xfrm>
          <a:prstGeom prst="rect">
            <a:avLst/>
          </a:prstGeom>
        </p:spPr>
      </p:pic>
    </p:spTree>
    <p:extLst>
      <p:ext uri="{BB962C8B-B14F-4D97-AF65-F5344CB8AC3E}">
        <p14:creationId xmlns:p14="http://schemas.microsoft.com/office/powerpoint/2010/main" val="11614095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 </a:t>
            </a:r>
            <a:br>
              <a:rPr lang="en-GB">
                <a:solidFill>
                  <a:srgbClr val="FFFFFF"/>
                </a:solidFill>
              </a:rPr>
            </a:br>
            <a:r>
              <a:rPr lang="en-GB">
                <a:solidFill>
                  <a:srgbClr val="FFFFFF"/>
                </a:solidFill>
              </a:rPr>
              <a:t>Seeking advice:</a:t>
            </a:r>
            <a:br>
              <a:rPr lang="en-GB">
                <a:solidFill>
                  <a:srgbClr val="FFFFFF"/>
                </a:solidFill>
              </a:rPr>
            </a:br>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dirty="0"/>
              <a:t>When faced with patient care which extends beyond a nurses current knowledge or skills, dental nurses should seek guidance.</a:t>
            </a:r>
          </a:p>
          <a:p>
            <a:pPr marL="0" indent="0">
              <a:buNone/>
            </a:pPr>
            <a:endParaRPr lang="en-GB" dirty="0"/>
          </a:p>
        </p:txBody>
      </p:sp>
    </p:spTree>
    <p:extLst>
      <p:ext uri="{BB962C8B-B14F-4D97-AF65-F5344CB8AC3E}">
        <p14:creationId xmlns:p14="http://schemas.microsoft.com/office/powerpoint/2010/main" val="2399275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9863"/>
            <a:ext cx="10515600" cy="1004594"/>
          </a:xfrm>
        </p:spPr>
        <p:txBody>
          <a:bodyPr>
            <a:normAutofit/>
          </a:bodyPr>
          <a:lstStyle/>
          <a:p>
            <a:pPr algn="ctr"/>
            <a:r>
              <a:rPr lang="en-GB" sz="3100">
                <a:solidFill>
                  <a:srgbClr val="FFFFFF"/>
                </a:solidFill>
              </a:rPr>
              <a:t>Why is this important for patient care?</a:t>
            </a:r>
            <a:br>
              <a:rPr lang="en-GB" sz="3100">
                <a:solidFill>
                  <a:srgbClr val="FFFFFF"/>
                </a:solidFill>
              </a:rPr>
            </a:br>
            <a:endParaRPr lang="en-GB" sz="3100">
              <a:solidFill>
                <a:srgbClr val="FFFFFF"/>
              </a:solidFill>
            </a:endParaRP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F2388AD2-13E0-FDC9-FC43-836167348284}"/>
              </a:ext>
            </a:extLst>
          </p:cNvPr>
          <p:cNvGraphicFramePr>
            <a:graphicFrameLocks noGrp="1"/>
          </p:cNvGraphicFramePr>
          <p:nvPr>
            <p:ph idx="1"/>
            <p:extLst>
              <p:ext uri="{D42A27DB-BD31-4B8C-83A1-F6EECF244321}">
                <p14:modId xmlns:p14="http://schemas.microsoft.com/office/powerpoint/2010/main" val="2880785197"/>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14268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6E2F43-29E9-49D9-91FC-E5FEFAAA7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nalysing medical x-ray results">
            <a:extLst>
              <a:ext uri="{FF2B5EF4-FFF2-40B4-BE49-F238E27FC236}">
                <a16:creationId xmlns:a16="http://schemas.microsoft.com/office/drawing/2014/main" id="{448E8B41-752C-5FA3-6B67-859F5E5AF441}"/>
              </a:ext>
            </a:extLst>
          </p:cNvPr>
          <p:cNvPicPr>
            <a:picLocks noChangeAspect="1"/>
          </p:cNvPicPr>
          <p:nvPr/>
        </p:nvPicPr>
        <p:blipFill>
          <a:blip r:embed="rId2"/>
          <a:stretch>
            <a:fillRect/>
          </a:stretch>
        </p:blipFill>
        <p:spPr>
          <a:xfrm>
            <a:off x="7069760" y="3438906"/>
            <a:ext cx="5122239" cy="3419094"/>
          </a:xfrm>
          <a:custGeom>
            <a:avLst/>
            <a:gdLst/>
            <a:ahLst/>
            <a:cxnLst/>
            <a:rect l="l" t="t" r="r" b="b"/>
            <a:pathLst>
              <a:path w="5580942" h="5519103">
                <a:moveTo>
                  <a:pt x="169765" y="0"/>
                </a:moveTo>
                <a:lnTo>
                  <a:pt x="5580942" y="0"/>
                </a:lnTo>
                <a:lnTo>
                  <a:pt x="5580942" y="5519103"/>
                </a:lnTo>
                <a:lnTo>
                  <a:pt x="9100" y="5519103"/>
                </a:lnTo>
                <a:lnTo>
                  <a:pt x="0" y="5474029"/>
                </a:lnTo>
                <a:lnTo>
                  <a:pt x="0" y="169765"/>
                </a:lnTo>
                <a:cubicBezTo>
                  <a:pt x="0" y="76006"/>
                  <a:pt x="76006" y="0"/>
                  <a:pt x="169765" y="0"/>
                </a:cubicBezTo>
                <a:close/>
              </a:path>
            </a:pathLst>
          </a:custGeom>
        </p:spPr>
      </p:pic>
      <p:sp>
        <p:nvSpPr>
          <p:cNvPr id="11" name="Arc 10">
            <a:extLst>
              <a:ext uri="{FF2B5EF4-FFF2-40B4-BE49-F238E27FC236}">
                <a16:creationId xmlns:a16="http://schemas.microsoft.com/office/drawing/2014/main" id="{3BA62E19-CD42-4C09-B825-844B4943D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87212"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599" cy="1325563"/>
          </a:xfrm>
        </p:spPr>
        <p:txBody>
          <a:bodyPr>
            <a:normAutofit/>
          </a:bodyPr>
          <a:lstStyle/>
          <a:p>
            <a:r>
              <a:rPr lang="en-GB" dirty="0"/>
              <a:t>Legal and professional requirements in relation to providing oral health education</a:t>
            </a:r>
          </a:p>
        </p:txBody>
      </p:sp>
      <p:sp>
        <p:nvSpPr>
          <p:cNvPr id="3" name="Content Placeholder 2"/>
          <p:cNvSpPr>
            <a:spLocks noGrp="1"/>
          </p:cNvSpPr>
          <p:nvPr>
            <p:ph idx="1"/>
          </p:nvPr>
        </p:nvSpPr>
        <p:spPr>
          <a:xfrm>
            <a:off x="838200" y="1825625"/>
            <a:ext cx="5393361" cy="4351338"/>
          </a:xfrm>
        </p:spPr>
        <p:txBody>
          <a:bodyPr>
            <a:normAutofit/>
          </a:bodyPr>
          <a:lstStyle/>
          <a:p>
            <a:pPr marL="0" indent="0">
              <a:buNone/>
            </a:pPr>
            <a:r>
              <a:rPr lang="en-GB" dirty="0"/>
              <a:t>Dental nurses can provide oral health education under the prescription of the Dentist after gaining a post qualification such as the NEBDN Certificate in Oral Health Education. </a:t>
            </a:r>
          </a:p>
          <a:p>
            <a:pPr marL="0" indent="0">
              <a:buNone/>
            </a:pPr>
            <a:endParaRPr lang="en-GB" dirty="0"/>
          </a:p>
        </p:txBody>
      </p:sp>
      <p:sp>
        <p:nvSpPr>
          <p:cNvPr id="13" name="Oval 12">
            <a:extLst>
              <a:ext uri="{FF2B5EF4-FFF2-40B4-BE49-F238E27FC236}">
                <a16:creationId xmlns:a16="http://schemas.microsoft.com/office/drawing/2014/main" id="{8E63CC27-1C86-4653-8866-79C24C5C5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5924" y="1656147"/>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97345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06900" y="1188637"/>
            <a:ext cx="3141430" cy="4480726"/>
          </a:xfrm>
        </p:spPr>
        <p:txBody>
          <a:bodyPr>
            <a:normAutofit/>
          </a:bodyPr>
          <a:lstStyle/>
          <a:p>
            <a:pPr algn="r"/>
            <a:r>
              <a:rPr lang="en-GB" sz="4600"/>
              <a:t>GDC registration:</a:t>
            </a:r>
            <a:br>
              <a:rPr lang="en-GB" sz="4600"/>
            </a:br>
            <a:endParaRPr lang="en-GB" sz="4600"/>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38928" y="1338729"/>
            <a:ext cx="4795584" cy="4180542"/>
          </a:xfrm>
        </p:spPr>
        <p:txBody>
          <a:bodyPr anchor="ctr">
            <a:normAutofit/>
          </a:bodyPr>
          <a:lstStyle/>
          <a:p>
            <a:pPr marL="0" indent="0">
              <a:buNone/>
            </a:pPr>
            <a:r>
              <a:rPr lang="en-GB" sz="2400"/>
              <a:t>As a registered professional a dental nurse must work within the GDC’s scope of practice and standards for the dental team.</a:t>
            </a:r>
          </a:p>
          <a:p>
            <a:pPr marL="0" indent="0">
              <a:buNone/>
            </a:pPr>
            <a:endParaRPr lang="en-GB" sz="2400"/>
          </a:p>
        </p:txBody>
      </p:sp>
    </p:spTree>
    <p:extLst>
      <p:ext uri="{BB962C8B-B14F-4D97-AF65-F5344CB8AC3E}">
        <p14:creationId xmlns:p14="http://schemas.microsoft.com/office/powerpoint/2010/main" val="21834660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87363" y="1671569"/>
            <a:ext cx="5801917" cy="2228760"/>
          </a:xfrm>
        </p:spPr>
        <p:txBody>
          <a:bodyPr anchor="b">
            <a:normAutofit/>
          </a:bodyPr>
          <a:lstStyle/>
          <a:p>
            <a:r>
              <a:rPr lang="en-GB" sz="4000"/>
              <a:t>Post-registration qualification:</a:t>
            </a:r>
            <a:br>
              <a:rPr lang="en-GB" sz="4000"/>
            </a:br>
            <a:endParaRPr lang="en-GB" sz="4000"/>
          </a:p>
        </p:txBody>
      </p:sp>
      <p:pic>
        <p:nvPicPr>
          <p:cNvPr id="15" name="Graphic 14" descr="Tooth">
            <a:extLst>
              <a:ext uri="{FF2B5EF4-FFF2-40B4-BE49-F238E27FC236}">
                <a16:creationId xmlns:a16="http://schemas.microsoft.com/office/drawing/2014/main" id="{33589ECF-2463-0425-44E0-1970DCA774F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6948" y="2694018"/>
            <a:ext cx="1198532" cy="1198532"/>
          </a:xfrm>
          <a:prstGeom prst="rect">
            <a:avLst/>
          </a:prstGeom>
        </p:spPr>
      </p:pic>
      <p:sp>
        <p:nvSpPr>
          <p:cNvPr id="3" name="Content Placeholder 2"/>
          <p:cNvSpPr>
            <a:spLocks noGrp="1"/>
          </p:cNvSpPr>
          <p:nvPr>
            <p:ph idx="1"/>
          </p:nvPr>
        </p:nvSpPr>
        <p:spPr>
          <a:xfrm>
            <a:off x="2187364" y="4072044"/>
            <a:ext cx="5801917" cy="2057045"/>
          </a:xfrm>
        </p:spPr>
        <p:txBody>
          <a:bodyPr>
            <a:normAutofit/>
          </a:bodyPr>
          <a:lstStyle/>
          <a:p>
            <a:pPr marL="0" indent="0">
              <a:buNone/>
            </a:pPr>
            <a:r>
              <a:rPr lang="en-GB" sz="2000"/>
              <a:t>To give OHE advice to patients a dental nurse requires specific training and a qualification.</a:t>
            </a:r>
          </a:p>
          <a:p>
            <a:pPr marL="0" indent="0">
              <a:buNone/>
            </a:pPr>
            <a:endParaRPr lang="en-GB" sz="2000"/>
          </a:p>
        </p:txBody>
      </p:sp>
      <p:pic>
        <p:nvPicPr>
          <p:cNvPr id="16" name="Graphic 15" descr="Tooth">
            <a:extLst>
              <a:ext uri="{FF2B5EF4-FFF2-40B4-BE49-F238E27FC236}">
                <a16:creationId xmlns:a16="http://schemas.microsoft.com/office/drawing/2014/main" id="{62A5BB0C-E38A-4B3B-9F5A-98CE413BD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22685161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8638" y="386930"/>
            <a:ext cx="9236700" cy="1188950"/>
          </a:xfrm>
        </p:spPr>
        <p:txBody>
          <a:bodyPr anchor="b">
            <a:normAutofit/>
          </a:bodyPr>
          <a:lstStyle/>
          <a:p>
            <a:r>
              <a:rPr lang="en-GB" sz="3800"/>
              <a:t>Dentist’s support and direction:</a:t>
            </a:r>
            <a:br>
              <a:rPr lang="en-GB" sz="3800"/>
            </a:br>
            <a:endParaRPr lang="en-GB" sz="38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93660" y="2599509"/>
            <a:ext cx="10143668" cy="3435531"/>
          </a:xfrm>
        </p:spPr>
        <p:txBody>
          <a:bodyPr anchor="ctr">
            <a:normAutofit/>
          </a:bodyPr>
          <a:lstStyle/>
          <a:p>
            <a:pPr marL="0" indent="0">
              <a:buNone/>
            </a:pPr>
            <a:r>
              <a:rPr lang="en-GB" sz="2400"/>
              <a:t>The qualification required support and supervision from an employing dentist. The advice provided must be under their direction and within their scope of practice.</a:t>
            </a:r>
          </a:p>
          <a:p>
            <a:pPr marL="0" indent="0">
              <a:buNone/>
            </a:pPr>
            <a:endParaRPr lang="en-GB" sz="2400"/>
          </a:p>
        </p:txBody>
      </p:sp>
    </p:spTree>
    <p:extLst>
      <p:ext uri="{BB962C8B-B14F-4D97-AF65-F5344CB8AC3E}">
        <p14:creationId xmlns:p14="http://schemas.microsoft.com/office/powerpoint/2010/main" val="6774850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09898"/>
            <a:ext cx="9942716" cy="1554480"/>
          </a:xfrm>
        </p:spPr>
        <p:txBody>
          <a:bodyPr anchor="ctr">
            <a:normAutofit/>
          </a:bodyPr>
          <a:lstStyle/>
          <a:p>
            <a:r>
              <a:rPr lang="en-GB" sz="4800"/>
              <a:t>Competence and training:</a:t>
            </a:r>
            <a:br>
              <a:rPr lang="en-GB" sz="4800"/>
            </a:br>
            <a:endParaRPr lang="en-GB" sz="4800"/>
          </a:p>
        </p:txBody>
      </p:sp>
      <p:sp>
        <p:nvSpPr>
          <p:cNvPr id="3" name="Content Placeholder 2"/>
          <p:cNvSpPr>
            <a:spLocks noGrp="1"/>
          </p:cNvSpPr>
          <p:nvPr>
            <p:ph idx="1"/>
          </p:nvPr>
        </p:nvSpPr>
        <p:spPr>
          <a:xfrm>
            <a:off x="1045028" y="3017522"/>
            <a:ext cx="9941319" cy="3124658"/>
          </a:xfrm>
        </p:spPr>
        <p:txBody>
          <a:bodyPr anchor="ctr">
            <a:normAutofit/>
          </a:bodyPr>
          <a:lstStyle/>
          <a:p>
            <a:pPr marL="0" indent="0">
              <a:buNone/>
            </a:pPr>
            <a:r>
              <a:rPr lang="en-GB" sz="2400"/>
              <a:t>Dental nurses must only carry out tasks or provide advice if they are appropriately trained, competent and have the necessary skills. </a:t>
            </a:r>
          </a:p>
          <a:p>
            <a:pPr marL="0" indent="0">
              <a:buNone/>
            </a:pPr>
            <a:endParaRPr lang="en-GB"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78245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Ethical and accurate information:</a:t>
            </a:r>
            <a:br>
              <a:rPr lang="en-GB">
                <a:solidFill>
                  <a:srgbClr val="FFFFFF"/>
                </a:solidFill>
              </a:rPr>
            </a:br>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dirty="0"/>
              <a:t>All information provided must be accurate, not misleading, and follow clinical guidelines.</a:t>
            </a:r>
          </a:p>
          <a:p>
            <a:pPr marL="0" indent="0">
              <a:buNone/>
            </a:pPr>
            <a:endParaRPr lang="en-GB" dirty="0"/>
          </a:p>
        </p:txBody>
      </p:sp>
    </p:spTree>
    <p:extLst>
      <p:ext uri="{BB962C8B-B14F-4D97-AF65-F5344CB8AC3E}">
        <p14:creationId xmlns:p14="http://schemas.microsoft.com/office/powerpoint/2010/main" val="9056676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GB" sz="4200"/>
              <a:t>Holistic patient care:</a:t>
            </a:r>
            <a:br>
              <a:rPr lang="en-GB" sz="4200"/>
            </a:br>
            <a:endParaRPr lang="en-GB" sz="420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0080" y="2872899"/>
            <a:ext cx="4243589" cy="3320668"/>
          </a:xfrm>
        </p:spPr>
        <p:txBody>
          <a:bodyPr>
            <a:normAutofit/>
          </a:bodyPr>
          <a:lstStyle/>
          <a:p>
            <a:pPr marL="0" indent="0">
              <a:buNone/>
            </a:pPr>
            <a:r>
              <a:rPr lang="en-GB" sz="2200" dirty="0"/>
              <a:t>Advice should be tailored to individual needs, taking into account the patients overall health and needs.</a:t>
            </a:r>
          </a:p>
          <a:p>
            <a:endParaRPr lang="en-GB" sz="2200" dirty="0"/>
          </a:p>
        </p:txBody>
      </p:sp>
      <p:pic>
        <p:nvPicPr>
          <p:cNvPr id="5" name="Picture 4" descr="Two people holding each other's hands">
            <a:extLst>
              <a:ext uri="{FF2B5EF4-FFF2-40B4-BE49-F238E27FC236}">
                <a16:creationId xmlns:a16="http://schemas.microsoft.com/office/drawing/2014/main" id="{B4C470AC-A2CC-02F1-2AF7-F8FB4383CDFE}"/>
              </a:ext>
            </a:extLst>
          </p:cNvPr>
          <p:cNvPicPr>
            <a:picLocks noChangeAspect="1"/>
          </p:cNvPicPr>
          <p:nvPr/>
        </p:nvPicPr>
        <p:blipFill>
          <a:blip r:embed="rId2"/>
          <a:srcRect l="13470" r="19577"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048181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GB" sz="5400" dirty="0"/>
              <a:t>Question 1:</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0080" y="2872899"/>
            <a:ext cx="4243589" cy="3320668"/>
          </a:xfrm>
        </p:spPr>
        <p:txBody>
          <a:bodyPr>
            <a:normAutofit/>
          </a:bodyPr>
          <a:lstStyle/>
          <a:p>
            <a:pPr marL="0" indent="0">
              <a:buNone/>
            </a:pPr>
            <a:r>
              <a:rPr lang="en-GB" sz="2200"/>
              <a:t>Explain what a PDP is</a:t>
            </a:r>
          </a:p>
        </p:txBody>
      </p:sp>
      <p:pic>
        <p:nvPicPr>
          <p:cNvPr id="5" name="Picture 4" descr="Different coloured question marks">
            <a:extLst>
              <a:ext uri="{FF2B5EF4-FFF2-40B4-BE49-F238E27FC236}">
                <a16:creationId xmlns:a16="http://schemas.microsoft.com/office/drawing/2014/main" id="{4E7DF700-4CEB-D48D-8F63-DFF1AF4305B0}"/>
              </a:ext>
            </a:extLst>
          </p:cNvPr>
          <p:cNvPicPr>
            <a:picLocks noChangeAspect="1"/>
          </p:cNvPicPr>
          <p:nvPr/>
        </p:nvPicPr>
        <p:blipFill>
          <a:blip r:embed="rId2"/>
          <a:srcRect l="20097" r="23483"/>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6671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209FD-A41A-9AF8-E05A-93B6E13FCFC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99D5B71-DC48-5246-7B9F-AE05E8273747}"/>
              </a:ext>
            </a:extLst>
          </p:cNvPr>
          <p:cNvPicPr>
            <a:picLocks noGrp="1" noChangeAspect="1"/>
          </p:cNvPicPr>
          <p:nvPr>
            <p:ph idx="1"/>
          </p:nvPr>
        </p:nvPicPr>
        <p:blipFill>
          <a:blip r:embed="rId2"/>
          <a:stretch>
            <a:fillRect/>
          </a:stretch>
        </p:blipFill>
        <p:spPr>
          <a:xfrm>
            <a:off x="643467" y="893571"/>
            <a:ext cx="10905066" cy="5070856"/>
          </a:xfrm>
          <a:prstGeom prst="rect">
            <a:avLst/>
          </a:prstGeom>
          <a:ln>
            <a:noFill/>
          </a:ln>
        </p:spPr>
      </p:pic>
    </p:spTree>
    <p:extLst>
      <p:ext uri="{BB962C8B-B14F-4D97-AF65-F5344CB8AC3E}">
        <p14:creationId xmlns:p14="http://schemas.microsoft.com/office/powerpoint/2010/main" val="670224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5241" y="1008993"/>
            <a:ext cx="9231410" cy="3542045"/>
          </a:xfrm>
        </p:spPr>
        <p:txBody>
          <a:bodyPr vert="horz" lIns="91440" tIns="45720" rIns="91440" bIns="45720" rtlCol="0" anchor="b">
            <a:normAutofit/>
          </a:bodyPr>
          <a:lstStyle/>
          <a:p>
            <a:r>
              <a:rPr lang="en-US" sz="11500" kern="1200">
                <a:solidFill>
                  <a:schemeClr val="tx1"/>
                </a:solidFill>
                <a:latin typeface="+mj-lt"/>
                <a:ea typeface="+mj-ea"/>
                <a:cs typeface="+mj-cs"/>
              </a:rPr>
              <a:t>Further reading:</a:t>
            </a:r>
          </a:p>
        </p:txBody>
      </p:sp>
      <p:sp>
        <p:nvSpPr>
          <p:cNvPr id="3" name="Content Placeholder 2"/>
          <p:cNvSpPr>
            <a:spLocks noGrp="1"/>
          </p:cNvSpPr>
          <p:nvPr>
            <p:ph idx="1"/>
          </p:nvPr>
        </p:nvSpPr>
        <p:spPr>
          <a:xfrm>
            <a:off x="1285241" y="4582814"/>
            <a:ext cx="7132335" cy="1312657"/>
          </a:xfrm>
        </p:spPr>
        <p:txBody>
          <a:bodyPr vert="horz" lIns="91440" tIns="45720" rIns="91440" bIns="45720" rtlCol="0" anchor="t">
            <a:normAutofit/>
          </a:bodyPr>
          <a:lstStyle/>
          <a:p>
            <a:pPr marL="0" indent="0">
              <a:buNone/>
            </a:pPr>
            <a:r>
              <a:rPr lang="en-US" sz="2400" u="sng" kern="1200">
                <a:solidFill>
                  <a:schemeClr val="tx1"/>
                </a:solidFill>
                <a:latin typeface="+mn-lt"/>
                <a:ea typeface="+mn-ea"/>
                <a:cs typeface="+mn-cs"/>
                <a:hlinkClick r:id="rId2" tooltip="Protected by Outlook: https://www.gov.uk/government/publications/delivering-better-oral-health-an-evidence-based-toolkit-for-prevention. Click or tap to follow the link."/>
              </a:rPr>
              <a:t>Delivering better oral health: an evidence-based toolkit for prevention - GOV.UK</a:t>
            </a:r>
            <a:endParaRPr lang="en-US" sz="2400" kern="1200">
              <a:solidFill>
                <a:schemeClr val="tx1"/>
              </a:solidFill>
              <a:latin typeface="+mn-lt"/>
              <a:ea typeface="+mn-ea"/>
              <a:cs typeface="+mn-cs"/>
            </a:endParaRPr>
          </a:p>
        </p:txBody>
      </p:sp>
    </p:spTree>
    <p:extLst>
      <p:ext uri="{BB962C8B-B14F-4D97-AF65-F5344CB8AC3E}">
        <p14:creationId xmlns:p14="http://schemas.microsoft.com/office/powerpoint/2010/main" val="1333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1573</Words>
  <Application>Microsoft Office PowerPoint</Application>
  <PresentationFormat>Widescreen</PresentationFormat>
  <Paragraphs>140</Paragraphs>
  <Slides>55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Calibri</vt:lpstr>
      <vt:lpstr>Calibri Light</vt:lpstr>
      <vt:lpstr>Office Theme</vt:lpstr>
      <vt:lpstr>Management, Leadership &amp; Working with Others</vt:lpstr>
      <vt:lpstr>AIM:</vt:lpstr>
      <vt:lpstr>OBJECTIVES:</vt:lpstr>
      <vt:lpstr>Learning content:</vt:lpstr>
      <vt:lpstr>GDC outcomes: A,B,C,D </vt:lpstr>
      <vt:lpstr>PowerPoint Presentation</vt:lpstr>
      <vt:lpstr>PowerPoint Presentation</vt:lpstr>
      <vt:lpstr>Responsibilities for professional development: </vt:lpstr>
      <vt:lpstr>Maintain competence and knowledge: </vt:lpstr>
      <vt:lpstr>Link to GDC standards </vt:lpstr>
      <vt:lpstr>Stay up to date with current technology: </vt:lpstr>
      <vt:lpstr>Self-assessment: </vt:lpstr>
      <vt:lpstr>Professional Development Plan: </vt:lpstr>
      <vt:lpstr>PowerPoint Presentation</vt:lpstr>
      <vt:lpstr>PowerPoint Presentation</vt:lpstr>
      <vt:lpstr>Critical reflection: </vt:lpstr>
      <vt:lpstr>Professional conduct: </vt:lpstr>
      <vt:lpstr>  Responsibilities for team development: </vt:lpstr>
      <vt:lpstr>Value and respect colleagues: </vt:lpstr>
      <vt:lpstr>Effective communication: </vt:lpstr>
      <vt:lpstr>Knowledge sharing: </vt:lpstr>
      <vt:lpstr>Support and collaboration: </vt:lpstr>
      <vt:lpstr>Address concerns: </vt:lpstr>
      <vt:lpstr>Mentoring: </vt:lpstr>
      <vt:lpstr>  Methods of gaining and giving feedback for professional development of self and others </vt:lpstr>
      <vt:lpstr>Methods for gaining feedback: </vt:lpstr>
      <vt:lpstr>Reflective practice: </vt:lpstr>
      <vt:lpstr>Ask for specific examples: </vt:lpstr>
      <vt:lpstr>Attend team meetings: </vt:lpstr>
      <vt:lpstr>Create a PDP:</vt:lpstr>
      <vt:lpstr>Seek open &amp; honest conversations: </vt:lpstr>
      <vt:lpstr>Methods for giving feedback: </vt:lpstr>
      <vt:lpstr>Be timely:</vt:lpstr>
      <vt:lpstr>  Be specific and objective:</vt:lpstr>
      <vt:lpstr>Offer solutions: </vt:lpstr>
      <vt:lpstr>Balance with positives:</vt:lpstr>
      <vt:lpstr>  Be professional: </vt:lpstr>
      <vt:lpstr>Focus on patient care: </vt:lpstr>
      <vt:lpstr>Encourage reflection: </vt:lpstr>
      <vt:lpstr>Accessing own capabilities and limitations in the interest of high quality patient care:</vt:lpstr>
      <vt:lpstr>Understand the scope of practice: </vt:lpstr>
      <vt:lpstr>CPD:</vt:lpstr>
      <vt:lpstr>Reflective practice:</vt:lpstr>
      <vt:lpstr>  Seeking advice: </vt:lpstr>
      <vt:lpstr>Why is this important for patient care? </vt:lpstr>
      <vt:lpstr>Legal and professional requirements in relation to providing oral health education</vt:lpstr>
      <vt:lpstr>GDC registration: </vt:lpstr>
      <vt:lpstr>Post-registration qualification: </vt:lpstr>
      <vt:lpstr>Dentist’s support and direction: </vt:lpstr>
      <vt:lpstr>Competence and training: </vt:lpstr>
      <vt:lpstr>Ethical and accurate information: </vt:lpstr>
      <vt:lpstr>Holistic patient care: </vt:lpstr>
      <vt:lpstr>Question 1:</vt:lpstr>
      <vt:lpstr>PowerPoint Presentation</vt:lpstr>
      <vt:lpstr>Further reading:</vt:lpstr>
    </vt:vector>
  </TitlesOfParts>
  <Company>South Eastern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Gregg, Erin</dc:creator>
  <cp:lastModifiedBy>Erin Gregg</cp:lastModifiedBy>
  <cp:revision>5</cp:revision>
  <dcterms:created xsi:type="dcterms:W3CDTF">2025-10-01T13:30:03Z</dcterms:created>
  <dcterms:modified xsi:type="dcterms:W3CDTF">2025-11-16T11:43:24Z</dcterms:modified>
</cp:coreProperties>
</file>