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303" r:id="rId4"/>
    <p:sldId id="259" r:id="rId5"/>
    <p:sldId id="260" r:id="rId6"/>
    <p:sldId id="263" r:id="rId7"/>
    <p:sldId id="315" r:id="rId8"/>
    <p:sldId id="294" r:id="rId9"/>
    <p:sldId id="304" r:id="rId10"/>
    <p:sldId id="305" r:id="rId11"/>
    <p:sldId id="306" r:id="rId12"/>
    <p:sldId id="307" r:id="rId13"/>
    <p:sldId id="308" r:id="rId14"/>
    <p:sldId id="316" r:id="rId15"/>
    <p:sldId id="309" r:id="rId16"/>
    <p:sldId id="310" r:id="rId17"/>
    <p:sldId id="311" r:id="rId18"/>
    <p:sldId id="312" r:id="rId19"/>
    <p:sldId id="313" r:id="rId20"/>
    <p:sldId id="296" r:id="rId21"/>
    <p:sldId id="297" r:id="rId22"/>
    <p:sldId id="298" r:id="rId23"/>
    <p:sldId id="299" r:id="rId24"/>
    <p:sldId id="317" r:id="rId25"/>
    <p:sldId id="29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notesMaster" Target="notesMasters/notesMaster1.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E78AA1-C2F1-4A1C-A8BA-611A93C08EE1}" type="datetimeFigureOut">
              <a:t>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D227C-787A-4574-9DEF-23F257298858}" type="slidenum">
              <a:t>‹#›</a:t>
            </a:fld>
            <a:endParaRPr lang="en-US"/>
          </a:p>
        </p:txBody>
      </p:sp>
    </p:spTree>
    <p:extLst>
      <p:ext uri="{BB962C8B-B14F-4D97-AF65-F5344CB8AC3E}">
        <p14:creationId xmlns:p14="http://schemas.microsoft.com/office/powerpoint/2010/main" val="3136591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especially in relation to smoking cessation and lifestyle modification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95D227C-787A-4574-9DEF-23F257298858}" type="slidenum">
              <a:t>2</a:t>
            </a:fld>
            <a:endParaRPr lang="en-US"/>
          </a:p>
        </p:txBody>
      </p:sp>
    </p:spTree>
    <p:extLst>
      <p:ext uri="{BB962C8B-B14F-4D97-AF65-F5344CB8AC3E}">
        <p14:creationId xmlns:p14="http://schemas.microsoft.com/office/powerpoint/2010/main" val="3930233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recognized link between chronic gum disease and cardiovascular disease. Bacteria from inflamed gums can enter the bloodstream and contribute to blood clots or inflammation in blood vessels. </a:t>
            </a: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95D227C-787A-4574-9DEF-23F257298858}" type="slidenum">
              <a:rPr lang="en-GB"/>
              <a:t>14</a:t>
            </a:fld>
            <a:endParaRPr lang="en-GB"/>
          </a:p>
        </p:txBody>
      </p:sp>
    </p:spTree>
    <p:extLst>
      <p:ext uri="{BB962C8B-B14F-4D97-AF65-F5344CB8AC3E}">
        <p14:creationId xmlns:p14="http://schemas.microsoft.com/office/powerpoint/2010/main" val="209601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3.sv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hyperlink" Target="https://standards.gdc-uk.org/pages/principle8/principle8#collapseOne" TargetMode="External" /><Relationship Id="rId2" Type="http://schemas.openxmlformats.org/officeDocument/2006/relationships/hyperlink" Target="https://www.gdc-uk.org/standards-guidance/standards-and-guidance/gdc-guidance-for-dental-professionals/medical-emergencies" TargetMode="External" /><Relationship Id="rId1" Type="http://schemas.openxmlformats.org/officeDocument/2006/relationships/slideLayout" Target="../slideLayouts/slideLayout2.xml" /><Relationship Id="rId6" Type="http://schemas.openxmlformats.org/officeDocument/2006/relationships/hyperlink" Target="https://www.nidirect.gov.uk/articles/dental-care-people-disabilities" TargetMode="External" /><Relationship Id="rId5" Type="http://schemas.openxmlformats.org/officeDocument/2006/relationships/hyperlink" Target="https://www.challengingbehaviour.co.uk" TargetMode="External" /><Relationship Id="rId4" Type="http://schemas.openxmlformats.org/officeDocument/2006/relationships/hyperlink" Target="https://www.gov.uk/government/publications/oral-care-and-people-with-learning-disabilities/oral-care-and-people-with-learning-disabiliti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solidFill>
                  <a:schemeClr val="accent1"/>
                </a:solidFill>
                <a:latin typeface="Google Sans"/>
              </a:rPr>
              <a:t>General Health</a:t>
            </a:r>
          </a:p>
        </p:txBody>
      </p:sp>
      <p:sp>
        <p:nvSpPr>
          <p:cNvPr id="3" name="Subtitle 2"/>
          <p:cNvSpPr>
            <a:spLocks noGrp="1"/>
          </p:cNvSpPr>
          <p:nvPr>
            <p:ph type="subTitle" idx="1"/>
          </p:nvPr>
        </p:nvSpPr>
        <p:spPr/>
        <p:txBody>
          <a:bodyPr vert="horz" lIns="91440" tIns="45720" rIns="91440" bIns="45720" rtlCol="0" anchor="t">
            <a:normAutofit/>
          </a:bodyPr>
          <a:lstStyle/>
          <a:p>
            <a:endParaRPr lang="en-US" sz="2000" dirty="0">
              <a:latin typeface="Google Sans"/>
            </a:endParaRPr>
          </a:p>
          <a:p>
            <a:r>
              <a:rPr lang="en-US" sz="2000">
                <a:latin typeface="Google Sans"/>
              </a:rPr>
              <a:t>Special Care Dental Nursing 2025</a:t>
            </a:r>
          </a:p>
        </p:txBody>
      </p:sp>
      <p:sp>
        <p:nvSpPr>
          <p:cNvPr id="4" name="TextBox 3">
            <a:extLst>
              <a:ext uri="{FF2B5EF4-FFF2-40B4-BE49-F238E27FC236}">
                <a16:creationId xmlns:a16="http://schemas.microsoft.com/office/drawing/2014/main" id="{1E14FE9D-1D73-BC55-C5F4-D60624AFD6CC}"/>
              </a:ext>
            </a:extLst>
          </p:cNvPr>
          <p:cNvSpPr txBox="1"/>
          <p:nvPr/>
        </p:nvSpPr>
        <p:spPr>
          <a:xfrm>
            <a:off x="9615056" y="6298013"/>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Google Sans"/>
              </a:rPr>
              <a:t>Catriona Thornton</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F963F-F641-1D8D-B0DD-09F9BF0E6680}"/>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Aims:</a:t>
            </a:r>
            <a:endParaRPr lang="en-US" sz="4000" dirty="0">
              <a:solidFill>
                <a:schemeClr val="accent1"/>
              </a:solidFill>
            </a:endParaRPr>
          </a:p>
        </p:txBody>
      </p:sp>
      <p:sp>
        <p:nvSpPr>
          <p:cNvPr id="3" name="Content Placeholder 2">
            <a:extLst>
              <a:ext uri="{FF2B5EF4-FFF2-40B4-BE49-F238E27FC236}">
                <a16:creationId xmlns:a16="http://schemas.microsoft.com/office/drawing/2014/main" id="{0060E824-8111-DE9F-8CD3-C2B437AEE0DD}"/>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US" sz="2000">
                <a:latin typeface="Google Sans"/>
              </a:rPr>
              <a:t>To help generate a good general health and lifestyle modifications for individuals </a:t>
            </a:r>
            <a:r>
              <a:rPr lang="en-US" sz="2000">
                <a:latin typeface="Google Sans"/>
                <a:ea typeface="+mn-lt"/>
                <a:cs typeface="+mn-lt"/>
              </a:rPr>
              <a:t>with impairments and disabilities. </a:t>
            </a:r>
            <a:endParaRPr lang="en-US" sz="2000" dirty="0">
              <a:latin typeface="Google Sans"/>
            </a:endParaRPr>
          </a:p>
        </p:txBody>
      </p:sp>
      <p:grpSp>
        <p:nvGrpSpPr>
          <p:cNvPr id="21" name="Group 20">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2" name="Freeform: Shape 21">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person in a wheelchair with his arms outstretched&#10;&#10;AI-generated content may be incorrect.">
            <a:extLst>
              <a:ext uri="{FF2B5EF4-FFF2-40B4-BE49-F238E27FC236}">
                <a16:creationId xmlns:a16="http://schemas.microsoft.com/office/drawing/2014/main" id="{DB0DE385-6BC2-4B6C-8B45-F59D415410CF}"/>
              </a:ext>
            </a:extLst>
          </p:cNvPr>
          <p:cNvPicPr>
            <a:picLocks noChangeAspect="1"/>
          </p:cNvPicPr>
          <p:nvPr/>
        </p:nvPicPr>
        <p:blipFill>
          <a:blip r:embed="rId3"/>
          <a:stretch>
            <a:fillRect/>
          </a:stretch>
        </p:blipFill>
        <p:spPr>
          <a:xfrm>
            <a:off x="7191782" y="2419543"/>
            <a:ext cx="4658842" cy="3162016"/>
          </a:xfrm>
          <a:prstGeom prst="rect">
            <a:avLst/>
          </a:prstGeom>
        </p:spPr>
      </p:pic>
    </p:spTree>
    <p:extLst>
      <p:ext uri="{BB962C8B-B14F-4D97-AF65-F5344CB8AC3E}">
        <p14:creationId xmlns:p14="http://schemas.microsoft.com/office/powerpoint/2010/main" val="644756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AAE0A1-7228-3C99-3632-5D5B855725FC}"/>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Objectives:</a:t>
            </a:r>
            <a:endParaRPr lang="en-US" sz="4000" dirty="0">
              <a:solidFill>
                <a:schemeClr val="accent1"/>
              </a:solidFill>
            </a:endParaRPr>
          </a:p>
        </p:txBody>
      </p:sp>
      <p:sp>
        <p:nvSpPr>
          <p:cNvPr id="3" name="Content Placeholder 2">
            <a:extLst>
              <a:ext uri="{FF2B5EF4-FFF2-40B4-BE49-F238E27FC236}">
                <a16:creationId xmlns:a16="http://schemas.microsoft.com/office/drawing/2014/main" id="{85C2C8D7-370F-AF99-652C-C36A4EDB2273}"/>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US" sz="2000" dirty="0">
                <a:latin typeface="Google Sans"/>
              </a:rPr>
              <a:t>Understand how to organize a correct pathway based on the individual's needs.</a:t>
            </a:r>
          </a:p>
          <a:p>
            <a:r>
              <a:rPr lang="en-US" sz="2000" dirty="0">
                <a:latin typeface="Google Sans"/>
              </a:rPr>
              <a:t>Create goals to improve the patient's experience and outcomes </a:t>
            </a:r>
          </a:p>
          <a:p>
            <a:r>
              <a:rPr lang="en-US" sz="2000" dirty="0">
                <a:latin typeface="Google Sans"/>
              </a:rPr>
              <a:t>Establish the multidisciplinary team defining their purpose</a:t>
            </a:r>
            <a:endParaRPr lang="en-GB" sz="2000" dirty="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Graphic 6">
            <a:extLst>
              <a:ext uri="{FF2B5EF4-FFF2-40B4-BE49-F238E27FC236}">
                <a16:creationId xmlns:a16="http://schemas.microsoft.com/office/drawing/2014/main" id="{7F57944E-E4AF-2D4C-2476-7C3A25F324B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482230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E848D8-0878-CF74-F050-6789AFC81B10}"/>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Learning Outcome:</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B5DC2D95-E8CF-4874-E843-D2402A66042C}"/>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dirty="0">
                <a:latin typeface="Google Sans"/>
              </a:rPr>
              <a:t>This training session is intended to create an understanding  on how to aid people with impairments and disabilities by using their </a:t>
            </a:r>
            <a:r>
              <a:rPr lang="en-GB" sz="2000">
                <a:latin typeface="Google Sans"/>
              </a:rPr>
              <a:t>regular patient contact to:</a:t>
            </a:r>
            <a:endParaRPr lang="en-GB">
              <a:latin typeface="Aptos" panose="020B0004020202020204"/>
            </a:endParaRPr>
          </a:p>
          <a:p>
            <a:pPr marL="342900" indent="-342900"/>
            <a:r>
              <a:rPr lang="en-GB" sz="2000" dirty="0">
                <a:latin typeface="Google Sans"/>
              </a:rPr>
              <a:t> Provide smoking </a:t>
            </a:r>
            <a:r>
              <a:rPr lang="en-GB" sz="2000">
                <a:latin typeface="Google Sans"/>
              </a:rPr>
              <a:t>cessation advice</a:t>
            </a:r>
            <a:endParaRPr lang="en-GB">
              <a:latin typeface="Aptos" panose="020B0004020202020204"/>
            </a:endParaRPr>
          </a:p>
          <a:p>
            <a:pPr marL="342900" indent="-342900"/>
            <a:r>
              <a:rPr lang="en-GB" sz="2000" dirty="0">
                <a:latin typeface="Google Sans"/>
              </a:rPr>
              <a:t> Deliver oral health education</a:t>
            </a:r>
            <a:endParaRPr lang="en-GB" dirty="0">
              <a:latin typeface="Aptos" panose="020B0004020202020204"/>
            </a:endParaRPr>
          </a:p>
          <a:p>
            <a:pPr marL="342900" indent="-342900"/>
            <a:r>
              <a:rPr lang="en-GB" sz="2000" dirty="0">
                <a:latin typeface="Google Sans"/>
              </a:rPr>
              <a:t> Facilitate lifestyle modifications</a:t>
            </a:r>
            <a:endParaRPr lang="en-GB" dirty="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ile of books and a dart&#10;&#10;AI-generated content may be incorrect.">
            <a:extLst>
              <a:ext uri="{FF2B5EF4-FFF2-40B4-BE49-F238E27FC236}">
                <a16:creationId xmlns:a16="http://schemas.microsoft.com/office/drawing/2014/main" id="{C1FAAA38-12F1-A928-C4D9-538704A27DCA}"/>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902507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A17F56-BB0A-AEC8-004D-C5A7176DABF5}"/>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Development Outcomes</a:t>
            </a:r>
            <a:r>
              <a:rPr lang="en-GB" sz="4000" dirty="0">
                <a:solidFill>
                  <a:schemeClr val="accent1"/>
                </a:solidFill>
                <a:latin typeface="Google Sans"/>
              </a:rPr>
              <a:t>: </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7804CB9D-791A-561C-0DE6-E174EA3B0679}"/>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US" sz="2000" dirty="0">
                <a:latin typeface="Google Sans"/>
              </a:rPr>
              <a:t>This course meets the criteria for the </a:t>
            </a:r>
            <a:endParaRPr lang="en-US" sz="2000"/>
          </a:p>
          <a:p>
            <a:pPr marL="0" indent="0">
              <a:buNone/>
            </a:pPr>
            <a:r>
              <a:rPr lang="en-US" sz="2000" dirty="0">
                <a:latin typeface="Google Sans"/>
              </a:rPr>
              <a:t>GDC's development outcomes A,B,C</a:t>
            </a:r>
            <a:endParaRPr lang="en-US" sz="2000" dirty="0">
              <a:latin typeface="Aptos" panose="020B0004020202020204"/>
            </a:endParaRPr>
          </a:p>
          <a:p>
            <a:pPr marL="0" indent="0">
              <a:buNone/>
            </a:pPr>
            <a:r>
              <a:rPr lang="en-US" sz="2000" dirty="0">
                <a:latin typeface="Google Sans"/>
              </a:rPr>
              <a:t> and D</a:t>
            </a:r>
            <a:endParaRPr lang="en-US" sz="2000"/>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road leading to a cloud&#10;&#10;AI-generated content may be incorrect.">
            <a:extLst>
              <a:ext uri="{FF2B5EF4-FFF2-40B4-BE49-F238E27FC236}">
                <a16:creationId xmlns:a16="http://schemas.microsoft.com/office/drawing/2014/main" id="{7760CE39-6A26-9F28-BEC5-65347CBCCE9E}"/>
              </a:ext>
            </a:extLst>
          </p:cNvPr>
          <p:cNvPicPr>
            <a:picLocks noChangeAspect="1"/>
          </p:cNvPicPr>
          <p:nvPr/>
        </p:nvPicPr>
        <p:blipFill>
          <a:blip r:embed="rId2"/>
          <a:stretch>
            <a:fillRect/>
          </a:stretch>
        </p:blipFill>
        <p:spPr>
          <a:xfrm>
            <a:off x="7708392" y="1715627"/>
            <a:ext cx="4142232" cy="4350289"/>
          </a:xfrm>
          <a:prstGeom prst="rect">
            <a:avLst/>
          </a:prstGeom>
        </p:spPr>
      </p:pic>
    </p:spTree>
    <p:extLst>
      <p:ext uri="{BB962C8B-B14F-4D97-AF65-F5344CB8AC3E}">
        <p14:creationId xmlns:p14="http://schemas.microsoft.com/office/powerpoint/2010/main" val="3702761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C91952-ACB7-3D60-DBB7-4E050D762572}"/>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Dental Nurse Role: </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733202C9-3975-247D-D7EC-26B29F71A7B7}"/>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dirty="0">
                <a:latin typeface="Google Sans"/>
              </a:rPr>
              <a:t>A dental nurse’s role in encouraging good general health for people with impairments and disabilities includes:</a:t>
            </a:r>
          </a:p>
          <a:p>
            <a:r>
              <a:rPr lang="en-GB" sz="2000" dirty="0">
                <a:latin typeface="Google Sans"/>
              </a:rPr>
              <a:t>Identifying lifestyle risks like smoking</a:t>
            </a:r>
          </a:p>
          <a:p>
            <a:r>
              <a:rPr lang="en-GB" sz="2000" dirty="0">
                <a:latin typeface="Google Sans"/>
              </a:rPr>
              <a:t>Using brief interventions to advise on quitting</a:t>
            </a:r>
          </a:p>
          <a:p>
            <a:r>
              <a:rPr lang="en-GB" sz="2000" dirty="0">
                <a:latin typeface="Google Sans"/>
              </a:rPr>
              <a:t>Providing personalized support</a:t>
            </a:r>
            <a:endParaRPr lang="en-US"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a blue uniform kneeling next to a person in a chair&#10;&#10;AI-generated content may be incorrect.">
            <a:extLst>
              <a:ext uri="{FF2B5EF4-FFF2-40B4-BE49-F238E27FC236}">
                <a16:creationId xmlns:a16="http://schemas.microsoft.com/office/drawing/2014/main" id="{B7FA6E9A-02E9-9F84-5882-2A4826661C25}"/>
              </a:ext>
            </a:extLst>
          </p:cNvPr>
          <p:cNvPicPr>
            <a:picLocks noChangeAspect="1"/>
          </p:cNvPicPr>
          <p:nvPr/>
        </p:nvPicPr>
        <p:blipFill>
          <a:blip r:embed="rId2"/>
          <a:srcRect t="356" b="9620"/>
          <a:stretch>
            <a:fillRect/>
          </a:stretch>
        </p:blipFill>
        <p:spPr>
          <a:xfrm>
            <a:off x="7708392" y="1967361"/>
            <a:ext cx="3938125" cy="3585320"/>
          </a:xfrm>
          <a:prstGeom prst="rect">
            <a:avLst/>
          </a:prstGeom>
        </p:spPr>
      </p:pic>
    </p:spTree>
    <p:extLst>
      <p:ext uri="{BB962C8B-B14F-4D97-AF65-F5344CB8AC3E}">
        <p14:creationId xmlns:p14="http://schemas.microsoft.com/office/powerpoint/2010/main" val="303047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B23404-6D65-DEC8-2C3A-2649B5E2FD71}"/>
              </a:ext>
            </a:extLst>
          </p:cNvPr>
          <p:cNvSpPr>
            <a:spLocks noGrp="1"/>
          </p:cNvSpPr>
          <p:nvPr>
            <p:ph type="title"/>
          </p:nvPr>
        </p:nvSpPr>
        <p:spPr>
          <a:xfrm>
            <a:off x="804672" y="222926"/>
            <a:ext cx="5733046" cy="1488170"/>
          </a:xfrm>
        </p:spPr>
        <p:txBody>
          <a:bodyPr>
            <a:normAutofit/>
          </a:bodyPr>
          <a:lstStyle/>
          <a:p>
            <a:r>
              <a:rPr lang="en-GB" sz="4000" dirty="0">
                <a:solidFill>
                  <a:schemeClr val="accent1"/>
                </a:solidFill>
                <a:latin typeface="Google Sans"/>
              </a:rPr>
              <a:t>Adapt communication for patients:</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55331CE3-C4B4-8EBF-2555-E4CF8D199898}"/>
              </a:ext>
            </a:extLst>
          </p:cNvPr>
          <p:cNvSpPr>
            <a:spLocks noGrp="1"/>
          </p:cNvSpPr>
          <p:nvPr>
            <p:ph idx="1"/>
          </p:nvPr>
        </p:nvSpPr>
        <p:spPr>
          <a:xfrm>
            <a:off x="544287" y="1671057"/>
            <a:ext cx="5406570" cy="4104102"/>
          </a:xfrm>
        </p:spPr>
        <p:txBody>
          <a:bodyPr vert="horz" lIns="91440" tIns="45720" rIns="91440" bIns="45720" rtlCol="0" anchor="t">
            <a:normAutofit/>
          </a:bodyPr>
          <a:lstStyle/>
          <a:p>
            <a:r>
              <a:rPr lang="en-GB" sz="2000" dirty="0">
                <a:latin typeface="Google Sans"/>
              </a:rPr>
              <a:t>Ensure advice is delivered in an accessible and supportive way, respecting individual needs and abilities. </a:t>
            </a:r>
            <a:endParaRPr lang="en-US" sz="2000" dirty="0">
              <a:latin typeface="Google Sans"/>
            </a:endParaRPr>
          </a:p>
          <a:p>
            <a:r>
              <a:rPr lang="en-GB" sz="2000" dirty="0">
                <a:solidFill>
                  <a:srgbClr val="000000"/>
                </a:solidFill>
                <a:latin typeface="Google Sans"/>
              </a:rPr>
              <a:t>Be mindful of the patient’s disability and adapt communication to ensure they understand the advice given. </a:t>
            </a:r>
          </a:p>
          <a:p>
            <a:r>
              <a:rPr lang="en-GB" sz="2000" dirty="0">
                <a:solidFill>
                  <a:srgbClr val="000000"/>
                </a:solidFill>
                <a:latin typeface="Google Sans"/>
              </a:rPr>
              <a:t>This may involve using different communication aids or methods. </a:t>
            </a:r>
            <a:endParaRPr lang="en-GB" dirty="0"/>
          </a:p>
          <a:p>
            <a:r>
              <a:rPr lang="en-GB" sz="2000" dirty="0">
                <a:solidFill>
                  <a:srgbClr val="000000"/>
                </a:solidFill>
                <a:latin typeface="Google Sans"/>
              </a:rPr>
              <a:t>Work with other healthcare professionals, to ensure a coordinated approach to the patient’s overall health to support those with special care needs. </a:t>
            </a:r>
          </a:p>
          <a:p>
            <a:pPr marL="0" indent="0">
              <a:buNone/>
            </a:pPr>
            <a:endParaRPr lang="en-GB" sz="1800" dirty="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hild making a sign with her hands&#10;&#10;AI-generated content may be incorrect.">
            <a:extLst>
              <a:ext uri="{FF2B5EF4-FFF2-40B4-BE49-F238E27FC236}">
                <a16:creationId xmlns:a16="http://schemas.microsoft.com/office/drawing/2014/main" id="{265A6911-E637-B8C0-5C7B-99C2B3CFE7D4}"/>
              </a:ext>
            </a:extLst>
          </p:cNvPr>
          <p:cNvPicPr>
            <a:picLocks noChangeAspect="1"/>
          </p:cNvPicPr>
          <p:nvPr/>
        </p:nvPicPr>
        <p:blipFill>
          <a:blip r:embed="rId2"/>
          <a:stretch>
            <a:fillRect/>
          </a:stretch>
        </p:blipFill>
        <p:spPr>
          <a:xfrm>
            <a:off x="7708392" y="2086335"/>
            <a:ext cx="4142232" cy="3453890"/>
          </a:xfrm>
          <a:prstGeom prst="rect">
            <a:avLst/>
          </a:prstGeom>
        </p:spPr>
      </p:pic>
    </p:spTree>
    <p:extLst>
      <p:ext uri="{BB962C8B-B14F-4D97-AF65-F5344CB8AC3E}">
        <p14:creationId xmlns:p14="http://schemas.microsoft.com/office/powerpoint/2010/main" val="457684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3E41DE-F57D-3609-274E-F4A6DF2F12AF}"/>
              </a:ext>
            </a:extLst>
          </p:cNvPr>
          <p:cNvSpPr>
            <a:spLocks noGrp="1"/>
          </p:cNvSpPr>
          <p:nvPr>
            <p:ph type="title"/>
          </p:nvPr>
        </p:nvSpPr>
        <p:spPr>
          <a:xfrm>
            <a:off x="804672" y="802955"/>
            <a:ext cx="5967448" cy="1454051"/>
          </a:xfrm>
        </p:spPr>
        <p:txBody>
          <a:bodyPr>
            <a:normAutofit/>
          </a:bodyPr>
          <a:lstStyle/>
          <a:p>
            <a:r>
              <a:rPr lang="en-GB" sz="4000" dirty="0">
                <a:solidFill>
                  <a:schemeClr val="accent1"/>
                </a:solidFill>
                <a:latin typeface="Google Sans"/>
              </a:rPr>
              <a:t>Identifying lifestyle risks:</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0CD18ED7-655D-A940-0AAC-25528C57007A}"/>
              </a:ext>
            </a:extLst>
          </p:cNvPr>
          <p:cNvSpPr>
            <a:spLocks noGrp="1"/>
          </p:cNvSpPr>
          <p:nvPr>
            <p:ph idx="1"/>
          </p:nvPr>
        </p:nvSpPr>
        <p:spPr>
          <a:xfrm>
            <a:off x="804672" y="2421683"/>
            <a:ext cx="4765949" cy="4192967"/>
          </a:xfrm>
        </p:spPr>
        <p:txBody>
          <a:bodyPr vert="horz" lIns="91440" tIns="45720" rIns="91440" bIns="45720" rtlCol="0" anchor="t">
            <a:noAutofit/>
          </a:bodyPr>
          <a:lstStyle/>
          <a:p>
            <a:pPr marL="0" indent="0">
              <a:buNone/>
            </a:pPr>
            <a:r>
              <a:rPr lang="en-GB" sz="2000" dirty="0">
                <a:latin typeface="Google Sans"/>
              </a:rPr>
              <a:t>Assess and advise. </a:t>
            </a:r>
            <a:endParaRPr lang="en-US" sz="2000" dirty="0">
              <a:latin typeface="Aptos" panose="020B0004020202020204"/>
            </a:endParaRPr>
          </a:p>
          <a:p>
            <a:pPr marL="0" indent="0">
              <a:buNone/>
            </a:pPr>
            <a:r>
              <a:rPr lang="en-GB" sz="2000" dirty="0">
                <a:latin typeface="Google Sans"/>
              </a:rPr>
              <a:t>Use brief interventions, such as the </a:t>
            </a:r>
            <a:endParaRPr lang="en-US" sz="2000">
              <a:latin typeface="Aptos" panose="020B0004020202020204"/>
            </a:endParaRPr>
          </a:p>
          <a:p>
            <a:pPr marL="0" indent="0">
              <a:buNone/>
            </a:pPr>
            <a:r>
              <a:rPr lang="en-GB" sz="2000" dirty="0">
                <a:latin typeface="Google Sans"/>
              </a:rPr>
              <a:t>“5 As” model :</a:t>
            </a:r>
            <a:endParaRPr lang="en-US" sz="2000" dirty="0"/>
          </a:p>
          <a:p>
            <a:r>
              <a:rPr lang="en-GB" sz="2000" dirty="0">
                <a:latin typeface="Google Sans"/>
              </a:rPr>
              <a:t>Ask</a:t>
            </a:r>
          </a:p>
          <a:p>
            <a:r>
              <a:rPr lang="en-GB" sz="2000" dirty="0">
                <a:latin typeface="Google Sans"/>
              </a:rPr>
              <a:t>Assess</a:t>
            </a:r>
          </a:p>
          <a:p>
            <a:r>
              <a:rPr lang="en-GB" sz="2000" dirty="0">
                <a:latin typeface="Google Sans"/>
              </a:rPr>
              <a:t>Advise</a:t>
            </a:r>
          </a:p>
          <a:p>
            <a:r>
              <a:rPr lang="en-GB" sz="2000" dirty="0">
                <a:latin typeface="Google Sans"/>
              </a:rPr>
              <a:t>Assist</a:t>
            </a:r>
          </a:p>
          <a:p>
            <a:r>
              <a:rPr lang="en-GB" sz="2000" dirty="0">
                <a:latin typeface="Google Sans"/>
              </a:rPr>
              <a:t>Arrange</a:t>
            </a:r>
            <a:endParaRPr lang="en-GB" sz="2000" dirty="0"/>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Close-up of a person holding a cigarette and a bottle of beer&#10;&#10;AI-generated content may be incorrect.">
            <a:extLst>
              <a:ext uri="{FF2B5EF4-FFF2-40B4-BE49-F238E27FC236}">
                <a16:creationId xmlns:a16="http://schemas.microsoft.com/office/drawing/2014/main" id="{65B08DF3-B99B-EBA3-BCD9-A08DDBBB469D}"/>
              </a:ext>
            </a:extLst>
          </p:cNvPr>
          <p:cNvPicPr>
            <a:picLocks noChangeAspect="1"/>
          </p:cNvPicPr>
          <p:nvPr/>
        </p:nvPicPr>
        <p:blipFill>
          <a:blip r:embed="rId2"/>
          <a:stretch>
            <a:fillRect/>
          </a:stretch>
        </p:blipFill>
        <p:spPr>
          <a:xfrm>
            <a:off x="7708392" y="1941038"/>
            <a:ext cx="3815661" cy="3831431"/>
          </a:xfrm>
          <a:prstGeom prst="rect">
            <a:avLst/>
          </a:prstGeom>
        </p:spPr>
      </p:pic>
    </p:spTree>
    <p:extLst>
      <p:ext uri="{BB962C8B-B14F-4D97-AF65-F5344CB8AC3E}">
        <p14:creationId xmlns:p14="http://schemas.microsoft.com/office/powerpoint/2010/main" val="1475370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0CC23B-1058-4AAC-89F9-8705E19EBE26}"/>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Ask:</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940DF5D9-583A-ADC0-B4D0-A040620857B5}"/>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endParaRPr lang="en-GB" sz="2000" dirty="0">
              <a:latin typeface="Google Sans"/>
            </a:endParaRPr>
          </a:p>
          <a:p>
            <a:r>
              <a:rPr lang="en-GB" sz="2000" dirty="0">
                <a:latin typeface="Google Sans"/>
              </a:rPr>
              <a:t>Identify and document the patient's relevant behaviour at every opportunity. </a:t>
            </a:r>
          </a:p>
          <a:p>
            <a:r>
              <a:rPr lang="en-GB" sz="2000" dirty="0">
                <a:latin typeface="Google Sans"/>
              </a:rPr>
              <a:t>Ask permission to discuss the topic e.g., "Can I ask how much you smoke a day" ?</a:t>
            </a:r>
          </a:p>
          <a:p>
            <a:r>
              <a:rPr lang="en-GB" sz="2000" dirty="0">
                <a:latin typeface="Google Sans"/>
              </a:rPr>
              <a:t>Listen closely to their concerns to get a clear picture of their needs. </a:t>
            </a:r>
          </a:p>
          <a:p>
            <a:endParaRPr lang="en-GB"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stack of colorful napkins with a question mark drawn on it&#10;&#10;AI-generated content may be incorrect.">
            <a:extLst>
              <a:ext uri="{FF2B5EF4-FFF2-40B4-BE49-F238E27FC236}">
                <a16:creationId xmlns:a16="http://schemas.microsoft.com/office/drawing/2014/main" id="{143D4A0B-4669-F541-DB04-E4776CEC3D5C}"/>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2045973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A9B8D-BCF6-2007-B79E-6D985F5748C0}"/>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Assess:</a:t>
            </a:r>
            <a:endParaRPr lang="en-US" sz="4000" dirty="0">
              <a:solidFill>
                <a:schemeClr val="accent1"/>
              </a:solidFill>
            </a:endParaRPr>
          </a:p>
        </p:txBody>
      </p:sp>
      <p:sp>
        <p:nvSpPr>
          <p:cNvPr id="3" name="Content Placeholder 2">
            <a:extLst>
              <a:ext uri="{FF2B5EF4-FFF2-40B4-BE49-F238E27FC236}">
                <a16:creationId xmlns:a16="http://schemas.microsoft.com/office/drawing/2014/main" id="{3856B9FD-5E01-82DE-2798-9940CB29D48F}"/>
              </a:ext>
            </a:extLst>
          </p:cNvPr>
          <p:cNvSpPr>
            <a:spLocks noGrp="1"/>
          </p:cNvSpPr>
          <p:nvPr>
            <p:ph idx="1"/>
          </p:nvPr>
        </p:nvSpPr>
        <p:spPr>
          <a:xfrm>
            <a:off x="804672" y="2247230"/>
            <a:ext cx="4765949" cy="3527929"/>
          </a:xfrm>
        </p:spPr>
        <p:txBody>
          <a:bodyPr vert="horz" lIns="91440" tIns="45720" rIns="91440" bIns="45720" rtlCol="0" anchor="t">
            <a:normAutofit/>
          </a:bodyPr>
          <a:lstStyle/>
          <a:p>
            <a:pPr marL="0" indent="0">
              <a:buNone/>
            </a:pPr>
            <a:endParaRPr lang="en-GB" sz="1800" dirty="0">
              <a:solidFill>
                <a:schemeClr val="tx2"/>
              </a:solidFill>
              <a:latin typeface="Google Sans"/>
            </a:endParaRPr>
          </a:p>
          <a:p>
            <a:r>
              <a:rPr lang="en-GB" sz="2000" dirty="0">
                <a:latin typeface="Google Sans"/>
              </a:rPr>
              <a:t>Determine if the individual's condition is something you are trained and able to handle. </a:t>
            </a:r>
          </a:p>
          <a:p>
            <a:r>
              <a:rPr lang="en-GB" sz="2000" dirty="0">
                <a:latin typeface="Google Sans"/>
              </a:rPr>
              <a:t>Evaluate the patient's willingness to make a quit attempt or change their behaviour. </a:t>
            </a:r>
          </a:p>
          <a:p>
            <a:r>
              <a:rPr lang="en-GB" sz="2000" dirty="0">
                <a:latin typeface="Google Sans"/>
              </a:rPr>
              <a:t>Assess the readiness and ability to change. </a:t>
            </a:r>
            <a:endParaRPr lang="en-GB" sz="2000"/>
          </a:p>
          <a:p>
            <a:endParaRPr lang="en-GB" sz="1800">
              <a:solidFill>
                <a:schemeClr val="tx2"/>
              </a:solidFill>
              <a:latin typeface="Google Sans"/>
            </a:endParaRPr>
          </a:p>
          <a:p>
            <a:endParaRPr lang="en-GB"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ncil with a checklist&#10;&#10;AI-generated content may be incorrect.">
            <a:extLst>
              <a:ext uri="{FF2B5EF4-FFF2-40B4-BE49-F238E27FC236}">
                <a16:creationId xmlns:a16="http://schemas.microsoft.com/office/drawing/2014/main" id="{61795F25-7778-6E9E-F51F-9483472511CC}"/>
              </a:ext>
            </a:extLst>
          </p:cNvPr>
          <p:cNvPicPr>
            <a:picLocks noChangeAspect="1"/>
          </p:cNvPicPr>
          <p:nvPr/>
        </p:nvPicPr>
        <p:blipFill>
          <a:blip r:embed="rId2"/>
          <a:stretch>
            <a:fillRect/>
          </a:stretch>
        </p:blipFill>
        <p:spPr>
          <a:xfrm>
            <a:off x="7708392" y="2542312"/>
            <a:ext cx="4142232" cy="2696920"/>
          </a:xfrm>
          <a:prstGeom prst="rect">
            <a:avLst/>
          </a:prstGeom>
        </p:spPr>
      </p:pic>
    </p:spTree>
    <p:extLst>
      <p:ext uri="{BB962C8B-B14F-4D97-AF65-F5344CB8AC3E}">
        <p14:creationId xmlns:p14="http://schemas.microsoft.com/office/powerpoint/2010/main" val="77324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0523D-05DC-6909-A8E7-0180A3903ABE}"/>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Advise:</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91E0B06D-371A-79D9-7CF3-90F3BFE6F792}"/>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dirty="0">
                <a:latin typeface="Google Sans"/>
              </a:rPr>
              <a:t>In a clear and personalized way, explain the risks of the current behaviour and the benefits of changing. </a:t>
            </a:r>
          </a:p>
          <a:p>
            <a:r>
              <a:rPr lang="en-GB" sz="2000" dirty="0">
                <a:latin typeface="Google Sans"/>
              </a:rPr>
              <a:t>Provide tailored information and discuss the health risks and benefits of change. </a:t>
            </a:r>
            <a:endParaRPr lang="en-GB" sz="2000" dirty="0"/>
          </a:p>
          <a:p>
            <a:endParaRPr lang="en-GB" sz="1800">
              <a:solidFill>
                <a:schemeClr val="tx2"/>
              </a:solidFill>
              <a:latin typeface="Google Sans"/>
            </a:endParaRPr>
          </a:p>
          <a:p>
            <a:endParaRPr lang="en-GB"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doctor holding a clipboard&#10;&#10;AI-generated content may be incorrect.">
            <a:extLst>
              <a:ext uri="{FF2B5EF4-FFF2-40B4-BE49-F238E27FC236}">
                <a16:creationId xmlns:a16="http://schemas.microsoft.com/office/drawing/2014/main" id="{19B3E81B-0F67-84E8-4E84-88EB5BD55638}"/>
              </a:ext>
            </a:extLst>
          </p:cNvPr>
          <p:cNvPicPr>
            <a:picLocks noChangeAspect="1"/>
          </p:cNvPicPr>
          <p:nvPr/>
        </p:nvPicPr>
        <p:blipFill>
          <a:blip r:embed="rId2"/>
          <a:stretch>
            <a:fillRect/>
          </a:stretch>
        </p:blipFill>
        <p:spPr>
          <a:xfrm>
            <a:off x="7708392" y="1918437"/>
            <a:ext cx="3315656" cy="3350568"/>
          </a:xfrm>
          <a:prstGeom prst="rect">
            <a:avLst/>
          </a:prstGeom>
        </p:spPr>
      </p:pic>
    </p:spTree>
    <p:extLst>
      <p:ext uri="{BB962C8B-B14F-4D97-AF65-F5344CB8AC3E}">
        <p14:creationId xmlns:p14="http://schemas.microsoft.com/office/powerpoint/2010/main" val="2186501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96EBF5-EEF4-4D34-EF66-F9AB892545CD}"/>
              </a:ext>
            </a:extLst>
          </p:cNvPr>
          <p:cNvSpPr>
            <a:spLocks noGrp="1"/>
          </p:cNvSpPr>
          <p:nvPr>
            <p:ph type="title"/>
          </p:nvPr>
        </p:nvSpPr>
        <p:spPr>
          <a:xfrm>
            <a:off x="804672" y="802955"/>
            <a:ext cx="4766330" cy="942260"/>
          </a:xfrm>
        </p:spPr>
        <p:txBody>
          <a:bodyPr>
            <a:normAutofit/>
          </a:bodyPr>
          <a:lstStyle/>
          <a:p>
            <a:pPr algn="ctr"/>
            <a:r>
              <a:rPr lang="en-GB" sz="4000" dirty="0">
                <a:solidFill>
                  <a:schemeClr val="accent1"/>
                </a:solidFill>
                <a:latin typeface="Google Sans"/>
              </a:rPr>
              <a:t>Assist:</a:t>
            </a:r>
            <a:endParaRPr lang="en-US" sz="4000" dirty="0">
              <a:solidFill>
                <a:schemeClr val="accent1"/>
              </a:solidFill>
            </a:endParaRPr>
          </a:p>
        </p:txBody>
      </p:sp>
      <p:sp>
        <p:nvSpPr>
          <p:cNvPr id="3" name="Content Placeholder 2">
            <a:extLst>
              <a:ext uri="{FF2B5EF4-FFF2-40B4-BE49-F238E27FC236}">
                <a16:creationId xmlns:a16="http://schemas.microsoft.com/office/drawing/2014/main" id="{CA7B53DE-D4AB-FE01-12B8-3B20DC7FC102}"/>
              </a:ext>
            </a:extLst>
          </p:cNvPr>
          <p:cNvSpPr>
            <a:spLocks noGrp="1"/>
          </p:cNvSpPr>
          <p:nvPr>
            <p:ph idx="1"/>
          </p:nvPr>
        </p:nvSpPr>
        <p:spPr>
          <a:xfrm>
            <a:off x="804672" y="1762042"/>
            <a:ext cx="4765949" cy="4013117"/>
          </a:xfrm>
        </p:spPr>
        <p:txBody>
          <a:bodyPr vert="horz" lIns="91440" tIns="45720" rIns="91440" bIns="45720" rtlCol="0" anchor="t">
            <a:normAutofit fontScale="92500" lnSpcReduction="10000"/>
          </a:bodyPr>
          <a:lstStyle/>
          <a:p>
            <a:r>
              <a:rPr lang="en-GB" sz="2000" dirty="0">
                <a:latin typeface="Google Sans"/>
              </a:rPr>
              <a:t>For patients ready to change, help them develop a plan and provide resources to support them.</a:t>
            </a:r>
          </a:p>
          <a:p>
            <a:r>
              <a:rPr lang="en-GB" sz="2000" dirty="0">
                <a:latin typeface="Google Sans"/>
              </a:rPr>
              <a:t>This can include counselling, pharmacotherapy ( medical treatment by means of drugs) or referrals to specialists. </a:t>
            </a:r>
            <a:endParaRPr lang="en-GB" sz="2000"/>
          </a:p>
          <a:p>
            <a:r>
              <a:rPr lang="en-GB" sz="2000" dirty="0">
                <a:latin typeface="Google Sans"/>
              </a:rPr>
              <a:t>Assist patients in setting a quit date and discuss their concerns and potential challenges. </a:t>
            </a:r>
          </a:p>
          <a:p>
            <a:r>
              <a:rPr lang="en-GB" sz="2000" dirty="0">
                <a:latin typeface="Google Sans"/>
              </a:rPr>
              <a:t>Develop tailored smoking cessation plans based on the patient’s motivation and needs. </a:t>
            </a:r>
            <a:br>
              <a:rPr lang="en-GB" sz="1700" dirty="0">
                <a:latin typeface="Google Sans"/>
              </a:rPr>
            </a:br>
            <a:br>
              <a:rPr lang="en-GB" sz="1700" dirty="0">
                <a:latin typeface="Google Sans"/>
              </a:rPr>
            </a:br>
            <a:endParaRPr lang="en-GB" sz="1700">
              <a:solidFill>
                <a:schemeClr val="tx2"/>
              </a:solidFill>
              <a:latin typeface="Google Sans"/>
            </a:endParaRPr>
          </a:p>
          <a:p>
            <a:endParaRPr lang="en-GB" sz="1700">
              <a:solidFill>
                <a:schemeClr val="tx2"/>
              </a:solidFill>
              <a:latin typeface="Google Sans"/>
            </a:endParaRPr>
          </a:p>
          <a:p>
            <a:endParaRPr lang="en-GB" sz="1700">
              <a:solidFill>
                <a:schemeClr val="tx2"/>
              </a:solidFill>
              <a:latin typeface="Google Sans"/>
            </a:endParaRPr>
          </a:p>
          <a:p>
            <a:endParaRPr lang="en-GB" sz="1700">
              <a:solidFill>
                <a:schemeClr val="tx2"/>
              </a:solidFill>
              <a:latin typeface="Google Sans"/>
            </a:endParaRPr>
          </a:p>
          <a:p>
            <a:pPr marL="0" indent="0">
              <a:buNone/>
            </a:pPr>
            <a:endParaRPr lang="en-GB" sz="17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Close-up of hands holding each other&#10;&#10;AI-generated content may be incorrect.">
            <a:extLst>
              <a:ext uri="{FF2B5EF4-FFF2-40B4-BE49-F238E27FC236}">
                <a16:creationId xmlns:a16="http://schemas.microsoft.com/office/drawing/2014/main" id="{AD9E1246-A22A-7143-0B67-0CA0842A83E7}"/>
              </a:ext>
            </a:extLst>
          </p:cNvPr>
          <p:cNvPicPr>
            <a:picLocks noChangeAspect="1"/>
          </p:cNvPicPr>
          <p:nvPr/>
        </p:nvPicPr>
        <p:blipFill>
          <a:blip r:embed="rId2"/>
          <a:stretch>
            <a:fillRect/>
          </a:stretch>
        </p:blipFill>
        <p:spPr>
          <a:xfrm>
            <a:off x="7708392" y="2759834"/>
            <a:ext cx="4142232" cy="2261876"/>
          </a:xfrm>
          <a:prstGeom prst="rect">
            <a:avLst/>
          </a:prstGeom>
        </p:spPr>
      </p:pic>
    </p:spTree>
    <p:extLst>
      <p:ext uri="{BB962C8B-B14F-4D97-AF65-F5344CB8AC3E}">
        <p14:creationId xmlns:p14="http://schemas.microsoft.com/office/powerpoint/2010/main" val="2911268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5FE973-72F3-681F-79AC-416279BCD68B}"/>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Arrange:</a:t>
            </a:r>
            <a:endParaRPr lang="en-US" sz="4000" dirty="0">
              <a:solidFill>
                <a:schemeClr val="accent1"/>
              </a:solidFill>
            </a:endParaRPr>
          </a:p>
        </p:txBody>
      </p:sp>
      <p:sp>
        <p:nvSpPr>
          <p:cNvPr id="3" name="Content Placeholder 2">
            <a:extLst>
              <a:ext uri="{FF2B5EF4-FFF2-40B4-BE49-F238E27FC236}">
                <a16:creationId xmlns:a16="http://schemas.microsoft.com/office/drawing/2014/main" id="{6412CC99-CD21-2BF9-5C37-BFF21B7704BB}"/>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dirty="0">
                <a:latin typeface="Google Sans"/>
              </a:rPr>
              <a:t>Schedule follow-up contact to monitor progress, provide ongoing support, and adjust the plan as needed. </a:t>
            </a:r>
          </a:p>
          <a:p>
            <a:r>
              <a:rPr lang="en-GB" sz="2000" dirty="0">
                <a:latin typeface="Google Sans"/>
              </a:rPr>
              <a:t>Arrange for future appointments, either in person, by phone, or electronically. </a:t>
            </a:r>
          </a:p>
          <a:p>
            <a:endParaRPr lang="en-GB"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olorful arrows pointing up to the word progress&#10;&#10;AI-generated content may be incorrect.">
            <a:extLst>
              <a:ext uri="{FF2B5EF4-FFF2-40B4-BE49-F238E27FC236}">
                <a16:creationId xmlns:a16="http://schemas.microsoft.com/office/drawing/2014/main" id="{9FE55EA3-8398-8954-793D-ED243E4F1050}"/>
              </a:ext>
            </a:extLst>
          </p:cNvPr>
          <p:cNvPicPr>
            <a:picLocks noChangeAspect="1"/>
          </p:cNvPicPr>
          <p:nvPr/>
        </p:nvPicPr>
        <p:blipFill>
          <a:blip r:embed="rId2"/>
          <a:stretch>
            <a:fillRect/>
          </a:stretch>
        </p:blipFill>
        <p:spPr>
          <a:xfrm>
            <a:off x="7708392" y="2038128"/>
            <a:ext cx="4142232" cy="3705287"/>
          </a:xfrm>
          <a:prstGeom prst="rect">
            <a:avLst/>
          </a:prstGeom>
        </p:spPr>
      </p:pic>
    </p:spTree>
    <p:extLst>
      <p:ext uri="{BB962C8B-B14F-4D97-AF65-F5344CB8AC3E}">
        <p14:creationId xmlns:p14="http://schemas.microsoft.com/office/powerpoint/2010/main" val="3876597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08F45D-16A1-D5BB-E4D6-9ED081C8D2C9}"/>
              </a:ext>
            </a:extLst>
          </p:cNvPr>
          <p:cNvSpPr>
            <a:spLocks noGrp="1"/>
          </p:cNvSpPr>
          <p:nvPr>
            <p:ph type="title"/>
          </p:nvPr>
        </p:nvSpPr>
        <p:spPr>
          <a:xfrm>
            <a:off x="122284" y="154687"/>
            <a:ext cx="9179105" cy="1146976"/>
          </a:xfrm>
        </p:spPr>
        <p:txBody>
          <a:bodyPr>
            <a:normAutofit/>
          </a:bodyPr>
          <a:lstStyle/>
          <a:p>
            <a:r>
              <a:rPr lang="en-GB" sz="3600" dirty="0">
                <a:solidFill>
                  <a:schemeClr val="accent1"/>
                </a:solidFill>
                <a:latin typeface="Google Sans"/>
              </a:rPr>
              <a:t>Lifestyle and general health connections:</a:t>
            </a:r>
            <a:endParaRPr lang="en-US" sz="3600" dirty="0">
              <a:solidFill>
                <a:schemeClr val="accent1"/>
              </a:solidFill>
              <a:latin typeface="Google Sans"/>
            </a:endParaRPr>
          </a:p>
        </p:txBody>
      </p:sp>
      <p:sp>
        <p:nvSpPr>
          <p:cNvPr id="3" name="Content Placeholder 2">
            <a:extLst>
              <a:ext uri="{FF2B5EF4-FFF2-40B4-BE49-F238E27FC236}">
                <a16:creationId xmlns:a16="http://schemas.microsoft.com/office/drawing/2014/main" id="{4EBDF434-3A7A-2602-6FE6-E6C9583D8476}"/>
              </a:ext>
            </a:extLst>
          </p:cNvPr>
          <p:cNvSpPr>
            <a:spLocks noGrp="1"/>
          </p:cNvSpPr>
          <p:nvPr>
            <p:ph idx="1"/>
          </p:nvPr>
        </p:nvSpPr>
        <p:spPr>
          <a:xfrm>
            <a:off x="588583" y="715714"/>
            <a:ext cx="5505202" cy="5059445"/>
          </a:xfrm>
        </p:spPr>
        <p:txBody>
          <a:bodyPr vert="horz" lIns="91440" tIns="45720" rIns="91440" bIns="45720" rtlCol="0" anchor="t">
            <a:noAutofit/>
          </a:bodyPr>
          <a:lstStyle/>
          <a:p>
            <a:pPr marL="0" indent="0">
              <a:buNone/>
            </a:pPr>
            <a:endParaRPr lang="en-GB" sz="2000" dirty="0"/>
          </a:p>
          <a:p>
            <a:r>
              <a:rPr lang="en-GB" sz="1800" dirty="0">
                <a:latin typeface="Google Sans"/>
              </a:rPr>
              <a:t>Tobacco use and excessive alcohol consumption are major risk factors for oral cancer. </a:t>
            </a:r>
          </a:p>
          <a:p>
            <a:r>
              <a:rPr lang="en-GB" sz="1800" dirty="0">
                <a:latin typeface="Google Sans"/>
              </a:rPr>
              <a:t>Quitting smoking can significantly improve your oral and general health. </a:t>
            </a:r>
          </a:p>
          <a:p>
            <a:r>
              <a:rPr lang="en-GB" sz="1800" dirty="0">
                <a:latin typeface="Google Sans"/>
              </a:rPr>
              <a:t>Poor oral health can worsen blood sugar control in people with diabetes. Regular dental check-ups are crucial if you have this condition. </a:t>
            </a:r>
          </a:p>
          <a:p>
            <a:r>
              <a:rPr lang="en-GB" sz="1800" dirty="0">
                <a:latin typeface="Google Sans"/>
              </a:rPr>
              <a:t>There is a recognized link between chronic gum </a:t>
            </a:r>
            <a:r>
              <a:rPr lang="en-GB" sz="1800">
                <a:latin typeface="Google Sans"/>
              </a:rPr>
              <a:t>disease and cardiovascular disease. </a:t>
            </a:r>
            <a:endParaRPr lang="en-GB">
              <a:latin typeface="Aptos" panose="020B0004020202020204"/>
            </a:endParaRPr>
          </a:p>
          <a:p>
            <a:r>
              <a:rPr lang="en-GB" sz="1800" dirty="0">
                <a:latin typeface="Google Sans"/>
              </a:rPr>
              <a:t>Respiratory infections for frail or elderly individuals, poor oral health has been associated with an increased risk of developing lung infections like pneumonia. </a:t>
            </a:r>
            <a:endParaRPr lang="en-GB"/>
          </a:p>
          <a:p>
            <a:r>
              <a:rPr lang="en-GB" sz="1800" dirty="0">
                <a:latin typeface="Google Sans"/>
              </a:rPr>
              <a:t>Poor oral health can negatively impact self-confidence/ mental well-being due to issues like bad breath. </a:t>
            </a:r>
          </a:p>
          <a:p>
            <a:endParaRPr lang="en-GB" sz="1100">
              <a:solidFill>
                <a:schemeClr val="tx2"/>
              </a:solidFill>
              <a:latin typeface="Google Sans"/>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hand with a fist breaking cigarettes&#10;&#10;AI-generated content may be incorrect.">
            <a:extLst>
              <a:ext uri="{FF2B5EF4-FFF2-40B4-BE49-F238E27FC236}">
                <a16:creationId xmlns:a16="http://schemas.microsoft.com/office/drawing/2014/main" id="{3C8517BE-B687-2D8F-FD1D-815A06F9CDC0}"/>
              </a:ext>
            </a:extLst>
          </p:cNvPr>
          <p:cNvPicPr>
            <a:picLocks noChangeAspect="1"/>
          </p:cNvPicPr>
          <p:nvPr/>
        </p:nvPicPr>
        <p:blipFill>
          <a:blip r:embed="rId3"/>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4015103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B75622-4822-9F99-D12C-A6962E601237}"/>
              </a:ext>
            </a:extLst>
          </p:cNvPr>
          <p:cNvSpPr>
            <a:spLocks noGrp="1"/>
          </p:cNvSpPr>
          <p:nvPr>
            <p:ph type="title"/>
          </p:nvPr>
        </p:nvSpPr>
        <p:spPr>
          <a:xfrm>
            <a:off x="804672" y="18209"/>
            <a:ext cx="5880897" cy="2295662"/>
          </a:xfrm>
        </p:spPr>
        <p:txBody>
          <a:bodyPr>
            <a:normAutofit/>
          </a:bodyPr>
          <a:lstStyle/>
          <a:p>
            <a:r>
              <a:rPr lang="en-GB" sz="4000" dirty="0">
                <a:solidFill>
                  <a:schemeClr val="accent1"/>
                </a:solidFill>
                <a:latin typeface="Google Sans"/>
              </a:rPr>
              <a:t>Lifestyle modifications:</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05273EF0-D3F6-B92B-BAE0-9BFEA102B8BC}"/>
              </a:ext>
            </a:extLst>
          </p:cNvPr>
          <p:cNvSpPr>
            <a:spLocks noGrp="1"/>
          </p:cNvSpPr>
          <p:nvPr>
            <p:ph idx="1"/>
          </p:nvPr>
        </p:nvSpPr>
        <p:spPr>
          <a:xfrm>
            <a:off x="804672" y="1978132"/>
            <a:ext cx="5300486" cy="3797027"/>
          </a:xfrm>
        </p:spPr>
        <p:txBody>
          <a:bodyPr vert="horz" lIns="91440" tIns="45720" rIns="91440" bIns="45720" rtlCol="0" anchor="t">
            <a:noAutofit/>
          </a:bodyPr>
          <a:lstStyle/>
          <a:p>
            <a:pPr marL="0" indent="0">
              <a:buNone/>
            </a:pPr>
            <a:r>
              <a:rPr lang="en-GB" sz="2000" dirty="0">
                <a:latin typeface="Google Sans"/>
              </a:rPr>
              <a:t>For individuals with impairments and disabilities these might include :</a:t>
            </a:r>
            <a:endParaRPr lang="en-US" sz="2000">
              <a:latin typeface="Google Sans"/>
            </a:endParaRPr>
          </a:p>
          <a:p>
            <a:r>
              <a:rPr lang="en-GB" sz="2000" dirty="0">
                <a:latin typeface="Google Sans"/>
              </a:rPr>
              <a:t>Adapting the home environment with features like ramps, grab bars, and lever handles</a:t>
            </a:r>
            <a:endParaRPr lang="en-US" sz="2000">
              <a:latin typeface="Google Sans"/>
            </a:endParaRPr>
          </a:p>
          <a:p>
            <a:r>
              <a:rPr lang="en-GB" sz="2000" dirty="0">
                <a:latin typeface="Google Sans"/>
              </a:rPr>
              <a:t>Adjusting diet and physical activity through personalized plans</a:t>
            </a:r>
            <a:endParaRPr lang="en-US" sz="2000">
              <a:latin typeface="Google Sans"/>
            </a:endParaRPr>
          </a:p>
          <a:p>
            <a:r>
              <a:rPr lang="en-GB" sz="2000" dirty="0">
                <a:latin typeface="Google Sans"/>
              </a:rPr>
              <a:t>Healthy meal choices, and appropriate exercise</a:t>
            </a:r>
            <a:endParaRPr lang="en-US" sz="2000">
              <a:latin typeface="Google Sans"/>
            </a:endParaRPr>
          </a:p>
          <a:p>
            <a:r>
              <a:rPr lang="en-GB" sz="2000" dirty="0">
                <a:latin typeface="Google Sans"/>
              </a:rPr>
              <a:t>Utilizing assistive technology such as smart home devices and activity trackers. </a:t>
            </a:r>
            <a:endParaRPr lang="en-US" sz="2000">
              <a:latin typeface="Google Sans"/>
            </a:endParaRPr>
          </a:p>
          <a:p>
            <a:r>
              <a:rPr lang="en-GB" sz="2000" dirty="0">
                <a:latin typeface="Google Sans"/>
              </a:rPr>
              <a:t>Engaging in social and community activities can also significantly benefit mental health and wellbeing. </a:t>
            </a:r>
            <a:endParaRPr lang="en-US" sz="2000" dirty="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eart shaped image of various healthy lifestyle icons&#10;&#10;AI-generated content may be incorrect.">
            <a:extLst>
              <a:ext uri="{FF2B5EF4-FFF2-40B4-BE49-F238E27FC236}">
                <a16:creationId xmlns:a16="http://schemas.microsoft.com/office/drawing/2014/main" id="{805BCD81-3009-72E7-524F-D5AE1BE9525D}"/>
              </a:ext>
            </a:extLst>
          </p:cNvPr>
          <p:cNvPicPr>
            <a:picLocks noChangeAspect="1"/>
          </p:cNvPicPr>
          <p:nvPr/>
        </p:nvPicPr>
        <p:blipFill>
          <a:blip r:embed="rId2"/>
          <a:stretch>
            <a:fillRect/>
          </a:stretch>
        </p:blipFill>
        <p:spPr>
          <a:xfrm>
            <a:off x="7708392" y="2311244"/>
            <a:ext cx="4142232" cy="3159056"/>
          </a:xfrm>
          <a:prstGeom prst="rect">
            <a:avLst/>
          </a:prstGeom>
        </p:spPr>
      </p:pic>
    </p:spTree>
    <p:extLst>
      <p:ext uri="{BB962C8B-B14F-4D97-AF65-F5344CB8AC3E}">
        <p14:creationId xmlns:p14="http://schemas.microsoft.com/office/powerpoint/2010/main" val="1426754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C4133D-02DB-AAC2-7CC9-495193D44834}"/>
              </a:ext>
            </a:extLst>
          </p:cNvPr>
          <p:cNvSpPr>
            <a:spLocks noGrp="1"/>
          </p:cNvSpPr>
          <p:nvPr>
            <p:ph type="title"/>
          </p:nvPr>
        </p:nvSpPr>
        <p:spPr>
          <a:xfrm>
            <a:off x="361120" y="802955"/>
            <a:ext cx="8633195" cy="1454051"/>
          </a:xfrm>
        </p:spPr>
        <p:txBody>
          <a:bodyPr>
            <a:normAutofit/>
          </a:bodyPr>
          <a:lstStyle/>
          <a:p>
            <a:pPr algn="ctr"/>
            <a:r>
              <a:rPr lang="en-GB" sz="4000" dirty="0">
                <a:solidFill>
                  <a:schemeClr val="accent1"/>
                </a:solidFill>
                <a:latin typeface="Google Sans"/>
              </a:rPr>
              <a:t>Home and daily life </a:t>
            </a:r>
            <a:br>
              <a:rPr lang="en-GB" sz="4000" dirty="0">
                <a:solidFill>
                  <a:schemeClr val="accent1"/>
                </a:solidFill>
                <a:latin typeface="Google Sans"/>
              </a:rPr>
            </a:br>
            <a:r>
              <a:rPr lang="en-GB" sz="4000">
                <a:solidFill>
                  <a:schemeClr val="accent1"/>
                </a:solidFill>
                <a:latin typeface="Google Sans"/>
              </a:rPr>
              <a:t>modifications: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B8A2C469-4C82-E97E-0C63-E8CAD1A1D1F2}"/>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dirty="0">
                <a:latin typeface="Google Sans"/>
              </a:rPr>
              <a:t>Home accessibility: If the individual is struggling advise and refer to Occupational Therapy (OT) service for an assessment and information on grants</a:t>
            </a:r>
            <a:endParaRPr lang="en-US" sz="2000"/>
          </a:p>
          <a:p>
            <a:r>
              <a:rPr lang="en-GB" sz="2000" dirty="0">
                <a:latin typeface="Google Sans"/>
              </a:rPr>
              <a:t>Install ramps, handrails, and stair glides for safer movement. Widen doorways, remove thresholds, and use swing-clear hinges to improve access, especially for those using wheelchairs. </a:t>
            </a:r>
          </a:p>
          <a:p>
            <a:endParaRPr lang="en-GB"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holding a metal bar&#10;&#10;AI-generated content may be incorrect.">
            <a:extLst>
              <a:ext uri="{FF2B5EF4-FFF2-40B4-BE49-F238E27FC236}">
                <a16:creationId xmlns:a16="http://schemas.microsoft.com/office/drawing/2014/main" id="{B4C6A6BC-E3F5-CF0F-E5F2-9525B3043515}"/>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3104729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89F35D-2C1F-071F-5DA7-36FF693EF22E}"/>
              </a:ext>
            </a:extLst>
          </p:cNvPr>
          <p:cNvSpPr>
            <a:spLocks noGrp="1"/>
          </p:cNvSpPr>
          <p:nvPr>
            <p:ph type="title"/>
          </p:nvPr>
        </p:nvSpPr>
        <p:spPr>
          <a:xfrm>
            <a:off x="804672" y="802955"/>
            <a:ext cx="4766330" cy="953634"/>
          </a:xfrm>
        </p:spPr>
        <p:txBody>
          <a:bodyPr>
            <a:normAutofit/>
          </a:bodyPr>
          <a:lstStyle/>
          <a:p>
            <a:pPr algn="ctr"/>
            <a:r>
              <a:rPr lang="en-GB" sz="4000" dirty="0">
                <a:solidFill>
                  <a:schemeClr val="accent1"/>
                </a:solidFill>
                <a:latin typeface="Google Sans"/>
              </a:rPr>
              <a:t>Diet and nutrition:</a:t>
            </a:r>
            <a:endParaRPr lang="en-US" sz="4000" dirty="0">
              <a:solidFill>
                <a:schemeClr val="accent1"/>
              </a:solidFill>
            </a:endParaRPr>
          </a:p>
        </p:txBody>
      </p:sp>
      <p:sp>
        <p:nvSpPr>
          <p:cNvPr id="3" name="Content Placeholder 2">
            <a:extLst>
              <a:ext uri="{FF2B5EF4-FFF2-40B4-BE49-F238E27FC236}">
                <a16:creationId xmlns:a16="http://schemas.microsoft.com/office/drawing/2014/main" id="{9A640D0F-8194-CE17-81DF-486B09178918}"/>
              </a:ext>
            </a:extLst>
          </p:cNvPr>
          <p:cNvSpPr>
            <a:spLocks noGrp="1"/>
          </p:cNvSpPr>
          <p:nvPr>
            <p:ph idx="1"/>
          </p:nvPr>
        </p:nvSpPr>
        <p:spPr>
          <a:xfrm>
            <a:off x="804672" y="1750669"/>
            <a:ext cx="4765949" cy="4024490"/>
          </a:xfrm>
        </p:spPr>
        <p:txBody>
          <a:bodyPr vert="horz" lIns="91440" tIns="45720" rIns="91440" bIns="45720" rtlCol="0" anchor="t">
            <a:noAutofit/>
          </a:bodyPr>
          <a:lstStyle/>
          <a:p>
            <a:r>
              <a:rPr lang="en-GB" sz="2000" dirty="0">
                <a:latin typeface="Google Sans"/>
              </a:rPr>
              <a:t>Focus on balanced meals prioritizing on  high-quality protein sources like fish, beans, nuts and minimize sugary snacks, refined carbohydrates, and excessive portion sizes.</a:t>
            </a:r>
          </a:p>
          <a:p>
            <a:r>
              <a:rPr lang="en-GB" sz="2000" dirty="0">
                <a:latin typeface="Google Sans"/>
              </a:rPr>
              <a:t>Stay hydrated drinking plenty of water to help your body function optimally.</a:t>
            </a:r>
          </a:p>
          <a:p>
            <a:r>
              <a:rPr lang="en-GB" sz="2000" dirty="0">
                <a:latin typeface="Google Sans"/>
              </a:rPr>
              <a:t>Make healthy choices and plan meals and snacks in advance and make healthier swaps, such as choosing fruit over biscuits.</a:t>
            </a:r>
          </a:p>
          <a:p>
            <a:r>
              <a:rPr lang="en-GB" sz="2000" dirty="0">
                <a:latin typeface="Google Sans"/>
              </a:rPr>
              <a:t>Track intake  keeping records of food and drink intake to identify patterns and areas for improvement, and consult a GP for weight management support</a:t>
            </a:r>
          </a:p>
          <a:p>
            <a:endParaRPr lang="en-GB" sz="1500">
              <a:solidFill>
                <a:schemeClr val="tx2"/>
              </a:solidFill>
              <a:latin typeface="Google Sans"/>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hand holding a container of food&#10;&#10;AI-generated content may be incorrect.">
            <a:extLst>
              <a:ext uri="{FF2B5EF4-FFF2-40B4-BE49-F238E27FC236}">
                <a16:creationId xmlns:a16="http://schemas.microsoft.com/office/drawing/2014/main" id="{94193C2E-7A53-8936-72A8-2F9A14876BDF}"/>
              </a:ext>
            </a:extLst>
          </p:cNvPr>
          <p:cNvPicPr>
            <a:picLocks noChangeAspect="1"/>
          </p:cNvPicPr>
          <p:nvPr/>
        </p:nvPicPr>
        <p:blipFill>
          <a:blip r:embed="rId2"/>
          <a:stretch>
            <a:fillRect/>
          </a:stretch>
        </p:blipFill>
        <p:spPr>
          <a:xfrm>
            <a:off x="7553409" y="1721377"/>
            <a:ext cx="4297215" cy="3783434"/>
          </a:xfrm>
          <a:prstGeom prst="rect">
            <a:avLst/>
          </a:prstGeom>
        </p:spPr>
      </p:pic>
    </p:spTree>
    <p:extLst>
      <p:ext uri="{BB962C8B-B14F-4D97-AF65-F5344CB8AC3E}">
        <p14:creationId xmlns:p14="http://schemas.microsoft.com/office/powerpoint/2010/main" val="3730855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EA9DF8-BDC3-8171-2937-7E5B02D1A443}"/>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Physical activity:</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571D2569-D9A6-A882-77A9-247A9A9D14F3}"/>
              </a:ext>
            </a:extLst>
          </p:cNvPr>
          <p:cNvSpPr>
            <a:spLocks noGrp="1"/>
          </p:cNvSpPr>
          <p:nvPr>
            <p:ph idx="1"/>
          </p:nvPr>
        </p:nvSpPr>
        <p:spPr>
          <a:xfrm>
            <a:off x="804672" y="1966758"/>
            <a:ext cx="4765949" cy="3808401"/>
          </a:xfrm>
        </p:spPr>
        <p:txBody>
          <a:bodyPr vert="horz" lIns="91440" tIns="45720" rIns="91440" bIns="45720" rtlCol="0" anchor="t">
            <a:noAutofit/>
          </a:bodyPr>
          <a:lstStyle/>
          <a:p>
            <a:r>
              <a:rPr lang="en-GB" sz="2000" dirty="0">
                <a:latin typeface="Google Sans"/>
              </a:rPr>
              <a:t>Personalize your routine with creating an exercise plan with the help of a professional who can assess your individual needs, such as an exercise physiologist. </a:t>
            </a:r>
            <a:endParaRPr lang="en-US" sz="2000"/>
          </a:p>
          <a:p>
            <a:r>
              <a:rPr lang="en-GB" sz="2000" dirty="0">
                <a:latin typeface="Google Sans"/>
              </a:rPr>
              <a:t>Find inclusive activities. Look for team-based or community activities that are accessible and provide opportunities for both exercise and social connection.</a:t>
            </a:r>
          </a:p>
          <a:p>
            <a:r>
              <a:rPr lang="en-GB" sz="2000" dirty="0">
                <a:latin typeface="Google Sans"/>
              </a:rPr>
              <a:t>Use technology like an activity trackers to monitor movement and promote an increase in physical activity. </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a wheelchair hitting a ball with a stick&#10;&#10;AI-generated content may be incorrect.">
            <a:extLst>
              <a:ext uri="{FF2B5EF4-FFF2-40B4-BE49-F238E27FC236}">
                <a16:creationId xmlns:a16="http://schemas.microsoft.com/office/drawing/2014/main" id="{C2ABBC42-5FA1-26D9-F81A-38C292F09AD6}"/>
              </a:ext>
            </a:extLst>
          </p:cNvPr>
          <p:cNvPicPr>
            <a:picLocks noChangeAspect="1"/>
          </p:cNvPicPr>
          <p:nvPr/>
        </p:nvPicPr>
        <p:blipFill>
          <a:blip r:embed="rId2"/>
          <a:stretch>
            <a:fillRect/>
          </a:stretch>
        </p:blipFill>
        <p:spPr>
          <a:xfrm>
            <a:off x="7463003" y="1936799"/>
            <a:ext cx="4387621" cy="3352590"/>
          </a:xfrm>
          <a:prstGeom prst="rect">
            <a:avLst/>
          </a:prstGeom>
        </p:spPr>
      </p:pic>
    </p:spTree>
    <p:extLst>
      <p:ext uri="{BB962C8B-B14F-4D97-AF65-F5344CB8AC3E}">
        <p14:creationId xmlns:p14="http://schemas.microsoft.com/office/powerpoint/2010/main" val="3613404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8A329E-4CC8-FA2D-06EC-384F9AA19E86}"/>
              </a:ext>
            </a:extLst>
          </p:cNvPr>
          <p:cNvSpPr>
            <a:spLocks noGrp="1"/>
          </p:cNvSpPr>
          <p:nvPr>
            <p:ph type="title"/>
          </p:nvPr>
        </p:nvSpPr>
        <p:spPr>
          <a:xfrm>
            <a:off x="133658" y="802955"/>
            <a:ext cx="7575492" cy="1454051"/>
          </a:xfrm>
        </p:spPr>
        <p:txBody>
          <a:bodyPr>
            <a:normAutofit/>
          </a:bodyPr>
          <a:lstStyle/>
          <a:p>
            <a:r>
              <a:rPr lang="en-GB" sz="4000" dirty="0">
                <a:solidFill>
                  <a:schemeClr val="accent1"/>
                </a:solidFill>
                <a:latin typeface="Google Sans"/>
              </a:rPr>
              <a:t>Mental and social wellbeing:</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82D9AC3E-8904-E678-322C-40B7A1075732}"/>
              </a:ext>
            </a:extLst>
          </p:cNvPr>
          <p:cNvSpPr>
            <a:spLocks noGrp="1"/>
          </p:cNvSpPr>
          <p:nvPr>
            <p:ph idx="1"/>
          </p:nvPr>
        </p:nvSpPr>
        <p:spPr>
          <a:xfrm>
            <a:off x="804672" y="2091863"/>
            <a:ext cx="4765949" cy="3683296"/>
          </a:xfrm>
        </p:spPr>
        <p:txBody>
          <a:bodyPr vert="horz" lIns="91440" tIns="45720" rIns="91440" bIns="45720" rtlCol="0" anchor="t">
            <a:noAutofit/>
          </a:bodyPr>
          <a:lstStyle/>
          <a:p>
            <a:pPr marL="0" indent="0">
              <a:buNone/>
            </a:pPr>
            <a:endParaRPr lang="en-GB" sz="2000" dirty="0">
              <a:latin typeface="Google Sans"/>
            </a:endParaRPr>
          </a:p>
          <a:p>
            <a:r>
              <a:rPr lang="en-GB" sz="2000" dirty="0">
                <a:latin typeface="Google Sans"/>
              </a:rPr>
              <a:t>Participate in community activities to foster a sense of belonging and acceptance, which can positively impact mental health.</a:t>
            </a:r>
          </a:p>
          <a:p>
            <a:r>
              <a:rPr lang="en-GB" sz="2000" dirty="0">
                <a:latin typeface="Google Sans"/>
              </a:rPr>
              <a:t>Explore hobbies </a:t>
            </a:r>
          </a:p>
          <a:p>
            <a:r>
              <a:rPr lang="en-GB" sz="2000" dirty="0">
                <a:latin typeface="Google Sans"/>
              </a:rPr>
              <a:t>Find creative outlets like adaptive journaling to help manage stress and improve  cognitive function.   </a:t>
            </a:r>
          </a:p>
          <a:p>
            <a:r>
              <a:rPr lang="en-GB" sz="2000" dirty="0">
                <a:latin typeface="Google Sans"/>
              </a:rPr>
              <a:t>Seek support with support groups and healthcare providers to find tailored strategies and resources for managing lifestyle changes. </a:t>
            </a:r>
          </a:p>
          <a:p>
            <a:endParaRPr lang="en-GB" sz="1800">
              <a:solidFill>
                <a:schemeClr val="tx2"/>
              </a:solidFill>
            </a:endParaRPr>
          </a:p>
        </p:txBody>
      </p:sp>
      <p:grpSp>
        <p:nvGrpSpPr>
          <p:cNvPr id="26" name="Group 2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7" name="Freeform: Shape 2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in a wheelchair lifting weights&#10;&#10;AI-generated content may be incorrect.">
            <a:extLst>
              <a:ext uri="{FF2B5EF4-FFF2-40B4-BE49-F238E27FC236}">
                <a16:creationId xmlns:a16="http://schemas.microsoft.com/office/drawing/2014/main" id="{6686DE92-4343-C7CB-5C4B-B742923F4BF1}"/>
              </a:ext>
            </a:extLst>
          </p:cNvPr>
          <p:cNvPicPr>
            <a:picLocks noChangeAspect="1"/>
          </p:cNvPicPr>
          <p:nvPr/>
        </p:nvPicPr>
        <p:blipFill>
          <a:blip r:embed="rId2"/>
          <a:stretch>
            <a:fillRect/>
          </a:stretch>
        </p:blipFill>
        <p:spPr>
          <a:xfrm>
            <a:off x="7708392" y="2073420"/>
            <a:ext cx="4142232" cy="3195585"/>
          </a:xfrm>
          <a:prstGeom prst="rect">
            <a:avLst/>
          </a:prstGeom>
        </p:spPr>
      </p:pic>
    </p:spTree>
    <p:extLst>
      <p:ext uri="{BB962C8B-B14F-4D97-AF65-F5344CB8AC3E}">
        <p14:creationId xmlns:p14="http://schemas.microsoft.com/office/powerpoint/2010/main" val="1230272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66604-5E38-4CBF-ACE9-6269E00CB220}"/>
              </a:ext>
            </a:extLst>
          </p:cNvPr>
          <p:cNvSpPr>
            <a:spLocks noGrp="1"/>
          </p:cNvSpPr>
          <p:nvPr>
            <p:ph type="title"/>
          </p:nvPr>
        </p:nvSpPr>
        <p:spPr>
          <a:xfrm>
            <a:off x="179151" y="802955"/>
            <a:ext cx="6802119" cy="1442678"/>
          </a:xfrm>
        </p:spPr>
        <p:txBody>
          <a:bodyPr>
            <a:normAutofit/>
          </a:bodyPr>
          <a:lstStyle/>
          <a:p>
            <a:r>
              <a:rPr lang="en-GB" sz="4000" dirty="0">
                <a:solidFill>
                  <a:schemeClr val="accent1"/>
                </a:solidFill>
                <a:latin typeface="Google Sans"/>
              </a:rPr>
              <a:t>Educate on oral and general health:</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E7CF7969-312F-5A1E-1344-F7EC0E86A866}"/>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dirty="0">
                <a:latin typeface="Google Sans"/>
              </a:rPr>
              <a:t>Oral health is a critical component of general health, influencing overall well-being through its links to:</a:t>
            </a:r>
            <a:endParaRPr lang="en-US" sz="2000">
              <a:latin typeface="Aptos" panose="020B0004020202020204"/>
            </a:endParaRPr>
          </a:p>
          <a:p>
            <a:pPr marL="342900" indent="-342900"/>
            <a:r>
              <a:rPr lang="en-GB" sz="2000" dirty="0">
                <a:latin typeface="Google Sans"/>
              </a:rPr>
              <a:t>Heart disease</a:t>
            </a:r>
            <a:endParaRPr lang="en-US" sz="2000">
              <a:latin typeface="Aptos" panose="020B0004020202020204"/>
            </a:endParaRPr>
          </a:p>
          <a:p>
            <a:pPr marL="342900" indent="-342900"/>
            <a:r>
              <a:rPr lang="en-GB" sz="2000" dirty="0">
                <a:latin typeface="Google Sans"/>
              </a:rPr>
              <a:t>Diabetes, and respiratory infections. </a:t>
            </a:r>
            <a:endParaRPr lang="en-US" sz="2000">
              <a:latin typeface="Aptos" panose="020B0004020202020204"/>
            </a:endParaRPr>
          </a:p>
          <a:p>
            <a:pPr marL="342900" indent="-342900"/>
            <a:r>
              <a:rPr lang="en-GB" sz="2000" dirty="0">
                <a:latin typeface="Google Sans"/>
              </a:rPr>
              <a:t>Provide oral health education tailored to the patient’s specific needs and abilities, focusing on preventive care and self-care.</a:t>
            </a:r>
          </a:p>
          <a:p>
            <a:pPr marL="0" indent="0">
              <a:buNone/>
            </a:pPr>
            <a:endParaRPr lang="en-GB" sz="180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model of teeth and a toothbrush&#10;&#10;AI-generated content may be incorrect.">
            <a:extLst>
              <a:ext uri="{FF2B5EF4-FFF2-40B4-BE49-F238E27FC236}">
                <a16:creationId xmlns:a16="http://schemas.microsoft.com/office/drawing/2014/main" id="{485AC0C5-BC1F-11EF-F32B-295297082C8B}"/>
              </a:ext>
            </a:extLst>
          </p:cNvPr>
          <p:cNvPicPr>
            <a:picLocks noChangeAspect="1"/>
          </p:cNvPicPr>
          <p:nvPr/>
        </p:nvPicPr>
        <p:blipFill>
          <a:blip r:embed="rId2"/>
          <a:stretch>
            <a:fillRect/>
          </a:stretch>
        </p:blipFill>
        <p:spPr>
          <a:xfrm>
            <a:off x="7708392" y="2233287"/>
            <a:ext cx="4142232" cy="3302055"/>
          </a:xfrm>
          <a:prstGeom prst="rect">
            <a:avLst/>
          </a:prstGeom>
        </p:spPr>
      </p:pic>
    </p:spTree>
    <p:extLst>
      <p:ext uri="{BB962C8B-B14F-4D97-AF65-F5344CB8AC3E}">
        <p14:creationId xmlns:p14="http://schemas.microsoft.com/office/powerpoint/2010/main" val="2117806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D9B33-0657-29B4-F84F-698306D802CA}"/>
              </a:ext>
            </a:extLst>
          </p:cNvPr>
          <p:cNvSpPr>
            <a:spLocks noGrp="1"/>
          </p:cNvSpPr>
          <p:nvPr>
            <p:ph type="title"/>
          </p:nvPr>
        </p:nvSpPr>
        <p:spPr>
          <a:xfrm>
            <a:off x="804672" y="802955"/>
            <a:ext cx="5323613" cy="1454051"/>
          </a:xfrm>
        </p:spPr>
        <p:txBody>
          <a:bodyPr>
            <a:normAutofit/>
          </a:bodyPr>
          <a:lstStyle/>
          <a:p>
            <a:r>
              <a:rPr lang="en-GB" sz="4000" dirty="0">
                <a:solidFill>
                  <a:schemeClr val="accent1"/>
                </a:solidFill>
                <a:latin typeface="Google Sans"/>
              </a:rPr>
              <a:t>To maintain good oral and general health:</a:t>
            </a:r>
            <a:endParaRPr lang="en-US" sz="4000">
              <a:solidFill>
                <a:schemeClr val="accent1"/>
              </a:solidFill>
            </a:endParaRPr>
          </a:p>
        </p:txBody>
      </p:sp>
      <p:sp>
        <p:nvSpPr>
          <p:cNvPr id="3" name="Content Placeholder 2">
            <a:extLst>
              <a:ext uri="{FF2B5EF4-FFF2-40B4-BE49-F238E27FC236}">
                <a16:creationId xmlns:a16="http://schemas.microsoft.com/office/drawing/2014/main" id="{0C26292B-F7E1-A3B5-E32D-46097373D04F}"/>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US" sz="2000" dirty="0">
                <a:latin typeface="Google Sans"/>
              </a:rPr>
              <a:t>Advise daily brushing with fluoride toothpaste</a:t>
            </a:r>
            <a:endParaRPr lang="en-US" sz="2000"/>
          </a:p>
          <a:p>
            <a:r>
              <a:rPr lang="en-US" sz="2000" dirty="0">
                <a:latin typeface="Google Sans"/>
              </a:rPr>
              <a:t>Clean between teeth</a:t>
            </a:r>
            <a:endParaRPr lang="en-US" sz="2000">
              <a:latin typeface="Aptos" panose="020B0004020202020204"/>
            </a:endParaRPr>
          </a:p>
          <a:p>
            <a:r>
              <a:rPr lang="en-US" sz="2000" dirty="0">
                <a:latin typeface="Google Sans"/>
              </a:rPr>
              <a:t>Limit sugar intake</a:t>
            </a:r>
            <a:endParaRPr lang="en-US" sz="2000">
              <a:latin typeface="Aptos" panose="020B0004020202020204"/>
            </a:endParaRPr>
          </a:p>
          <a:p>
            <a:r>
              <a:rPr lang="en-US" sz="2000" dirty="0">
                <a:latin typeface="Google Sans"/>
              </a:rPr>
              <a:t>See a dentist regularly. </a:t>
            </a:r>
            <a:endParaRPr lang="en-US" sz="2000">
              <a:latin typeface="Aptos" panose="020B0004020202020204"/>
            </a:endParaRPr>
          </a:p>
          <a:p>
            <a:r>
              <a:rPr lang="en-US" sz="2000" dirty="0">
                <a:latin typeface="Google Sans"/>
              </a:rPr>
              <a:t>Lifestyle factors like tobacco use and heavy alcohol consumption also significantly increase oral health risks, including cancer. </a:t>
            </a:r>
            <a:r>
              <a:rPr lang="en-US" sz="1800" dirty="0">
                <a:solidFill>
                  <a:schemeClr val="tx2"/>
                </a:solidFill>
                <a:latin typeface="Google Sans"/>
              </a:rPr>
              <a:t> </a:t>
            </a:r>
            <a:endParaRPr lang="en-US" sz="1800" dirty="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eart and cross with a foot and a heart beat&#10;&#10;AI-generated content may be incorrect.">
            <a:extLst>
              <a:ext uri="{FF2B5EF4-FFF2-40B4-BE49-F238E27FC236}">
                <a16:creationId xmlns:a16="http://schemas.microsoft.com/office/drawing/2014/main" id="{8FE80791-74A4-4E2E-A598-30A3E388A588}"/>
              </a:ext>
            </a:extLst>
          </p:cNvPr>
          <p:cNvPicPr>
            <a:picLocks noChangeAspect="1"/>
          </p:cNvPicPr>
          <p:nvPr/>
        </p:nvPicPr>
        <p:blipFill>
          <a:blip r:embed="rId2"/>
          <a:stretch>
            <a:fillRect/>
          </a:stretch>
        </p:blipFill>
        <p:spPr>
          <a:xfrm>
            <a:off x="7798799" y="1856198"/>
            <a:ext cx="4142232" cy="3410468"/>
          </a:xfrm>
          <a:prstGeom prst="rect">
            <a:avLst/>
          </a:prstGeom>
        </p:spPr>
      </p:pic>
    </p:spTree>
    <p:extLst>
      <p:ext uri="{BB962C8B-B14F-4D97-AF65-F5344CB8AC3E}">
        <p14:creationId xmlns:p14="http://schemas.microsoft.com/office/powerpoint/2010/main" val="2674299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243C7F-D793-2C3B-BE9B-961BA0E1B6D7}"/>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1"/>
                </a:solidFill>
                <a:latin typeface="Google Sans"/>
              </a:rPr>
              <a:t>The benefits of a healthy lifestyle:</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16CC2A59-25B9-59F6-5CA2-2B5D2296B2D8}"/>
              </a:ext>
            </a:extLst>
          </p:cNvPr>
          <p:cNvSpPr>
            <a:spLocks noGrp="1"/>
          </p:cNvSpPr>
          <p:nvPr>
            <p:ph idx="1"/>
          </p:nvPr>
        </p:nvSpPr>
        <p:spPr>
          <a:xfrm>
            <a:off x="804672" y="2421683"/>
            <a:ext cx="4765949" cy="3842520"/>
          </a:xfrm>
        </p:spPr>
        <p:txBody>
          <a:bodyPr vert="horz" lIns="91440" tIns="45720" rIns="91440" bIns="45720" rtlCol="0" anchor="t">
            <a:noAutofit/>
          </a:bodyPr>
          <a:lstStyle/>
          <a:p>
            <a:pPr marL="0" indent="0">
              <a:buNone/>
            </a:pPr>
            <a:r>
              <a:rPr lang="en-GB" sz="2000">
                <a:latin typeface="Google Sans"/>
              </a:rPr>
              <a:t>A healthy lifestyle provides numerous benefits including a lower risk of chronic disease like:</a:t>
            </a:r>
          </a:p>
          <a:p>
            <a:pPr marL="342900" indent="-342900"/>
            <a:r>
              <a:rPr lang="en-GB" sz="2000">
                <a:latin typeface="Google Sans"/>
              </a:rPr>
              <a:t>Heart disease</a:t>
            </a:r>
            <a:endParaRPr lang="en-GB" sz="2000" dirty="0">
              <a:latin typeface="Google Sans"/>
            </a:endParaRPr>
          </a:p>
          <a:p>
            <a:pPr marL="342900" indent="-342900"/>
            <a:r>
              <a:rPr lang="en-GB" sz="2000" dirty="0">
                <a:latin typeface="Google Sans"/>
              </a:rPr>
              <a:t>Type 2 diabetes</a:t>
            </a:r>
          </a:p>
          <a:p>
            <a:pPr marL="342900" indent="-342900"/>
            <a:r>
              <a:rPr lang="en-GB" sz="2000" dirty="0">
                <a:latin typeface="Google Sans"/>
              </a:rPr>
              <a:t>Stroke</a:t>
            </a:r>
          </a:p>
          <a:p>
            <a:pPr marL="342900" indent="-342900"/>
            <a:r>
              <a:rPr lang="en-GB" sz="2000" dirty="0">
                <a:latin typeface="Google Sans"/>
              </a:rPr>
              <a:t>Improved mental health</a:t>
            </a:r>
          </a:p>
          <a:p>
            <a:pPr marL="0" indent="0">
              <a:buNone/>
            </a:pPr>
            <a:r>
              <a:rPr lang="en-GB" sz="2000" dirty="0">
                <a:latin typeface="Google Sans"/>
              </a:rPr>
              <a:t>So make every contact count: Use routine check-ups as opportunities to discuss healthy behaviour's and offer support, not just for dental issues. </a:t>
            </a:r>
            <a:endParaRPr lang="en-GB" sz="2000"/>
          </a:p>
          <a:p>
            <a:pPr marL="0" indent="0">
              <a:buNone/>
            </a:pPr>
            <a:endParaRPr lang="en-GB"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push pin on a map&#10;&#10;AI-generated content may be incorrect.">
            <a:extLst>
              <a:ext uri="{FF2B5EF4-FFF2-40B4-BE49-F238E27FC236}">
                <a16:creationId xmlns:a16="http://schemas.microsoft.com/office/drawing/2014/main" id="{177317C2-B7E1-4DF3-A04E-5AC93840D17E}"/>
              </a:ext>
            </a:extLst>
          </p:cNvPr>
          <p:cNvPicPr>
            <a:picLocks noChangeAspect="1"/>
          </p:cNvPicPr>
          <p:nvPr/>
        </p:nvPicPr>
        <p:blipFill>
          <a:blip r:embed="rId2"/>
          <a:stretch>
            <a:fillRect/>
          </a:stretch>
        </p:blipFill>
        <p:spPr>
          <a:xfrm>
            <a:off x="7708392" y="1897600"/>
            <a:ext cx="4142232" cy="3366411"/>
          </a:xfrm>
          <a:prstGeom prst="rect">
            <a:avLst/>
          </a:prstGeom>
        </p:spPr>
      </p:pic>
    </p:spTree>
    <p:extLst>
      <p:ext uri="{BB962C8B-B14F-4D97-AF65-F5344CB8AC3E}">
        <p14:creationId xmlns:p14="http://schemas.microsoft.com/office/powerpoint/2010/main" val="1004724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BAA5D0-2D6E-41AC-A631-27A967440A20}"/>
              </a:ext>
            </a:extLst>
          </p:cNvPr>
          <p:cNvSpPr>
            <a:spLocks noGrp="1"/>
          </p:cNvSpPr>
          <p:nvPr>
            <p:ph type="title"/>
          </p:nvPr>
        </p:nvSpPr>
        <p:spPr>
          <a:xfrm>
            <a:off x="804672" y="211553"/>
            <a:ext cx="5733046" cy="1488170"/>
          </a:xfrm>
        </p:spPr>
        <p:txBody>
          <a:bodyPr>
            <a:normAutofit/>
          </a:bodyPr>
          <a:lstStyle/>
          <a:p>
            <a:pPr algn="ctr"/>
            <a:r>
              <a:rPr lang="en-GB" sz="4000" dirty="0">
                <a:solidFill>
                  <a:schemeClr val="tx2"/>
                </a:solidFill>
                <a:latin typeface="Google Sans"/>
              </a:rPr>
              <a:t>Encourage long-term success:</a:t>
            </a:r>
            <a:endParaRPr lang="en-US" sz="4000" dirty="0">
              <a:solidFill>
                <a:schemeClr val="tx2"/>
              </a:solidFill>
              <a:latin typeface="Google Sans"/>
            </a:endParaRPr>
          </a:p>
        </p:txBody>
      </p:sp>
      <p:sp>
        <p:nvSpPr>
          <p:cNvPr id="3" name="Content Placeholder 2">
            <a:extLst>
              <a:ext uri="{FF2B5EF4-FFF2-40B4-BE49-F238E27FC236}">
                <a16:creationId xmlns:a16="http://schemas.microsoft.com/office/drawing/2014/main" id="{43F76410-A9B9-97D1-DED8-355FDFF0F95E}"/>
              </a:ext>
            </a:extLst>
          </p:cNvPr>
          <p:cNvSpPr>
            <a:spLocks noGrp="1"/>
          </p:cNvSpPr>
          <p:nvPr>
            <p:ph idx="1"/>
          </p:nvPr>
        </p:nvSpPr>
        <p:spPr>
          <a:xfrm>
            <a:off x="804672" y="1693803"/>
            <a:ext cx="4765949" cy="4081356"/>
          </a:xfrm>
        </p:spPr>
        <p:txBody>
          <a:bodyPr vert="horz" lIns="91440" tIns="45720" rIns="91440" bIns="45720" rtlCol="0" anchor="t">
            <a:noAutofit/>
          </a:bodyPr>
          <a:lstStyle/>
          <a:p>
            <a:r>
              <a:rPr lang="en-GB" sz="2000" dirty="0">
                <a:latin typeface="Google Sans"/>
              </a:rPr>
              <a:t>Help patients maintain their quit attempts and healthy habits through follow-up appointments. </a:t>
            </a:r>
          </a:p>
          <a:p>
            <a:r>
              <a:rPr lang="en-GB" sz="2000" dirty="0">
                <a:latin typeface="Google Sans"/>
              </a:rPr>
              <a:t>Encourage long term success by building on their motivation and supporting them in their journey. </a:t>
            </a:r>
          </a:p>
          <a:p>
            <a:r>
              <a:rPr lang="en-GB" sz="2000" dirty="0">
                <a:latin typeface="Google Sans"/>
              </a:rPr>
              <a:t>Identify opportunities to discuss lifestyle choices and signpost patients to appropriate support, such as public health nurses, or to relevant guidelines like the National Institute for Health and Care Excellence (NICE) guidelines. </a:t>
            </a:r>
          </a:p>
          <a:p>
            <a:endParaRPr lang="en-GB"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group of colorful sticky notes with writing on them&#10;&#10;AI-generated content may be incorrect.">
            <a:extLst>
              <a:ext uri="{FF2B5EF4-FFF2-40B4-BE49-F238E27FC236}">
                <a16:creationId xmlns:a16="http://schemas.microsoft.com/office/drawing/2014/main" id="{4EE4E4AF-1686-E4B8-5107-BE5D60978623}"/>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2918138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B36680-DC73-C2BB-E362-952038821C89}"/>
              </a:ext>
            </a:extLst>
          </p:cNvPr>
          <p:cNvSpPr>
            <a:spLocks noGrp="1"/>
          </p:cNvSpPr>
          <p:nvPr>
            <p:ph type="title"/>
          </p:nvPr>
        </p:nvSpPr>
        <p:spPr>
          <a:xfrm>
            <a:off x="804672" y="802955"/>
            <a:ext cx="5846777" cy="1454051"/>
          </a:xfrm>
        </p:spPr>
        <p:txBody>
          <a:bodyPr>
            <a:noAutofit/>
          </a:bodyPr>
          <a:lstStyle/>
          <a:p>
            <a:r>
              <a:rPr lang="en-GB" sz="4000" dirty="0">
                <a:solidFill>
                  <a:schemeClr val="accent1"/>
                </a:solidFill>
                <a:latin typeface="Google Sans"/>
                <a:ea typeface="Roboto"/>
                <a:cs typeface="Roboto"/>
              </a:rPr>
              <a:t>Long-term goals for general and special care dentistry:</a:t>
            </a:r>
            <a:endParaRPr lang="en-US" sz="4000" dirty="0">
              <a:solidFill>
                <a:schemeClr val="accent1"/>
              </a:solidFill>
            </a:endParaRPr>
          </a:p>
        </p:txBody>
      </p:sp>
      <p:sp>
        <p:nvSpPr>
          <p:cNvPr id="3" name="Content Placeholder 2">
            <a:extLst>
              <a:ext uri="{FF2B5EF4-FFF2-40B4-BE49-F238E27FC236}">
                <a16:creationId xmlns:a16="http://schemas.microsoft.com/office/drawing/2014/main" id="{7A78B752-DC44-6848-DABD-E06510E8ABA5}"/>
              </a:ext>
            </a:extLst>
          </p:cNvPr>
          <p:cNvSpPr>
            <a:spLocks noGrp="1"/>
          </p:cNvSpPr>
          <p:nvPr>
            <p:ph idx="1"/>
          </p:nvPr>
        </p:nvSpPr>
        <p:spPr>
          <a:xfrm>
            <a:off x="804672" y="2421683"/>
            <a:ext cx="4765949" cy="3353476"/>
          </a:xfrm>
        </p:spPr>
        <p:txBody>
          <a:bodyPr vert="horz" lIns="91440" tIns="45720" rIns="91440" bIns="45720" rtlCol="0" anchor="t">
            <a:noAutofit/>
          </a:bodyPr>
          <a:lstStyle/>
          <a:p>
            <a:r>
              <a:rPr lang="en-GB" sz="2000" dirty="0">
                <a:latin typeface="Google Sans"/>
              </a:rPr>
              <a:t>To prevent future oral disease</a:t>
            </a:r>
            <a:endParaRPr lang="en-GB" sz="2000">
              <a:latin typeface="Aptos" panose="020B0004020202020204"/>
            </a:endParaRPr>
          </a:p>
          <a:p>
            <a:r>
              <a:rPr lang="en-GB" sz="2000" dirty="0">
                <a:latin typeface="Google Sans"/>
              </a:rPr>
              <a:t>Improve overall quality of life</a:t>
            </a:r>
            <a:endParaRPr lang="en-GB" sz="2000">
              <a:latin typeface="Aptos" panose="020B0004020202020204"/>
            </a:endParaRPr>
          </a:p>
          <a:p>
            <a:r>
              <a:rPr lang="en-GB" sz="2000" dirty="0">
                <a:latin typeface="Google Sans"/>
              </a:rPr>
              <a:t>Ensure consistent and high-quality access to care for all individuals, including those with additional needs. </a:t>
            </a:r>
            <a:endParaRPr lang="en-GB" sz="2000">
              <a:latin typeface="Aptos" panose="020B0004020202020204"/>
            </a:endParaRPr>
          </a:p>
          <a:p>
            <a:r>
              <a:rPr lang="en-GB" sz="2000" dirty="0">
                <a:latin typeface="Google Sans"/>
              </a:rPr>
              <a:t>This involves creating:</a:t>
            </a:r>
            <a:endParaRPr lang="en-GB" sz="2000">
              <a:latin typeface="Aptos" panose="020B0004020202020204"/>
            </a:endParaRPr>
          </a:p>
          <a:p>
            <a:r>
              <a:rPr lang="en-GB" sz="2000" dirty="0">
                <a:latin typeface="Google Sans"/>
              </a:rPr>
              <a:t>Personalized care plans</a:t>
            </a:r>
            <a:endParaRPr lang="en-GB" sz="2000">
              <a:latin typeface="Aptos" panose="020B0004020202020204"/>
            </a:endParaRPr>
          </a:p>
          <a:p>
            <a:r>
              <a:rPr lang="en-GB" sz="2000" dirty="0">
                <a:latin typeface="Google Sans"/>
              </a:rPr>
              <a:t>Providing preventative and restorative treatments</a:t>
            </a:r>
            <a:endParaRPr lang="en-GB" sz="2000">
              <a:latin typeface="Aptos" panose="020B0004020202020204"/>
            </a:endParaRPr>
          </a:p>
          <a:p>
            <a:r>
              <a:rPr lang="en-GB" sz="2000" dirty="0">
                <a:latin typeface="Google Sans"/>
              </a:rPr>
              <a:t>Fostering collaboration between general and specialist dental services. </a:t>
            </a:r>
            <a:endParaRPr lang="en-GB" sz="2000" dirty="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tooth holding a bar&#10;&#10;AI-generated content may be incorrect.">
            <a:extLst>
              <a:ext uri="{FF2B5EF4-FFF2-40B4-BE49-F238E27FC236}">
                <a16:creationId xmlns:a16="http://schemas.microsoft.com/office/drawing/2014/main" id="{471B0EBE-0585-7690-7D49-9792AB97C9F1}"/>
              </a:ext>
            </a:extLst>
          </p:cNvPr>
          <p:cNvPicPr>
            <a:picLocks noChangeAspect="1"/>
          </p:cNvPicPr>
          <p:nvPr/>
        </p:nvPicPr>
        <p:blipFill>
          <a:blip r:embed="rId2"/>
          <a:stretch>
            <a:fillRect/>
          </a:stretch>
        </p:blipFill>
        <p:spPr>
          <a:xfrm>
            <a:off x="7708392" y="2727068"/>
            <a:ext cx="4142232" cy="2327407"/>
          </a:xfrm>
          <a:prstGeom prst="rect">
            <a:avLst/>
          </a:prstGeom>
        </p:spPr>
      </p:pic>
    </p:spTree>
    <p:extLst>
      <p:ext uri="{BB962C8B-B14F-4D97-AF65-F5344CB8AC3E}">
        <p14:creationId xmlns:p14="http://schemas.microsoft.com/office/powerpoint/2010/main" val="2445506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723EC-D64B-BEDF-B8C2-54130AAE893E}"/>
              </a:ext>
            </a:extLst>
          </p:cNvPr>
          <p:cNvSpPr>
            <a:spLocks noGrp="1"/>
          </p:cNvSpPr>
          <p:nvPr>
            <p:ph type="title"/>
          </p:nvPr>
        </p:nvSpPr>
        <p:spPr/>
        <p:txBody>
          <a:bodyPr>
            <a:normAutofit/>
          </a:bodyPr>
          <a:lstStyle/>
          <a:p>
            <a:pPr algn="ctr"/>
            <a:r>
              <a:rPr lang="en-US" sz="4000">
                <a:solidFill>
                  <a:schemeClr val="accent4"/>
                </a:solidFill>
                <a:latin typeface="Google Sans"/>
              </a:rPr>
              <a:t>References and Further Reading:</a:t>
            </a:r>
          </a:p>
        </p:txBody>
      </p:sp>
      <p:sp>
        <p:nvSpPr>
          <p:cNvPr id="3" name="Content Placeholder 2">
            <a:extLst>
              <a:ext uri="{FF2B5EF4-FFF2-40B4-BE49-F238E27FC236}">
                <a16:creationId xmlns:a16="http://schemas.microsoft.com/office/drawing/2014/main" id="{194DBBBF-C026-6122-34F4-DB42133DC934}"/>
              </a:ext>
            </a:extLst>
          </p:cNvPr>
          <p:cNvSpPr>
            <a:spLocks noGrp="1"/>
          </p:cNvSpPr>
          <p:nvPr>
            <p:ph idx="1"/>
          </p:nvPr>
        </p:nvSpPr>
        <p:spPr>
          <a:xfrm>
            <a:off x="838200" y="1466192"/>
            <a:ext cx="10515600" cy="4710771"/>
          </a:xfrm>
        </p:spPr>
        <p:txBody>
          <a:bodyPr vert="horz" lIns="91440" tIns="45720" rIns="91440" bIns="45720" rtlCol="0" anchor="t">
            <a:normAutofit/>
          </a:bodyPr>
          <a:lstStyle/>
          <a:p>
            <a:endParaRPr lang="en-US" sz="2000" dirty="0">
              <a:latin typeface="Google Sans"/>
              <a:ea typeface="+mn-lt"/>
              <a:cs typeface="+mn-lt"/>
            </a:endParaRPr>
          </a:p>
          <a:p>
            <a:r>
              <a:rPr lang="en-US" sz="2000" dirty="0">
                <a:latin typeface="Google Sans"/>
                <a:ea typeface="+mn-lt"/>
                <a:cs typeface="+mn-lt"/>
                <a:hlinkClick r:id="rId2">
                  <a:extLst>
                    <a:ext uri="{A12FA001-AC4F-418D-AE19-62706E023703}">
                      <ahyp:hlinkClr xmlns:ahyp="http://schemas.microsoft.com/office/drawing/2018/hyperlinkcolor" val="tx"/>
                    </a:ext>
                  </a:extLst>
                </a:hlinkClick>
              </a:rPr>
              <a:t>https://www.gdc-uk.org/standards-guidance/standards-and-guidance/gdc-guidance-for-dental-professionals/medical-emergencies</a:t>
            </a:r>
            <a:endParaRPr lang="en-US" sz="2000" dirty="0">
              <a:latin typeface="Google Sans"/>
            </a:endParaRPr>
          </a:p>
          <a:p>
            <a:r>
              <a:rPr lang="en-US" sz="2000" dirty="0">
                <a:latin typeface="Google Sans"/>
                <a:ea typeface="+mn-lt"/>
                <a:cs typeface="+mn-lt"/>
                <a:hlinkClick r:id="rId3">
                  <a:extLst>
                    <a:ext uri="{A12FA001-AC4F-418D-AE19-62706E023703}">
                      <ahyp:hlinkClr xmlns:ahyp="http://schemas.microsoft.com/office/drawing/2018/hyperlinkcolor" val="tx"/>
                    </a:ext>
                  </a:extLst>
                </a:hlinkClick>
              </a:rPr>
              <a:t>https://standards.gdc-uk.org/pages/principle8/principle8#collapseOne</a:t>
            </a:r>
            <a:endParaRPr lang="en-US" sz="2000" dirty="0">
              <a:latin typeface="Google Sans"/>
              <a:ea typeface="+mn-lt"/>
              <a:cs typeface="+mn-lt"/>
            </a:endParaRPr>
          </a:p>
          <a:p>
            <a:r>
              <a:rPr lang="en-US" sz="2000" dirty="0">
                <a:latin typeface="Roboto"/>
                <a:ea typeface="Roboto"/>
                <a:cs typeface="Roboto"/>
              </a:rPr>
              <a:t>https://www.nhs.uk › social-care-and-support › home-adaptions.</a:t>
            </a:r>
            <a:endParaRPr lang="en-US" sz="2000" dirty="0"/>
          </a:p>
          <a:p>
            <a:r>
              <a:rPr lang="en-US" sz="2000" dirty="0">
                <a:latin typeface="Google Sans"/>
                <a:ea typeface="+mn-lt"/>
                <a:cs typeface="+mn-lt"/>
                <a:hlinkClick r:id="rId4">
                  <a:extLst>
                    <a:ext uri="{A12FA001-AC4F-418D-AE19-62706E023703}">
                      <ahyp:hlinkClr xmlns:ahyp="http://schemas.microsoft.com/office/drawing/2018/hyperlinkcolor" val="tx"/>
                    </a:ext>
                  </a:extLst>
                </a:hlinkClick>
              </a:rPr>
              <a:t>https://www.gov.uk/government/publications/oral-care-and-people-with-learning-disabilities/oral-care-and-people-with-learning-disabiliti</a:t>
            </a:r>
            <a:r>
              <a:rPr lang="en-GB" sz="2000" dirty="0">
                <a:latin typeface="Google Sans"/>
                <a:ea typeface="+mn-lt"/>
                <a:cs typeface="+mn-lt"/>
              </a:rPr>
              <a:t>ies</a:t>
            </a:r>
            <a:endParaRPr lang="en-US" sz="2000" dirty="0">
              <a:latin typeface="Google Sans"/>
              <a:ea typeface="Roboto"/>
              <a:cs typeface="Roboto"/>
            </a:endParaRPr>
          </a:p>
          <a:p>
            <a:r>
              <a:rPr lang="en-US" sz="2000" dirty="0">
                <a:latin typeface="Google Sans"/>
                <a:ea typeface="+mn-lt"/>
                <a:cs typeface="+mn-lt"/>
                <a:hlinkClick r:id="rId5">
                  <a:extLst>
                    <a:ext uri="{A12FA001-AC4F-418D-AE19-62706E023703}">
                      <ahyp:hlinkClr xmlns:ahyp="http://schemas.microsoft.com/office/drawing/2018/hyperlinkcolor" val="tx"/>
                    </a:ext>
                  </a:extLst>
                </a:hlinkClick>
              </a:rPr>
              <a:t>https://www.challengingbehaviou</a:t>
            </a:r>
            <a:r>
              <a:rPr lang="en-GB" sz="2000" dirty="0">
                <a:latin typeface="Google Sans"/>
                <a:ea typeface="Roboto"/>
                <a:cs typeface="+mn-lt"/>
                <a:hlinkClick r:id="rId5">
                  <a:extLst>
                    <a:ext uri="{A12FA001-AC4F-418D-AE19-62706E023703}">
                      <ahyp:hlinkClr xmlns:ahyp="http://schemas.microsoft.com/office/drawing/2018/hyperlinkcolor" val="tx"/>
                    </a:ext>
                  </a:extLst>
                </a:hlinkClick>
              </a:rPr>
              <a:t>r.co.uk</a:t>
            </a:r>
          </a:p>
          <a:p>
            <a:r>
              <a:rPr lang="en-GB" sz="2000" dirty="0">
                <a:latin typeface="Google Sans"/>
                <a:ea typeface="Roboto"/>
                <a:cs typeface="+mn-lt"/>
              </a:rPr>
              <a:t>NHS-continuing healthcare checklist</a:t>
            </a:r>
          </a:p>
          <a:p>
            <a:r>
              <a:rPr lang="en-GB" sz="2000" dirty="0">
                <a:solidFill>
                  <a:srgbClr val="000000"/>
                </a:solidFill>
                <a:latin typeface="Google Sans"/>
                <a:ea typeface="Roboto"/>
                <a:cs typeface="+mn-lt"/>
                <a:hlinkClick r:id="rId6"/>
              </a:rPr>
              <a:t>h</a:t>
            </a:r>
            <a:r>
              <a:rPr lang="en-GB" sz="2000" dirty="0">
                <a:latin typeface="Google Sans"/>
                <a:ea typeface="Roboto"/>
                <a:cs typeface="+mn-lt"/>
                <a:hlinkClick r:id="rId6"/>
              </a:rPr>
              <a:t>ttps://www.nidirect.gov.uk/articles/dental-care-people-disabilities</a:t>
            </a:r>
          </a:p>
          <a:p>
            <a:r>
              <a:rPr lang="en-GB" sz="2000" dirty="0">
                <a:latin typeface="Google Sans"/>
                <a:ea typeface="Roboto"/>
                <a:cs typeface="+mn-lt"/>
              </a:rPr>
              <a:t>https://www.dentalhealthcareeoe.nhs.uk/services/special-care-dentistry/</a:t>
            </a:r>
          </a:p>
          <a:p>
            <a:endParaRPr lang="en-GB" sz="2000" dirty="0">
              <a:latin typeface="Google Sans"/>
              <a:ea typeface="Roboto"/>
              <a:cs typeface="+mn-lt"/>
            </a:endParaRPr>
          </a:p>
          <a:p>
            <a:endParaRPr lang="en-GB" sz="2000" dirty="0">
              <a:latin typeface="Google Sans"/>
              <a:ea typeface="Roboto"/>
              <a:cs typeface="+mn-lt"/>
            </a:endParaRPr>
          </a:p>
        </p:txBody>
      </p:sp>
    </p:spTree>
    <p:extLst>
      <p:ext uri="{BB962C8B-B14F-4D97-AF65-F5344CB8AC3E}">
        <p14:creationId xmlns:p14="http://schemas.microsoft.com/office/powerpoint/2010/main" val="2907776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25</Slides>
  <Notes>2</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General Health</vt:lpstr>
      <vt:lpstr>Aims:</vt:lpstr>
      <vt:lpstr>Objectives:</vt:lpstr>
      <vt:lpstr>Learning Outcome:</vt:lpstr>
      <vt:lpstr>Development Outcomes: </vt:lpstr>
      <vt:lpstr>Dental Nurse Role: </vt:lpstr>
      <vt:lpstr>Adapt communication for patients:</vt:lpstr>
      <vt:lpstr>Identifying lifestyle risks:</vt:lpstr>
      <vt:lpstr>Ask:</vt:lpstr>
      <vt:lpstr>Assess:</vt:lpstr>
      <vt:lpstr>Advise:</vt:lpstr>
      <vt:lpstr>Assist:</vt:lpstr>
      <vt:lpstr>Arrange:</vt:lpstr>
      <vt:lpstr>Lifestyle and general health connections:</vt:lpstr>
      <vt:lpstr>Lifestyle modifications:</vt:lpstr>
      <vt:lpstr>Home and daily life  modifications:</vt:lpstr>
      <vt:lpstr>Diet and nutrition:</vt:lpstr>
      <vt:lpstr>Physical activity:</vt:lpstr>
      <vt:lpstr>Mental and social wellbeing:</vt:lpstr>
      <vt:lpstr>Educate on oral and general health:</vt:lpstr>
      <vt:lpstr>To maintain good oral and general health:</vt:lpstr>
      <vt:lpstr>The benefits of a healthy lifestyle:</vt:lpstr>
      <vt:lpstr>Encourage long-term success:</vt:lpstr>
      <vt:lpstr>Long-term goals for general and special care dentistry:</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Health</dc:title>
  <dc:creator/>
  <cp:lastModifiedBy>Catriona Thornton</cp:lastModifiedBy>
  <cp:revision>66</cp:revision>
  <dcterms:created xsi:type="dcterms:W3CDTF">2025-09-11T18:48:09Z</dcterms:created>
  <dcterms:modified xsi:type="dcterms:W3CDTF">2025-11-02T12:09:51Z</dcterms:modified>
</cp:coreProperties>
</file>