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48" r:id="rId2"/>
  </p:sldMasterIdLst>
  <p:sldIdLst>
    <p:sldId id="256" r:id="rId3"/>
    <p:sldId id="257" r:id="rId4"/>
    <p:sldId id="273" r:id="rId5"/>
    <p:sldId id="259" r:id="rId6"/>
    <p:sldId id="260" r:id="rId7"/>
    <p:sldId id="261" r:id="rId8"/>
    <p:sldId id="274" r:id="rId9"/>
    <p:sldId id="301" r:id="rId10"/>
    <p:sldId id="304" r:id="rId11"/>
    <p:sldId id="305" r:id="rId12"/>
    <p:sldId id="306" r:id="rId13"/>
    <p:sldId id="302" r:id="rId14"/>
    <p:sldId id="303" r:id="rId15"/>
    <p:sldId id="267" r:id="rId16"/>
    <p:sldId id="268" r:id="rId17"/>
    <p:sldId id="269" r:id="rId18"/>
    <p:sldId id="270" r:id="rId19"/>
    <p:sldId id="271" r:id="rId20"/>
    <p:sldId id="275" r:id="rId21"/>
    <p:sldId id="276" r:id="rId22"/>
    <p:sldId id="277" r:id="rId23"/>
    <p:sldId id="278" r:id="rId24"/>
    <p:sldId id="279" r:id="rId25"/>
    <p:sldId id="280" r:id="rId26"/>
    <p:sldId id="281" r:id="rId27"/>
    <p:sldId id="283" r:id="rId28"/>
    <p:sldId id="284" r:id="rId29"/>
    <p:sldId id="286" r:id="rId30"/>
    <p:sldId id="298" r:id="rId31"/>
    <p:sldId id="285" r:id="rId32"/>
    <p:sldId id="288" r:id="rId33"/>
    <p:sldId id="287" r:id="rId34"/>
    <p:sldId id="290" r:id="rId35"/>
    <p:sldId id="289" r:id="rId36"/>
    <p:sldId id="292" r:id="rId37"/>
    <p:sldId id="291" r:id="rId38"/>
    <p:sldId id="294" r:id="rId39"/>
    <p:sldId id="293" r:id="rId40"/>
    <p:sldId id="296" r:id="rId41"/>
    <p:sldId id="295" r:id="rId42"/>
    <p:sldId id="262" r:id="rId43"/>
    <p:sldId id="263" r:id="rId44"/>
    <p:sldId id="264" r:id="rId45"/>
    <p:sldId id="265" r:id="rId46"/>
    <p:sldId id="266" r:id="rId47"/>
    <p:sldId id="297" r:id="rId48"/>
    <p:sldId id="272"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 /><Relationship Id="rId18" Type="http://schemas.openxmlformats.org/officeDocument/2006/relationships/slide" Target="slides/slide16.xml" /><Relationship Id="rId26" Type="http://schemas.openxmlformats.org/officeDocument/2006/relationships/slide" Target="slides/slide24.xml" /><Relationship Id="rId39" Type="http://schemas.openxmlformats.org/officeDocument/2006/relationships/slide" Target="slides/slide37.xml" /><Relationship Id="rId3" Type="http://schemas.openxmlformats.org/officeDocument/2006/relationships/slide" Target="slides/slide1.xml" /><Relationship Id="rId21" Type="http://schemas.openxmlformats.org/officeDocument/2006/relationships/slide" Target="slides/slide19.xml" /><Relationship Id="rId34" Type="http://schemas.openxmlformats.org/officeDocument/2006/relationships/slide" Target="slides/slide32.xml" /><Relationship Id="rId42" Type="http://schemas.openxmlformats.org/officeDocument/2006/relationships/slide" Target="slides/slide40.xml" /><Relationship Id="rId47" Type="http://schemas.openxmlformats.org/officeDocument/2006/relationships/slide" Target="slides/slide45.xml" /><Relationship Id="rId50" Type="http://schemas.openxmlformats.org/officeDocument/2006/relationships/presProps" Target="presProps.xml" /><Relationship Id="rId7" Type="http://schemas.openxmlformats.org/officeDocument/2006/relationships/slide" Target="slides/slide5.xml" /><Relationship Id="rId12" Type="http://schemas.openxmlformats.org/officeDocument/2006/relationships/slide" Target="slides/slide10.xml" /><Relationship Id="rId17" Type="http://schemas.openxmlformats.org/officeDocument/2006/relationships/slide" Target="slides/slide15.xml" /><Relationship Id="rId25" Type="http://schemas.openxmlformats.org/officeDocument/2006/relationships/slide" Target="slides/slide23.xml" /><Relationship Id="rId33" Type="http://schemas.openxmlformats.org/officeDocument/2006/relationships/slide" Target="slides/slide31.xml" /><Relationship Id="rId38" Type="http://schemas.openxmlformats.org/officeDocument/2006/relationships/slide" Target="slides/slide36.xml" /><Relationship Id="rId46" Type="http://schemas.openxmlformats.org/officeDocument/2006/relationships/slide" Target="slides/slide44.xml" /><Relationship Id="rId2" Type="http://schemas.openxmlformats.org/officeDocument/2006/relationships/slideMaster" Target="slideMasters/slideMaster2.xml" /><Relationship Id="rId16" Type="http://schemas.openxmlformats.org/officeDocument/2006/relationships/slide" Target="slides/slide14.xml" /><Relationship Id="rId20" Type="http://schemas.openxmlformats.org/officeDocument/2006/relationships/slide" Target="slides/slide18.xml" /><Relationship Id="rId29" Type="http://schemas.openxmlformats.org/officeDocument/2006/relationships/slide" Target="slides/slide27.xml" /><Relationship Id="rId41" Type="http://schemas.openxmlformats.org/officeDocument/2006/relationships/slide" Target="slides/slide39.xml" /><Relationship Id="rId1" Type="http://schemas.openxmlformats.org/officeDocument/2006/relationships/slideMaster" Target="slideMasters/slideMaster1.xml" /><Relationship Id="rId6" Type="http://schemas.openxmlformats.org/officeDocument/2006/relationships/slide" Target="slides/slide4.xml" /><Relationship Id="rId11" Type="http://schemas.openxmlformats.org/officeDocument/2006/relationships/slide" Target="slides/slide9.xml" /><Relationship Id="rId24" Type="http://schemas.openxmlformats.org/officeDocument/2006/relationships/slide" Target="slides/slide22.xml" /><Relationship Id="rId32" Type="http://schemas.openxmlformats.org/officeDocument/2006/relationships/slide" Target="slides/slide30.xml" /><Relationship Id="rId37" Type="http://schemas.openxmlformats.org/officeDocument/2006/relationships/slide" Target="slides/slide35.xml" /><Relationship Id="rId40" Type="http://schemas.openxmlformats.org/officeDocument/2006/relationships/slide" Target="slides/slide38.xml" /><Relationship Id="rId45" Type="http://schemas.openxmlformats.org/officeDocument/2006/relationships/slide" Target="slides/slide43.xml" /><Relationship Id="rId53" Type="http://schemas.openxmlformats.org/officeDocument/2006/relationships/tableStyles" Target="tableStyles.xml" /><Relationship Id="rId5" Type="http://schemas.openxmlformats.org/officeDocument/2006/relationships/slide" Target="slides/slide3.xml" /><Relationship Id="rId15" Type="http://schemas.openxmlformats.org/officeDocument/2006/relationships/slide" Target="slides/slide13.xml" /><Relationship Id="rId23" Type="http://schemas.openxmlformats.org/officeDocument/2006/relationships/slide" Target="slides/slide21.xml" /><Relationship Id="rId28" Type="http://schemas.openxmlformats.org/officeDocument/2006/relationships/slide" Target="slides/slide26.xml" /><Relationship Id="rId36" Type="http://schemas.openxmlformats.org/officeDocument/2006/relationships/slide" Target="slides/slide34.xml" /><Relationship Id="rId49" Type="http://schemas.openxmlformats.org/officeDocument/2006/relationships/slide" Target="slides/slide47.xml" /><Relationship Id="rId10" Type="http://schemas.openxmlformats.org/officeDocument/2006/relationships/slide" Target="slides/slide8.xml" /><Relationship Id="rId19" Type="http://schemas.openxmlformats.org/officeDocument/2006/relationships/slide" Target="slides/slide17.xml" /><Relationship Id="rId31" Type="http://schemas.openxmlformats.org/officeDocument/2006/relationships/slide" Target="slides/slide29.xml" /><Relationship Id="rId44" Type="http://schemas.openxmlformats.org/officeDocument/2006/relationships/slide" Target="slides/slide42.xml" /><Relationship Id="rId52" Type="http://schemas.openxmlformats.org/officeDocument/2006/relationships/theme" Target="theme/theme1.xml" /><Relationship Id="rId4" Type="http://schemas.openxmlformats.org/officeDocument/2006/relationships/slide" Target="slides/slide2.xml" /><Relationship Id="rId9" Type="http://schemas.openxmlformats.org/officeDocument/2006/relationships/slide" Target="slides/slide7.xml" /><Relationship Id="rId14" Type="http://schemas.openxmlformats.org/officeDocument/2006/relationships/slide" Target="slides/slide12.xml" /><Relationship Id="rId22" Type="http://schemas.openxmlformats.org/officeDocument/2006/relationships/slide" Target="slides/slide20.xml" /><Relationship Id="rId27" Type="http://schemas.openxmlformats.org/officeDocument/2006/relationships/slide" Target="slides/slide25.xml" /><Relationship Id="rId30" Type="http://schemas.openxmlformats.org/officeDocument/2006/relationships/slide" Target="slides/slide28.xml" /><Relationship Id="rId35" Type="http://schemas.openxmlformats.org/officeDocument/2006/relationships/slide" Target="slides/slide33.xml" /><Relationship Id="rId43" Type="http://schemas.openxmlformats.org/officeDocument/2006/relationships/slide" Target="slides/slide41.xml" /><Relationship Id="rId48" Type="http://schemas.openxmlformats.org/officeDocument/2006/relationships/slide" Target="slides/slide46.xml" /><Relationship Id="rId8" Type="http://schemas.openxmlformats.org/officeDocument/2006/relationships/slide" Target="slides/slide6.xml" /><Relationship Id="rId51" Type="http://schemas.openxmlformats.org/officeDocument/2006/relationships/viewProps" Target="view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E114A-0372-BFF3-48F5-BA016131A47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4F2DF5F8-F9F9-ED23-F1EC-C383BAC87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6D357FA0-3973-7FB8-D80E-91F022BD699F}"/>
              </a:ext>
            </a:extLst>
          </p:cNvPr>
          <p:cNvSpPr>
            <a:spLocks noGrp="1"/>
          </p:cNvSpPr>
          <p:nvPr>
            <p:ph type="dt" sz="half" idx="10"/>
          </p:nvPr>
        </p:nvSpPr>
        <p:spPr/>
        <p:txBody>
          <a:bodyPr/>
          <a:lstStyle/>
          <a:p>
            <a:fld id="{0744EF48-C07B-7245-9892-1E7EEF8DCA7E}" type="datetimeFigureOut">
              <a:rPr lang="en-US" smtClean="0"/>
              <a:t>11/2/2025</a:t>
            </a:fld>
            <a:endParaRPr lang="en-US"/>
          </a:p>
        </p:txBody>
      </p:sp>
      <p:sp>
        <p:nvSpPr>
          <p:cNvPr id="5" name="Footer Placeholder 4">
            <a:extLst>
              <a:ext uri="{FF2B5EF4-FFF2-40B4-BE49-F238E27FC236}">
                <a16:creationId xmlns:a16="http://schemas.microsoft.com/office/drawing/2014/main" id="{3EA7709B-48C7-2843-75A5-A570373631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CA7BD0-A61D-A2E1-2900-D95DF1B92941}"/>
              </a:ext>
            </a:extLst>
          </p:cNvPr>
          <p:cNvSpPr>
            <a:spLocks noGrp="1"/>
          </p:cNvSpPr>
          <p:nvPr>
            <p:ph type="sldNum" sz="quarter" idx="12"/>
          </p:nvPr>
        </p:nvSpPr>
        <p:spPr/>
        <p:txBody>
          <a:bodyPr/>
          <a:lstStyle/>
          <a:p>
            <a:fld id="{25B6F294-ABC2-6A47-AA80-BB4007045BE5}" type="slidenum">
              <a:rPr lang="en-US" smtClean="0"/>
              <a:t>‹#›</a:t>
            </a:fld>
            <a:endParaRPr lang="en-US"/>
          </a:p>
        </p:txBody>
      </p:sp>
    </p:spTree>
    <p:extLst>
      <p:ext uri="{BB962C8B-B14F-4D97-AF65-F5344CB8AC3E}">
        <p14:creationId xmlns:p14="http://schemas.microsoft.com/office/powerpoint/2010/main" val="807696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3B605-9015-E49E-E3FD-BA610221400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4BEDD93-AD1B-B0E5-CC91-2AC554E8807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BFD441F-5091-4012-9C11-59AD7DD97E65}"/>
              </a:ext>
            </a:extLst>
          </p:cNvPr>
          <p:cNvSpPr>
            <a:spLocks noGrp="1"/>
          </p:cNvSpPr>
          <p:nvPr>
            <p:ph type="dt" sz="half" idx="10"/>
          </p:nvPr>
        </p:nvSpPr>
        <p:spPr/>
        <p:txBody>
          <a:bodyPr/>
          <a:lstStyle/>
          <a:p>
            <a:fld id="{0744EF48-C07B-7245-9892-1E7EEF8DCA7E}" type="datetimeFigureOut">
              <a:rPr lang="en-US" smtClean="0"/>
              <a:t>11/2/2025</a:t>
            </a:fld>
            <a:endParaRPr lang="en-US"/>
          </a:p>
        </p:txBody>
      </p:sp>
      <p:sp>
        <p:nvSpPr>
          <p:cNvPr id="5" name="Footer Placeholder 4">
            <a:extLst>
              <a:ext uri="{FF2B5EF4-FFF2-40B4-BE49-F238E27FC236}">
                <a16:creationId xmlns:a16="http://schemas.microsoft.com/office/drawing/2014/main" id="{0CA6D236-99E5-9116-7759-4D3F158B0D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6E3A45-BAA2-DA20-64BD-6CA4CDFF4333}"/>
              </a:ext>
            </a:extLst>
          </p:cNvPr>
          <p:cNvSpPr>
            <a:spLocks noGrp="1"/>
          </p:cNvSpPr>
          <p:nvPr>
            <p:ph type="sldNum" sz="quarter" idx="12"/>
          </p:nvPr>
        </p:nvSpPr>
        <p:spPr/>
        <p:txBody>
          <a:bodyPr/>
          <a:lstStyle/>
          <a:p>
            <a:fld id="{25B6F294-ABC2-6A47-AA80-BB4007045BE5}" type="slidenum">
              <a:rPr lang="en-US" smtClean="0"/>
              <a:t>‹#›</a:t>
            </a:fld>
            <a:endParaRPr lang="en-US"/>
          </a:p>
        </p:txBody>
      </p:sp>
    </p:spTree>
    <p:extLst>
      <p:ext uri="{BB962C8B-B14F-4D97-AF65-F5344CB8AC3E}">
        <p14:creationId xmlns:p14="http://schemas.microsoft.com/office/powerpoint/2010/main" val="627266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16162-A9B1-9784-B590-DFBA1402F4E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DCC9A454-B144-F069-8ADC-A9FC58B279A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4C782A1-FA1F-D9F4-9E99-CB512E75572F}"/>
              </a:ext>
            </a:extLst>
          </p:cNvPr>
          <p:cNvSpPr>
            <a:spLocks noGrp="1"/>
          </p:cNvSpPr>
          <p:nvPr>
            <p:ph type="dt" sz="half" idx="10"/>
          </p:nvPr>
        </p:nvSpPr>
        <p:spPr/>
        <p:txBody>
          <a:bodyPr/>
          <a:lstStyle/>
          <a:p>
            <a:fld id="{0744EF48-C07B-7245-9892-1E7EEF8DCA7E}" type="datetimeFigureOut">
              <a:rPr lang="en-US" smtClean="0"/>
              <a:t>11/2/2025</a:t>
            </a:fld>
            <a:endParaRPr lang="en-US"/>
          </a:p>
        </p:txBody>
      </p:sp>
      <p:sp>
        <p:nvSpPr>
          <p:cNvPr id="5" name="Footer Placeholder 4">
            <a:extLst>
              <a:ext uri="{FF2B5EF4-FFF2-40B4-BE49-F238E27FC236}">
                <a16:creationId xmlns:a16="http://schemas.microsoft.com/office/drawing/2014/main" id="{31ACD034-EA1F-0650-7830-2A7DB5E35E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189E07-EB1E-504D-07E8-33FC4135728E}"/>
              </a:ext>
            </a:extLst>
          </p:cNvPr>
          <p:cNvSpPr>
            <a:spLocks noGrp="1"/>
          </p:cNvSpPr>
          <p:nvPr>
            <p:ph type="sldNum" sz="quarter" idx="12"/>
          </p:nvPr>
        </p:nvSpPr>
        <p:spPr/>
        <p:txBody>
          <a:bodyPr/>
          <a:lstStyle/>
          <a:p>
            <a:fld id="{25B6F294-ABC2-6A47-AA80-BB4007045BE5}" type="slidenum">
              <a:rPr lang="en-US" smtClean="0"/>
              <a:t>‹#›</a:t>
            </a:fld>
            <a:endParaRPr lang="en-US"/>
          </a:p>
        </p:txBody>
      </p:sp>
    </p:spTree>
    <p:extLst>
      <p:ext uri="{BB962C8B-B14F-4D97-AF65-F5344CB8AC3E}">
        <p14:creationId xmlns:p14="http://schemas.microsoft.com/office/powerpoint/2010/main" val="1537199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195D3-D713-AFC6-DFB0-04760E7E3C8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9BA173C-21D8-CEBB-A87B-B83182BF4351}"/>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353770B-3FC9-4ED6-254D-90F6409D07A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D93984EC-A278-7554-3373-32C521AC279E}"/>
              </a:ext>
            </a:extLst>
          </p:cNvPr>
          <p:cNvSpPr>
            <a:spLocks noGrp="1"/>
          </p:cNvSpPr>
          <p:nvPr>
            <p:ph type="dt" sz="half" idx="10"/>
          </p:nvPr>
        </p:nvSpPr>
        <p:spPr/>
        <p:txBody>
          <a:bodyPr/>
          <a:lstStyle/>
          <a:p>
            <a:fld id="{0744EF48-C07B-7245-9892-1E7EEF8DCA7E}" type="datetimeFigureOut">
              <a:rPr lang="en-US" smtClean="0"/>
              <a:t>11/2/2025</a:t>
            </a:fld>
            <a:endParaRPr lang="en-US"/>
          </a:p>
        </p:txBody>
      </p:sp>
      <p:sp>
        <p:nvSpPr>
          <p:cNvPr id="6" name="Footer Placeholder 5">
            <a:extLst>
              <a:ext uri="{FF2B5EF4-FFF2-40B4-BE49-F238E27FC236}">
                <a16:creationId xmlns:a16="http://schemas.microsoft.com/office/drawing/2014/main" id="{D48CFA0B-E204-AFDF-E991-6EBC6A9F2C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954915-DD46-7C49-243F-02DDA561F3A3}"/>
              </a:ext>
            </a:extLst>
          </p:cNvPr>
          <p:cNvSpPr>
            <a:spLocks noGrp="1"/>
          </p:cNvSpPr>
          <p:nvPr>
            <p:ph type="sldNum" sz="quarter" idx="12"/>
          </p:nvPr>
        </p:nvSpPr>
        <p:spPr/>
        <p:txBody>
          <a:bodyPr/>
          <a:lstStyle/>
          <a:p>
            <a:fld id="{25B6F294-ABC2-6A47-AA80-BB4007045BE5}" type="slidenum">
              <a:rPr lang="en-US" smtClean="0"/>
              <a:t>‹#›</a:t>
            </a:fld>
            <a:endParaRPr lang="en-US"/>
          </a:p>
        </p:txBody>
      </p:sp>
    </p:spTree>
    <p:extLst>
      <p:ext uri="{BB962C8B-B14F-4D97-AF65-F5344CB8AC3E}">
        <p14:creationId xmlns:p14="http://schemas.microsoft.com/office/powerpoint/2010/main" val="3691697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10E53-BB82-6C56-8AE0-750E40E3E332}"/>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5C6823A-60C0-D238-F494-1CEE0C9AA5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DDB59CF-53F2-8B2D-BFC6-5CD2B86827D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58707B48-55E9-2D7B-3190-19FD8ACB60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0BA3AB3-A10B-3D1D-9118-1330D823152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27521B41-08F0-5ABD-E8AB-EE5710CB275C}"/>
              </a:ext>
            </a:extLst>
          </p:cNvPr>
          <p:cNvSpPr>
            <a:spLocks noGrp="1"/>
          </p:cNvSpPr>
          <p:nvPr>
            <p:ph type="dt" sz="half" idx="10"/>
          </p:nvPr>
        </p:nvSpPr>
        <p:spPr/>
        <p:txBody>
          <a:bodyPr/>
          <a:lstStyle/>
          <a:p>
            <a:fld id="{0744EF48-C07B-7245-9892-1E7EEF8DCA7E}" type="datetimeFigureOut">
              <a:rPr lang="en-US" smtClean="0"/>
              <a:t>11/2/2025</a:t>
            </a:fld>
            <a:endParaRPr lang="en-US"/>
          </a:p>
        </p:txBody>
      </p:sp>
      <p:sp>
        <p:nvSpPr>
          <p:cNvPr id="8" name="Footer Placeholder 7">
            <a:extLst>
              <a:ext uri="{FF2B5EF4-FFF2-40B4-BE49-F238E27FC236}">
                <a16:creationId xmlns:a16="http://schemas.microsoft.com/office/drawing/2014/main" id="{352618D0-A071-1923-4FF0-B300296D631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0F9D38C-2497-6207-2EE0-344313332385}"/>
              </a:ext>
            </a:extLst>
          </p:cNvPr>
          <p:cNvSpPr>
            <a:spLocks noGrp="1"/>
          </p:cNvSpPr>
          <p:nvPr>
            <p:ph type="sldNum" sz="quarter" idx="12"/>
          </p:nvPr>
        </p:nvSpPr>
        <p:spPr/>
        <p:txBody>
          <a:bodyPr/>
          <a:lstStyle/>
          <a:p>
            <a:fld id="{25B6F294-ABC2-6A47-AA80-BB4007045BE5}" type="slidenum">
              <a:rPr lang="en-US" smtClean="0"/>
              <a:t>‹#›</a:t>
            </a:fld>
            <a:endParaRPr lang="en-US"/>
          </a:p>
        </p:txBody>
      </p:sp>
    </p:spTree>
    <p:extLst>
      <p:ext uri="{BB962C8B-B14F-4D97-AF65-F5344CB8AC3E}">
        <p14:creationId xmlns:p14="http://schemas.microsoft.com/office/powerpoint/2010/main" val="3095360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C0097-731F-8071-5599-38C2C5A38550}"/>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E998F78D-181E-9383-7A6F-82952C3E410D}"/>
              </a:ext>
            </a:extLst>
          </p:cNvPr>
          <p:cNvSpPr>
            <a:spLocks noGrp="1"/>
          </p:cNvSpPr>
          <p:nvPr>
            <p:ph type="dt" sz="half" idx="10"/>
          </p:nvPr>
        </p:nvSpPr>
        <p:spPr/>
        <p:txBody>
          <a:bodyPr/>
          <a:lstStyle/>
          <a:p>
            <a:fld id="{0744EF48-C07B-7245-9892-1E7EEF8DCA7E}" type="datetimeFigureOut">
              <a:rPr lang="en-US" smtClean="0"/>
              <a:t>11/2/2025</a:t>
            </a:fld>
            <a:endParaRPr lang="en-US"/>
          </a:p>
        </p:txBody>
      </p:sp>
      <p:sp>
        <p:nvSpPr>
          <p:cNvPr id="4" name="Footer Placeholder 3">
            <a:extLst>
              <a:ext uri="{FF2B5EF4-FFF2-40B4-BE49-F238E27FC236}">
                <a16:creationId xmlns:a16="http://schemas.microsoft.com/office/drawing/2014/main" id="{DEB3638E-BBD5-DCA0-0A5E-CFF8635870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26D123E-26D3-C90E-2158-6B66984784B8}"/>
              </a:ext>
            </a:extLst>
          </p:cNvPr>
          <p:cNvSpPr>
            <a:spLocks noGrp="1"/>
          </p:cNvSpPr>
          <p:nvPr>
            <p:ph type="sldNum" sz="quarter" idx="12"/>
          </p:nvPr>
        </p:nvSpPr>
        <p:spPr/>
        <p:txBody>
          <a:bodyPr/>
          <a:lstStyle/>
          <a:p>
            <a:fld id="{25B6F294-ABC2-6A47-AA80-BB4007045BE5}" type="slidenum">
              <a:rPr lang="en-US" smtClean="0"/>
              <a:t>‹#›</a:t>
            </a:fld>
            <a:endParaRPr lang="en-US"/>
          </a:p>
        </p:txBody>
      </p:sp>
    </p:spTree>
    <p:extLst>
      <p:ext uri="{BB962C8B-B14F-4D97-AF65-F5344CB8AC3E}">
        <p14:creationId xmlns:p14="http://schemas.microsoft.com/office/powerpoint/2010/main" val="1848965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18ED5B-D99E-2C97-5511-5DC4FA90CB95}"/>
              </a:ext>
            </a:extLst>
          </p:cNvPr>
          <p:cNvSpPr>
            <a:spLocks noGrp="1"/>
          </p:cNvSpPr>
          <p:nvPr>
            <p:ph type="dt" sz="half" idx="10"/>
          </p:nvPr>
        </p:nvSpPr>
        <p:spPr/>
        <p:txBody>
          <a:bodyPr/>
          <a:lstStyle/>
          <a:p>
            <a:fld id="{0744EF48-C07B-7245-9892-1E7EEF8DCA7E}" type="datetimeFigureOut">
              <a:rPr lang="en-US" smtClean="0"/>
              <a:t>11/2/2025</a:t>
            </a:fld>
            <a:endParaRPr lang="en-US"/>
          </a:p>
        </p:txBody>
      </p:sp>
      <p:sp>
        <p:nvSpPr>
          <p:cNvPr id="3" name="Footer Placeholder 2">
            <a:extLst>
              <a:ext uri="{FF2B5EF4-FFF2-40B4-BE49-F238E27FC236}">
                <a16:creationId xmlns:a16="http://schemas.microsoft.com/office/drawing/2014/main" id="{F014D54E-BC78-CCA2-8A72-B790F63965A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675AFE5-38E1-C8C5-AB2B-045D8D416542}"/>
              </a:ext>
            </a:extLst>
          </p:cNvPr>
          <p:cNvSpPr>
            <a:spLocks noGrp="1"/>
          </p:cNvSpPr>
          <p:nvPr>
            <p:ph type="sldNum" sz="quarter" idx="12"/>
          </p:nvPr>
        </p:nvSpPr>
        <p:spPr/>
        <p:txBody>
          <a:bodyPr/>
          <a:lstStyle/>
          <a:p>
            <a:fld id="{25B6F294-ABC2-6A47-AA80-BB4007045BE5}" type="slidenum">
              <a:rPr lang="en-US" smtClean="0"/>
              <a:t>‹#›</a:t>
            </a:fld>
            <a:endParaRPr lang="en-US"/>
          </a:p>
        </p:txBody>
      </p:sp>
    </p:spTree>
    <p:extLst>
      <p:ext uri="{BB962C8B-B14F-4D97-AF65-F5344CB8AC3E}">
        <p14:creationId xmlns:p14="http://schemas.microsoft.com/office/powerpoint/2010/main" val="3002583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66319-48D1-752D-C9EA-BF13F66217B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04FBA1A7-D185-EB73-7ED6-3958DC3D91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60EB0445-6C05-2713-84AA-F75C52681C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2ADAD3E-098E-576E-3C3E-85A6E99D1914}"/>
              </a:ext>
            </a:extLst>
          </p:cNvPr>
          <p:cNvSpPr>
            <a:spLocks noGrp="1"/>
          </p:cNvSpPr>
          <p:nvPr>
            <p:ph type="dt" sz="half" idx="10"/>
          </p:nvPr>
        </p:nvSpPr>
        <p:spPr/>
        <p:txBody>
          <a:bodyPr/>
          <a:lstStyle/>
          <a:p>
            <a:fld id="{0744EF48-C07B-7245-9892-1E7EEF8DCA7E}" type="datetimeFigureOut">
              <a:rPr lang="en-US" smtClean="0"/>
              <a:t>11/2/2025</a:t>
            </a:fld>
            <a:endParaRPr lang="en-US"/>
          </a:p>
        </p:txBody>
      </p:sp>
      <p:sp>
        <p:nvSpPr>
          <p:cNvPr id="6" name="Footer Placeholder 5">
            <a:extLst>
              <a:ext uri="{FF2B5EF4-FFF2-40B4-BE49-F238E27FC236}">
                <a16:creationId xmlns:a16="http://schemas.microsoft.com/office/drawing/2014/main" id="{32997771-389C-D4CB-074B-B6A4E7C21A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7F5CB1-1BCD-FF67-4743-DE9E78ED0F43}"/>
              </a:ext>
            </a:extLst>
          </p:cNvPr>
          <p:cNvSpPr>
            <a:spLocks noGrp="1"/>
          </p:cNvSpPr>
          <p:nvPr>
            <p:ph type="sldNum" sz="quarter" idx="12"/>
          </p:nvPr>
        </p:nvSpPr>
        <p:spPr/>
        <p:txBody>
          <a:bodyPr/>
          <a:lstStyle/>
          <a:p>
            <a:fld id="{25B6F294-ABC2-6A47-AA80-BB4007045BE5}" type="slidenum">
              <a:rPr lang="en-US" smtClean="0"/>
              <a:t>‹#›</a:t>
            </a:fld>
            <a:endParaRPr lang="en-US"/>
          </a:p>
        </p:txBody>
      </p:sp>
    </p:spTree>
    <p:extLst>
      <p:ext uri="{BB962C8B-B14F-4D97-AF65-F5344CB8AC3E}">
        <p14:creationId xmlns:p14="http://schemas.microsoft.com/office/powerpoint/2010/main" val="3002154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BDD4D-6BD9-3507-9FC0-F65C4AA425B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252B191-6F2F-BA7A-5BC7-6F197FC4A4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1627092-8E08-71B0-087C-1E1118B940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5DAED36-328B-8F16-EBD1-8BA6BADC82AA}"/>
              </a:ext>
            </a:extLst>
          </p:cNvPr>
          <p:cNvSpPr>
            <a:spLocks noGrp="1"/>
          </p:cNvSpPr>
          <p:nvPr>
            <p:ph type="dt" sz="half" idx="10"/>
          </p:nvPr>
        </p:nvSpPr>
        <p:spPr/>
        <p:txBody>
          <a:bodyPr/>
          <a:lstStyle/>
          <a:p>
            <a:fld id="{0744EF48-C07B-7245-9892-1E7EEF8DCA7E}" type="datetimeFigureOut">
              <a:rPr lang="en-US" smtClean="0"/>
              <a:t>11/2/2025</a:t>
            </a:fld>
            <a:endParaRPr lang="en-US"/>
          </a:p>
        </p:txBody>
      </p:sp>
      <p:sp>
        <p:nvSpPr>
          <p:cNvPr id="6" name="Footer Placeholder 5">
            <a:extLst>
              <a:ext uri="{FF2B5EF4-FFF2-40B4-BE49-F238E27FC236}">
                <a16:creationId xmlns:a16="http://schemas.microsoft.com/office/drawing/2014/main" id="{0BFA86DD-9D35-65C0-6DC7-AB1A49DB07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95A123-DC3C-CD03-2E4D-DA078E712CEB}"/>
              </a:ext>
            </a:extLst>
          </p:cNvPr>
          <p:cNvSpPr>
            <a:spLocks noGrp="1"/>
          </p:cNvSpPr>
          <p:nvPr>
            <p:ph type="sldNum" sz="quarter" idx="12"/>
          </p:nvPr>
        </p:nvSpPr>
        <p:spPr/>
        <p:txBody>
          <a:bodyPr/>
          <a:lstStyle/>
          <a:p>
            <a:fld id="{25B6F294-ABC2-6A47-AA80-BB4007045BE5}" type="slidenum">
              <a:rPr lang="en-US" smtClean="0"/>
              <a:t>‹#›</a:t>
            </a:fld>
            <a:endParaRPr lang="en-US"/>
          </a:p>
        </p:txBody>
      </p:sp>
    </p:spTree>
    <p:extLst>
      <p:ext uri="{BB962C8B-B14F-4D97-AF65-F5344CB8AC3E}">
        <p14:creationId xmlns:p14="http://schemas.microsoft.com/office/powerpoint/2010/main" val="3598191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23352-1AF6-1127-2C16-888C16DADF73}"/>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71F487A-DDAF-C943-CF82-0CA338DCACA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4BAB2CD-7E71-9367-9F8F-D8B38B7432D6}"/>
              </a:ext>
            </a:extLst>
          </p:cNvPr>
          <p:cNvSpPr>
            <a:spLocks noGrp="1"/>
          </p:cNvSpPr>
          <p:nvPr>
            <p:ph type="dt" sz="half" idx="10"/>
          </p:nvPr>
        </p:nvSpPr>
        <p:spPr/>
        <p:txBody>
          <a:bodyPr/>
          <a:lstStyle/>
          <a:p>
            <a:fld id="{0744EF48-C07B-7245-9892-1E7EEF8DCA7E}" type="datetimeFigureOut">
              <a:rPr lang="en-US" smtClean="0"/>
              <a:t>11/2/2025</a:t>
            </a:fld>
            <a:endParaRPr lang="en-US"/>
          </a:p>
        </p:txBody>
      </p:sp>
      <p:sp>
        <p:nvSpPr>
          <p:cNvPr id="5" name="Footer Placeholder 4">
            <a:extLst>
              <a:ext uri="{FF2B5EF4-FFF2-40B4-BE49-F238E27FC236}">
                <a16:creationId xmlns:a16="http://schemas.microsoft.com/office/drawing/2014/main" id="{B9B0877F-46DC-6331-C7AE-F1635FD5C8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16CCE2-06B0-8732-A441-186DF2F8D2A1}"/>
              </a:ext>
            </a:extLst>
          </p:cNvPr>
          <p:cNvSpPr>
            <a:spLocks noGrp="1"/>
          </p:cNvSpPr>
          <p:nvPr>
            <p:ph type="sldNum" sz="quarter" idx="12"/>
          </p:nvPr>
        </p:nvSpPr>
        <p:spPr/>
        <p:txBody>
          <a:bodyPr/>
          <a:lstStyle/>
          <a:p>
            <a:fld id="{25B6F294-ABC2-6A47-AA80-BB4007045BE5}" type="slidenum">
              <a:rPr lang="en-US" smtClean="0"/>
              <a:t>‹#›</a:t>
            </a:fld>
            <a:endParaRPr lang="en-US"/>
          </a:p>
        </p:txBody>
      </p:sp>
    </p:spTree>
    <p:extLst>
      <p:ext uri="{BB962C8B-B14F-4D97-AF65-F5344CB8AC3E}">
        <p14:creationId xmlns:p14="http://schemas.microsoft.com/office/powerpoint/2010/main" val="1729699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173658C-A7BC-E46B-5958-136A80EECC8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BD2A275-8B74-CDF3-1E2B-D6188880AC7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2E3B6F3-BE35-D0A8-D985-5908C2CC2FA5}"/>
              </a:ext>
            </a:extLst>
          </p:cNvPr>
          <p:cNvSpPr>
            <a:spLocks noGrp="1"/>
          </p:cNvSpPr>
          <p:nvPr>
            <p:ph type="dt" sz="half" idx="10"/>
          </p:nvPr>
        </p:nvSpPr>
        <p:spPr/>
        <p:txBody>
          <a:bodyPr/>
          <a:lstStyle/>
          <a:p>
            <a:fld id="{0744EF48-C07B-7245-9892-1E7EEF8DCA7E}" type="datetimeFigureOut">
              <a:rPr lang="en-US" smtClean="0"/>
              <a:t>11/2/2025</a:t>
            </a:fld>
            <a:endParaRPr lang="en-US"/>
          </a:p>
        </p:txBody>
      </p:sp>
      <p:sp>
        <p:nvSpPr>
          <p:cNvPr id="5" name="Footer Placeholder 4">
            <a:extLst>
              <a:ext uri="{FF2B5EF4-FFF2-40B4-BE49-F238E27FC236}">
                <a16:creationId xmlns:a16="http://schemas.microsoft.com/office/drawing/2014/main" id="{1890A1EF-48C9-5CE7-C176-E172B68801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1806E9-1733-7D72-28C6-B2AEDA2EB5DE}"/>
              </a:ext>
            </a:extLst>
          </p:cNvPr>
          <p:cNvSpPr>
            <a:spLocks noGrp="1"/>
          </p:cNvSpPr>
          <p:nvPr>
            <p:ph type="sldNum" sz="quarter" idx="12"/>
          </p:nvPr>
        </p:nvSpPr>
        <p:spPr/>
        <p:txBody>
          <a:bodyPr/>
          <a:lstStyle/>
          <a:p>
            <a:fld id="{25B6F294-ABC2-6A47-AA80-BB4007045BE5}" type="slidenum">
              <a:rPr lang="en-US" smtClean="0"/>
              <a:t>‹#›</a:t>
            </a:fld>
            <a:endParaRPr lang="en-US"/>
          </a:p>
        </p:txBody>
      </p:sp>
    </p:spTree>
    <p:extLst>
      <p:ext uri="{BB962C8B-B14F-4D97-AF65-F5344CB8AC3E}">
        <p14:creationId xmlns:p14="http://schemas.microsoft.com/office/powerpoint/2010/main" val="28415589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8F544-ED5F-0265-CD49-E697AD5EE2F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0ECE7DA9-87BB-36BF-E6EF-E5B92BF1DB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B3F8E76F-1769-105D-DF23-89C1D9DA624D}"/>
              </a:ext>
            </a:extLst>
          </p:cNvPr>
          <p:cNvSpPr>
            <a:spLocks noGrp="1"/>
          </p:cNvSpPr>
          <p:nvPr>
            <p:ph type="dt" sz="half" idx="10"/>
          </p:nvPr>
        </p:nvSpPr>
        <p:spPr/>
        <p:txBody>
          <a:bodyPr/>
          <a:lstStyle/>
          <a:p>
            <a:fld id="{EC9102DC-2B7F-7648-9649-FCD67797E9C0}" type="datetimeFigureOut">
              <a:rPr lang="en-US" smtClean="0"/>
              <a:t>11/2/2025</a:t>
            </a:fld>
            <a:endParaRPr lang="en-US"/>
          </a:p>
        </p:txBody>
      </p:sp>
      <p:sp>
        <p:nvSpPr>
          <p:cNvPr id="5" name="Footer Placeholder 4">
            <a:extLst>
              <a:ext uri="{FF2B5EF4-FFF2-40B4-BE49-F238E27FC236}">
                <a16:creationId xmlns:a16="http://schemas.microsoft.com/office/drawing/2014/main" id="{34332F26-59DE-E953-8458-59DA4CB65D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473EA4-58FF-8EFB-716B-BC66768D5CEA}"/>
              </a:ext>
            </a:extLst>
          </p:cNvPr>
          <p:cNvSpPr>
            <a:spLocks noGrp="1"/>
          </p:cNvSpPr>
          <p:nvPr>
            <p:ph type="sldNum" sz="quarter" idx="12"/>
          </p:nvPr>
        </p:nvSpPr>
        <p:spPr/>
        <p:txBody>
          <a:bodyPr/>
          <a:lstStyle/>
          <a:p>
            <a:fld id="{3740B6C5-FDFB-5645-928C-235BA3E05495}" type="slidenum">
              <a:rPr lang="en-US" smtClean="0"/>
              <a:t>‹#›</a:t>
            </a:fld>
            <a:endParaRPr lang="en-US"/>
          </a:p>
        </p:txBody>
      </p:sp>
    </p:spTree>
    <p:extLst>
      <p:ext uri="{BB962C8B-B14F-4D97-AF65-F5344CB8AC3E}">
        <p14:creationId xmlns:p14="http://schemas.microsoft.com/office/powerpoint/2010/main" val="36821976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5CA26-53E7-6772-35B3-21DC32FBCC2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E81DD560-8B78-2BC7-A7C5-CED5D8EFF9B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46ABCC4-A99B-5EFC-ADAD-A18CC49416FC}"/>
              </a:ext>
            </a:extLst>
          </p:cNvPr>
          <p:cNvSpPr>
            <a:spLocks noGrp="1"/>
          </p:cNvSpPr>
          <p:nvPr>
            <p:ph type="dt" sz="half" idx="10"/>
          </p:nvPr>
        </p:nvSpPr>
        <p:spPr/>
        <p:txBody>
          <a:bodyPr/>
          <a:lstStyle/>
          <a:p>
            <a:fld id="{EC9102DC-2B7F-7648-9649-FCD67797E9C0}" type="datetimeFigureOut">
              <a:rPr lang="en-US" smtClean="0"/>
              <a:t>11/2/2025</a:t>
            </a:fld>
            <a:endParaRPr lang="en-US"/>
          </a:p>
        </p:txBody>
      </p:sp>
      <p:sp>
        <p:nvSpPr>
          <p:cNvPr id="5" name="Footer Placeholder 4">
            <a:extLst>
              <a:ext uri="{FF2B5EF4-FFF2-40B4-BE49-F238E27FC236}">
                <a16:creationId xmlns:a16="http://schemas.microsoft.com/office/drawing/2014/main" id="{73627105-A7B9-F496-D405-A2EF6A492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86FA46-677C-D08A-9B7E-36C7B208E7F6}"/>
              </a:ext>
            </a:extLst>
          </p:cNvPr>
          <p:cNvSpPr>
            <a:spLocks noGrp="1"/>
          </p:cNvSpPr>
          <p:nvPr>
            <p:ph type="sldNum" sz="quarter" idx="12"/>
          </p:nvPr>
        </p:nvSpPr>
        <p:spPr/>
        <p:txBody>
          <a:bodyPr/>
          <a:lstStyle/>
          <a:p>
            <a:fld id="{3740B6C5-FDFB-5645-928C-235BA3E05495}" type="slidenum">
              <a:rPr lang="en-US" smtClean="0"/>
              <a:t>‹#›</a:t>
            </a:fld>
            <a:endParaRPr lang="en-US"/>
          </a:p>
        </p:txBody>
      </p:sp>
    </p:spTree>
    <p:extLst>
      <p:ext uri="{BB962C8B-B14F-4D97-AF65-F5344CB8AC3E}">
        <p14:creationId xmlns:p14="http://schemas.microsoft.com/office/powerpoint/2010/main" val="30746443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34C20-1A5F-BFCE-9527-D9FEDCB9F994}"/>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1EDAAD82-9234-1DE5-2EC1-BA1307A0931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ACD6702-C5E6-CDC3-80FA-B396715B7B2D}"/>
              </a:ext>
            </a:extLst>
          </p:cNvPr>
          <p:cNvSpPr>
            <a:spLocks noGrp="1"/>
          </p:cNvSpPr>
          <p:nvPr>
            <p:ph type="dt" sz="half" idx="10"/>
          </p:nvPr>
        </p:nvSpPr>
        <p:spPr/>
        <p:txBody>
          <a:bodyPr/>
          <a:lstStyle/>
          <a:p>
            <a:fld id="{EC9102DC-2B7F-7648-9649-FCD67797E9C0}" type="datetimeFigureOut">
              <a:rPr lang="en-US" smtClean="0"/>
              <a:t>11/2/2025</a:t>
            </a:fld>
            <a:endParaRPr lang="en-US"/>
          </a:p>
        </p:txBody>
      </p:sp>
      <p:sp>
        <p:nvSpPr>
          <p:cNvPr id="5" name="Footer Placeholder 4">
            <a:extLst>
              <a:ext uri="{FF2B5EF4-FFF2-40B4-BE49-F238E27FC236}">
                <a16:creationId xmlns:a16="http://schemas.microsoft.com/office/drawing/2014/main" id="{3B735578-5916-AE9D-9619-3BD4A73D21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AAC062-1577-B650-AFB8-94416DB44DF6}"/>
              </a:ext>
            </a:extLst>
          </p:cNvPr>
          <p:cNvSpPr>
            <a:spLocks noGrp="1"/>
          </p:cNvSpPr>
          <p:nvPr>
            <p:ph type="sldNum" sz="quarter" idx="12"/>
          </p:nvPr>
        </p:nvSpPr>
        <p:spPr/>
        <p:txBody>
          <a:bodyPr/>
          <a:lstStyle/>
          <a:p>
            <a:fld id="{3740B6C5-FDFB-5645-928C-235BA3E05495}" type="slidenum">
              <a:rPr lang="en-US" smtClean="0"/>
              <a:t>‹#›</a:t>
            </a:fld>
            <a:endParaRPr lang="en-US"/>
          </a:p>
        </p:txBody>
      </p:sp>
    </p:spTree>
    <p:extLst>
      <p:ext uri="{BB962C8B-B14F-4D97-AF65-F5344CB8AC3E}">
        <p14:creationId xmlns:p14="http://schemas.microsoft.com/office/powerpoint/2010/main" val="41740328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D0306-67A6-5C9F-88C6-0CD04B0C5EC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E94C04A-098A-32CF-EDCF-E65BC808A32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C6AD55EC-0670-F0A0-79A0-D101DC1F7A5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17CF6DA4-05BF-21EE-DB5E-01E6D49C9661}"/>
              </a:ext>
            </a:extLst>
          </p:cNvPr>
          <p:cNvSpPr>
            <a:spLocks noGrp="1"/>
          </p:cNvSpPr>
          <p:nvPr>
            <p:ph type="dt" sz="half" idx="10"/>
          </p:nvPr>
        </p:nvSpPr>
        <p:spPr/>
        <p:txBody>
          <a:bodyPr/>
          <a:lstStyle/>
          <a:p>
            <a:fld id="{EC9102DC-2B7F-7648-9649-FCD67797E9C0}" type="datetimeFigureOut">
              <a:rPr lang="en-US" smtClean="0"/>
              <a:t>11/2/2025</a:t>
            </a:fld>
            <a:endParaRPr lang="en-US"/>
          </a:p>
        </p:txBody>
      </p:sp>
      <p:sp>
        <p:nvSpPr>
          <p:cNvPr id="6" name="Footer Placeholder 5">
            <a:extLst>
              <a:ext uri="{FF2B5EF4-FFF2-40B4-BE49-F238E27FC236}">
                <a16:creationId xmlns:a16="http://schemas.microsoft.com/office/drawing/2014/main" id="{9EFE495E-4BF6-A7FB-ECE1-205148DF46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918983-E333-1B37-6A6C-A02344BA2070}"/>
              </a:ext>
            </a:extLst>
          </p:cNvPr>
          <p:cNvSpPr>
            <a:spLocks noGrp="1"/>
          </p:cNvSpPr>
          <p:nvPr>
            <p:ph type="sldNum" sz="quarter" idx="12"/>
          </p:nvPr>
        </p:nvSpPr>
        <p:spPr/>
        <p:txBody>
          <a:bodyPr/>
          <a:lstStyle/>
          <a:p>
            <a:fld id="{3740B6C5-FDFB-5645-928C-235BA3E05495}" type="slidenum">
              <a:rPr lang="en-US" smtClean="0"/>
              <a:t>‹#›</a:t>
            </a:fld>
            <a:endParaRPr lang="en-US"/>
          </a:p>
        </p:txBody>
      </p:sp>
    </p:spTree>
    <p:extLst>
      <p:ext uri="{BB962C8B-B14F-4D97-AF65-F5344CB8AC3E}">
        <p14:creationId xmlns:p14="http://schemas.microsoft.com/office/powerpoint/2010/main" val="21654118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B2011-E4E9-A8A2-5F90-5299E87E15EF}"/>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CAE0D89-1D1A-0F1C-484B-684FBF290C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8B5FC3C-F5EB-09E2-6AFB-3EEC4151F84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F938959-4709-066A-05B5-03D9C13419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A07A117-6A10-B82F-657A-F0C3EF428AD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6F622F32-4BCF-B5FC-4D27-36F4FE73C1C0}"/>
              </a:ext>
            </a:extLst>
          </p:cNvPr>
          <p:cNvSpPr>
            <a:spLocks noGrp="1"/>
          </p:cNvSpPr>
          <p:nvPr>
            <p:ph type="dt" sz="half" idx="10"/>
          </p:nvPr>
        </p:nvSpPr>
        <p:spPr/>
        <p:txBody>
          <a:bodyPr/>
          <a:lstStyle/>
          <a:p>
            <a:fld id="{EC9102DC-2B7F-7648-9649-FCD67797E9C0}" type="datetimeFigureOut">
              <a:rPr lang="en-US" smtClean="0"/>
              <a:t>11/2/2025</a:t>
            </a:fld>
            <a:endParaRPr lang="en-US"/>
          </a:p>
        </p:txBody>
      </p:sp>
      <p:sp>
        <p:nvSpPr>
          <p:cNvPr id="8" name="Footer Placeholder 7">
            <a:extLst>
              <a:ext uri="{FF2B5EF4-FFF2-40B4-BE49-F238E27FC236}">
                <a16:creationId xmlns:a16="http://schemas.microsoft.com/office/drawing/2014/main" id="{7AB10D42-A5F9-AA25-E962-2AB1DA01FE7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4AEB45F-1202-849F-D8E2-8EA1D3C7CE49}"/>
              </a:ext>
            </a:extLst>
          </p:cNvPr>
          <p:cNvSpPr>
            <a:spLocks noGrp="1"/>
          </p:cNvSpPr>
          <p:nvPr>
            <p:ph type="sldNum" sz="quarter" idx="12"/>
          </p:nvPr>
        </p:nvSpPr>
        <p:spPr/>
        <p:txBody>
          <a:bodyPr/>
          <a:lstStyle/>
          <a:p>
            <a:fld id="{3740B6C5-FDFB-5645-928C-235BA3E05495}" type="slidenum">
              <a:rPr lang="en-US" smtClean="0"/>
              <a:t>‹#›</a:t>
            </a:fld>
            <a:endParaRPr lang="en-US"/>
          </a:p>
        </p:txBody>
      </p:sp>
    </p:spTree>
    <p:extLst>
      <p:ext uri="{BB962C8B-B14F-4D97-AF65-F5344CB8AC3E}">
        <p14:creationId xmlns:p14="http://schemas.microsoft.com/office/powerpoint/2010/main" val="20596208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C9BE4-2C0D-907A-FF86-90510F456261}"/>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3D3E640A-B797-F50B-B9DD-32FFDC801811}"/>
              </a:ext>
            </a:extLst>
          </p:cNvPr>
          <p:cNvSpPr>
            <a:spLocks noGrp="1"/>
          </p:cNvSpPr>
          <p:nvPr>
            <p:ph type="dt" sz="half" idx="10"/>
          </p:nvPr>
        </p:nvSpPr>
        <p:spPr/>
        <p:txBody>
          <a:bodyPr/>
          <a:lstStyle/>
          <a:p>
            <a:fld id="{EC9102DC-2B7F-7648-9649-FCD67797E9C0}" type="datetimeFigureOut">
              <a:rPr lang="en-US" smtClean="0"/>
              <a:t>11/2/2025</a:t>
            </a:fld>
            <a:endParaRPr lang="en-US"/>
          </a:p>
        </p:txBody>
      </p:sp>
      <p:sp>
        <p:nvSpPr>
          <p:cNvPr id="4" name="Footer Placeholder 3">
            <a:extLst>
              <a:ext uri="{FF2B5EF4-FFF2-40B4-BE49-F238E27FC236}">
                <a16:creationId xmlns:a16="http://schemas.microsoft.com/office/drawing/2014/main" id="{DB7DD83F-96D8-030C-7DC3-53AFB615DDB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C9AD80A-A6DD-9E0B-3C14-75AFB2E02111}"/>
              </a:ext>
            </a:extLst>
          </p:cNvPr>
          <p:cNvSpPr>
            <a:spLocks noGrp="1"/>
          </p:cNvSpPr>
          <p:nvPr>
            <p:ph type="sldNum" sz="quarter" idx="12"/>
          </p:nvPr>
        </p:nvSpPr>
        <p:spPr/>
        <p:txBody>
          <a:bodyPr/>
          <a:lstStyle/>
          <a:p>
            <a:fld id="{3740B6C5-FDFB-5645-928C-235BA3E05495}" type="slidenum">
              <a:rPr lang="en-US" smtClean="0"/>
              <a:t>‹#›</a:t>
            </a:fld>
            <a:endParaRPr lang="en-US"/>
          </a:p>
        </p:txBody>
      </p:sp>
    </p:spTree>
    <p:extLst>
      <p:ext uri="{BB962C8B-B14F-4D97-AF65-F5344CB8AC3E}">
        <p14:creationId xmlns:p14="http://schemas.microsoft.com/office/powerpoint/2010/main" val="2822892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523B9B-1FB4-FD52-D17D-9D5ACC46E55E}"/>
              </a:ext>
            </a:extLst>
          </p:cNvPr>
          <p:cNvSpPr>
            <a:spLocks noGrp="1"/>
          </p:cNvSpPr>
          <p:nvPr>
            <p:ph type="dt" sz="half" idx="10"/>
          </p:nvPr>
        </p:nvSpPr>
        <p:spPr/>
        <p:txBody>
          <a:bodyPr/>
          <a:lstStyle/>
          <a:p>
            <a:fld id="{EC9102DC-2B7F-7648-9649-FCD67797E9C0}" type="datetimeFigureOut">
              <a:rPr lang="en-US" smtClean="0"/>
              <a:t>11/2/2025</a:t>
            </a:fld>
            <a:endParaRPr lang="en-US"/>
          </a:p>
        </p:txBody>
      </p:sp>
      <p:sp>
        <p:nvSpPr>
          <p:cNvPr id="3" name="Footer Placeholder 2">
            <a:extLst>
              <a:ext uri="{FF2B5EF4-FFF2-40B4-BE49-F238E27FC236}">
                <a16:creationId xmlns:a16="http://schemas.microsoft.com/office/drawing/2014/main" id="{6178636E-CD36-B7FE-8EED-A39ACCF0B86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60F3EF5-A45D-8B1E-5598-6E635966AD58}"/>
              </a:ext>
            </a:extLst>
          </p:cNvPr>
          <p:cNvSpPr>
            <a:spLocks noGrp="1"/>
          </p:cNvSpPr>
          <p:nvPr>
            <p:ph type="sldNum" sz="quarter" idx="12"/>
          </p:nvPr>
        </p:nvSpPr>
        <p:spPr/>
        <p:txBody>
          <a:bodyPr/>
          <a:lstStyle/>
          <a:p>
            <a:fld id="{3740B6C5-FDFB-5645-928C-235BA3E05495}" type="slidenum">
              <a:rPr lang="en-US" smtClean="0"/>
              <a:t>‹#›</a:t>
            </a:fld>
            <a:endParaRPr lang="en-US"/>
          </a:p>
        </p:txBody>
      </p:sp>
    </p:spTree>
    <p:extLst>
      <p:ext uri="{BB962C8B-B14F-4D97-AF65-F5344CB8AC3E}">
        <p14:creationId xmlns:p14="http://schemas.microsoft.com/office/powerpoint/2010/main" val="36558178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C7D0A-C6A1-1A0A-1477-543EEDC524F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0359E261-4BD2-77BA-DFCD-94BC4BDD72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C3AF16AB-344B-3553-188C-A024ED3EEE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D7147AE-F211-16A2-CD25-317F485A343E}"/>
              </a:ext>
            </a:extLst>
          </p:cNvPr>
          <p:cNvSpPr>
            <a:spLocks noGrp="1"/>
          </p:cNvSpPr>
          <p:nvPr>
            <p:ph type="dt" sz="half" idx="10"/>
          </p:nvPr>
        </p:nvSpPr>
        <p:spPr/>
        <p:txBody>
          <a:bodyPr/>
          <a:lstStyle/>
          <a:p>
            <a:fld id="{EC9102DC-2B7F-7648-9649-FCD67797E9C0}" type="datetimeFigureOut">
              <a:rPr lang="en-US" smtClean="0"/>
              <a:t>11/2/2025</a:t>
            </a:fld>
            <a:endParaRPr lang="en-US"/>
          </a:p>
        </p:txBody>
      </p:sp>
      <p:sp>
        <p:nvSpPr>
          <p:cNvPr id="6" name="Footer Placeholder 5">
            <a:extLst>
              <a:ext uri="{FF2B5EF4-FFF2-40B4-BE49-F238E27FC236}">
                <a16:creationId xmlns:a16="http://schemas.microsoft.com/office/drawing/2014/main" id="{5D5B2C60-2AE5-AF55-3986-220D389BAF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D19C62-2174-E776-6CAF-C4C5A5363084}"/>
              </a:ext>
            </a:extLst>
          </p:cNvPr>
          <p:cNvSpPr>
            <a:spLocks noGrp="1"/>
          </p:cNvSpPr>
          <p:nvPr>
            <p:ph type="sldNum" sz="quarter" idx="12"/>
          </p:nvPr>
        </p:nvSpPr>
        <p:spPr/>
        <p:txBody>
          <a:bodyPr/>
          <a:lstStyle/>
          <a:p>
            <a:fld id="{3740B6C5-FDFB-5645-928C-235BA3E05495}" type="slidenum">
              <a:rPr lang="en-US" smtClean="0"/>
              <a:t>‹#›</a:t>
            </a:fld>
            <a:endParaRPr lang="en-US"/>
          </a:p>
        </p:txBody>
      </p:sp>
    </p:spTree>
    <p:extLst>
      <p:ext uri="{BB962C8B-B14F-4D97-AF65-F5344CB8AC3E}">
        <p14:creationId xmlns:p14="http://schemas.microsoft.com/office/powerpoint/2010/main" val="24591661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791D8-F64B-62E4-00DF-0A0E1F8124C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4D9B0DB8-CD9D-3962-E5D2-5D2A8B2981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F09E2C8-740F-CD9C-0042-EFF399B03B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27CB06E-CECF-0C4A-2A31-7B43D7BBBE6C}"/>
              </a:ext>
            </a:extLst>
          </p:cNvPr>
          <p:cNvSpPr>
            <a:spLocks noGrp="1"/>
          </p:cNvSpPr>
          <p:nvPr>
            <p:ph type="dt" sz="half" idx="10"/>
          </p:nvPr>
        </p:nvSpPr>
        <p:spPr/>
        <p:txBody>
          <a:bodyPr/>
          <a:lstStyle/>
          <a:p>
            <a:fld id="{EC9102DC-2B7F-7648-9649-FCD67797E9C0}" type="datetimeFigureOut">
              <a:rPr lang="en-US" smtClean="0"/>
              <a:t>11/2/2025</a:t>
            </a:fld>
            <a:endParaRPr lang="en-US"/>
          </a:p>
        </p:txBody>
      </p:sp>
      <p:sp>
        <p:nvSpPr>
          <p:cNvPr id="6" name="Footer Placeholder 5">
            <a:extLst>
              <a:ext uri="{FF2B5EF4-FFF2-40B4-BE49-F238E27FC236}">
                <a16:creationId xmlns:a16="http://schemas.microsoft.com/office/drawing/2014/main" id="{2C7DB72E-A73D-3977-CD2C-910958AF6B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287CD3-81DB-BFC9-55B7-1F90C92E92D7}"/>
              </a:ext>
            </a:extLst>
          </p:cNvPr>
          <p:cNvSpPr>
            <a:spLocks noGrp="1"/>
          </p:cNvSpPr>
          <p:nvPr>
            <p:ph type="sldNum" sz="quarter" idx="12"/>
          </p:nvPr>
        </p:nvSpPr>
        <p:spPr/>
        <p:txBody>
          <a:bodyPr/>
          <a:lstStyle/>
          <a:p>
            <a:fld id="{3740B6C5-FDFB-5645-928C-235BA3E05495}" type="slidenum">
              <a:rPr lang="en-US" smtClean="0"/>
              <a:t>‹#›</a:t>
            </a:fld>
            <a:endParaRPr lang="en-US"/>
          </a:p>
        </p:txBody>
      </p:sp>
    </p:spTree>
    <p:extLst>
      <p:ext uri="{BB962C8B-B14F-4D97-AF65-F5344CB8AC3E}">
        <p14:creationId xmlns:p14="http://schemas.microsoft.com/office/powerpoint/2010/main" val="35445055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5F7F4-A9C9-283A-4CA4-F1DDBD50E0A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076FA2C-1ABE-8D2E-EDEB-819C0626CDF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7077B77-FB2A-44B9-43F2-057EAAC5C274}"/>
              </a:ext>
            </a:extLst>
          </p:cNvPr>
          <p:cNvSpPr>
            <a:spLocks noGrp="1"/>
          </p:cNvSpPr>
          <p:nvPr>
            <p:ph type="dt" sz="half" idx="10"/>
          </p:nvPr>
        </p:nvSpPr>
        <p:spPr/>
        <p:txBody>
          <a:bodyPr/>
          <a:lstStyle/>
          <a:p>
            <a:fld id="{EC9102DC-2B7F-7648-9649-FCD67797E9C0}" type="datetimeFigureOut">
              <a:rPr lang="en-US" smtClean="0"/>
              <a:t>11/2/2025</a:t>
            </a:fld>
            <a:endParaRPr lang="en-US"/>
          </a:p>
        </p:txBody>
      </p:sp>
      <p:sp>
        <p:nvSpPr>
          <p:cNvPr id="5" name="Footer Placeholder 4">
            <a:extLst>
              <a:ext uri="{FF2B5EF4-FFF2-40B4-BE49-F238E27FC236}">
                <a16:creationId xmlns:a16="http://schemas.microsoft.com/office/drawing/2014/main" id="{D06303A0-EA56-0442-93CD-05B2522CB2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67D76D-F924-F901-6793-B754038851A2}"/>
              </a:ext>
            </a:extLst>
          </p:cNvPr>
          <p:cNvSpPr>
            <a:spLocks noGrp="1"/>
          </p:cNvSpPr>
          <p:nvPr>
            <p:ph type="sldNum" sz="quarter" idx="12"/>
          </p:nvPr>
        </p:nvSpPr>
        <p:spPr/>
        <p:txBody>
          <a:bodyPr/>
          <a:lstStyle/>
          <a:p>
            <a:fld id="{3740B6C5-FDFB-5645-928C-235BA3E05495}" type="slidenum">
              <a:rPr lang="en-US" smtClean="0"/>
              <a:t>‹#›</a:t>
            </a:fld>
            <a:endParaRPr lang="en-US"/>
          </a:p>
        </p:txBody>
      </p:sp>
    </p:spTree>
    <p:extLst>
      <p:ext uri="{BB962C8B-B14F-4D97-AF65-F5344CB8AC3E}">
        <p14:creationId xmlns:p14="http://schemas.microsoft.com/office/powerpoint/2010/main" val="9466649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7041719-34A7-AC4C-EAAC-DC7EB4FD574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2F42325-1078-7C83-19B6-020FA80F7DC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BE9C5AF-56F5-5F41-5A03-4EFE755886C1}"/>
              </a:ext>
            </a:extLst>
          </p:cNvPr>
          <p:cNvSpPr>
            <a:spLocks noGrp="1"/>
          </p:cNvSpPr>
          <p:nvPr>
            <p:ph type="dt" sz="half" idx="10"/>
          </p:nvPr>
        </p:nvSpPr>
        <p:spPr/>
        <p:txBody>
          <a:bodyPr/>
          <a:lstStyle/>
          <a:p>
            <a:fld id="{EC9102DC-2B7F-7648-9649-FCD67797E9C0}" type="datetimeFigureOut">
              <a:rPr lang="en-US" smtClean="0"/>
              <a:t>11/2/2025</a:t>
            </a:fld>
            <a:endParaRPr lang="en-US"/>
          </a:p>
        </p:txBody>
      </p:sp>
      <p:sp>
        <p:nvSpPr>
          <p:cNvPr id="5" name="Footer Placeholder 4">
            <a:extLst>
              <a:ext uri="{FF2B5EF4-FFF2-40B4-BE49-F238E27FC236}">
                <a16:creationId xmlns:a16="http://schemas.microsoft.com/office/drawing/2014/main" id="{89E01FA1-E2EC-5AF0-D543-36A392F39E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B29051-310B-A8A6-E622-B336AFE4324C}"/>
              </a:ext>
            </a:extLst>
          </p:cNvPr>
          <p:cNvSpPr>
            <a:spLocks noGrp="1"/>
          </p:cNvSpPr>
          <p:nvPr>
            <p:ph type="sldNum" sz="quarter" idx="12"/>
          </p:nvPr>
        </p:nvSpPr>
        <p:spPr/>
        <p:txBody>
          <a:bodyPr/>
          <a:lstStyle/>
          <a:p>
            <a:fld id="{3740B6C5-FDFB-5645-928C-235BA3E05495}" type="slidenum">
              <a:rPr lang="en-US" smtClean="0"/>
              <a:t>‹#›</a:t>
            </a:fld>
            <a:endParaRPr lang="en-US"/>
          </a:p>
        </p:txBody>
      </p:sp>
    </p:spTree>
    <p:extLst>
      <p:ext uri="{BB962C8B-B14F-4D97-AF65-F5344CB8AC3E}">
        <p14:creationId xmlns:p14="http://schemas.microsoft.com/office/powerpoint/2010/main" val="1400147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 /><Relationship Id="rId3" Type="http://schemas.openxmlformats.org/officeDocument/2006/relationships/slideLayout" Target="../slideLayouts/slideLayout14.xml" /><Relationship Id="rId7" Type="http://schemas.openxmlformats.org/officeDocument/2006/relationships/slideLayout" Target="../slideLayouts/slideLayout18.xml" /><Relationship Id="rId12" Type="http://schemas.openxmlformats.org/officeDocument/2006/relationships/theme" Target="../theme/theme2.xml" /><Relationship Id="rId2" Type="http://schemas.openxmlformats.org/officeDocument/2006/relationships/slideLayout" Target="../slideLayouts/slideLayout13.xml" /><Relationship Id="rId1" Type="http://schemas.openxmlformats.org/officeDocument/2006/relationships/slideLayout" Target="../slideLayouts/slideLayout12.xml" /><Relationship Id="rId6" Type="http://schemas.openxmlformats.org/officeDocument/2006/relationships/slideLayout" Target="../slideLayouts/slideLayout17.xml" /><Relationship Id="rId11" Type="http://schemas.openxmlformats.org/officeDocument/2006/relationships/slideLayout" Target="../slideLayouts/slideLayout22.xml" /><Relationship Id="rId5" Type="http://schemas.openxmlformats.org/officeDocument/2006/relationships/slideLayout" Target="../slideLayouts/slideLayout16.xml" /><Relationship Id="rId10" Type="http://schemas.openxmlformats.org/officeDocument/2006/relationships/slideLayout" Target="../slideLayouts/slideLayout21.xml" /><Relationship Id="rId4" Type="http://schemas.openxmlformats.org/officeDocument/2006/relationships/slideLayout" Target="../slideLayouts/slideLayout15.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EC38B0-DDF2-042A-B152-43286043CA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39963FE-A2FC-CCC7-E371-F1916A237A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51F8CDB-65DB-A29B-3D47-4883B390D7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744EF48-C07B-7245-9892-1E7EEF8DCA7E}" type="datetimeFigureOut">
              <a:rPr lang="en-US" smtClean="0"/>
              <a:t>11/2/2025</a:t>
            </a:fld>
            <a:endParaRPr lang="en-US"/>
          </a:p>
        </p:txBody>
      </p:sp>
      <p:sp>
        <p:nvSpPr>
          <p:cNvPr id="5" name="Footer Placeholder 4">
            <a:extLst>
              <a:ext uri="{FF2B5EF4-FFF2-40B4-BE49-F238E27FC236}">
                <a16:creationId xmlns:a16="http://schemas.microsoft.com/office/drawing/2014/main" id="{09F76D83-36D9-66BC-DAF6-4605409E39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7B14AAB-67B2-9828-94EB-C4B0455A3B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5B6F294-ABC2-6A47-AA80-BB4007045BE5}" type="slidenum">
              <a:rPr lang="en-US" smtClean="0"/>
              <a:t>‹#›</a:t>
            </a:fld>
            <a:endParaRPr lang="en-US"/>
          </a:p>
        </p:txBody>
      </p:sp>
    </p:spTree>
    <p:extLst>
      <p:ext uri="{BB962C8B-B14F-4D97-AF65-F5344CB8AC3E}">
        <p14:creationId xmlns:p14="http://schemas.microsoft.com/office/powerpoint/2010/main" val="40618880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217399-1B98-5C36-1855-993929C837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EA0C3C9-2AD1-BF54-0F9D-2CFA966630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39314A4-4EA5-AE4C-EFA6-83FB1C86C7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C9102DC-2B7F-7648-9649-FCD67797E9C0}" type="datetimeFigureOut">
              <a:rPr lang="en-US" smtClean="0"/>
              <a:t>11/2/2025</a:t>
            </a:fld>
            <a:endParaRPr lang="en-US"/>
          </a:p>
        </p:txBody>
      </p:sp>
      <p:sp>
        <p:nvSpPr>
          <p:cNvPr id="5" name="Footer Placeholder 4">
            <a:extLst>
              <a:ext uri="{FF2B5EF4-FFF2-40B4-BE49-F238E27FC236}">
                <a16:creationId xmlns:a16="http://schemas.microsoft.com/office/drawing/2014/main" id="{16D81F72-F95C-A1C5-E8E5-24D8808025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8938743-D2E5-504C-6962-DD21A7CBAF5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740B6C5-FDFB-5645-928C-235BA3E05495}" type="slidenum">
              <a:rPr lang="en-US" smtClean="0"/>
              <a:t>‹#›</a:t>
            </a:fld>
            <a:endParaRPr lang="en-US"/>
          </a:p>
        </p:txBody>
      </p:sp>
    </p:spTree>
    <p:extLst>
      <p:ext uri="{BB962C8B-B14F-4D97-AF65-F5344CB8AC3E}">
        <p14:creationId xmlns:p14="http://schemas.microsoft.com/office/powerpoint/2010/main" val="38106702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7.pn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8.png" /><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2.xml.rels><?xml version="1.0" encoding="UTF-8" standalone="yes"?>
<Relationships xmlns="http://schemas.openxmlformats.org/package/2006/relationships"><Relationship Id="rId2" Type="http://schemas.openxmlformats.org/officeDocument/2006/relationships/image" Target="../media/image9.pn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image" Target="../media/image11.png"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image" Target="../media/image12.png"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2" Type="http://schemas.openxmlformats.org/officeDocument/2006/relationships/image" Target="../media/image13.png"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image" Target="../media/image14.png"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2" Type="http://schemas.openxmlformats.org/officeDocument/2006/relationships/image" Target="../media/image15.png" /><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2" Type="http://schemas.openxmlformats.org/officeDocument/2006/relationships/image" Target="../media/image16.png"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2" Type="http://schemas.openxmlformats.org/officeDocument/2006/relationships/image" Target="../media/image17.png"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image" Target="../media/image18.png"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2" Type="http://schemas.openxmlformats.org/officeDocument/2006/relationships/image" Target="../media/image19.png"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2" Type="http://schemas.openxmlformats.org/officeDocument/2006/relationships/image" Target="../media/image20.png" /><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2" Type="http://schemas.openxmlformats.org/officeDocument/2006/relationships/image" Target="../media/image21.png" /><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2" Type="http://schemas.openxmlformats.org/officeDocument/2006/relationships/image" Target="../media/image22.png" /><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2" Type="http://schemas.openxmlformats.org/officeDocument/2006/relationships/image" Target="../media/image23.png" /><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2" Type="http://schemas.openxmlformats.org/officeDocument/2006/relationships/image" Target="../media/image24.png" /><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2" Type="http://schemas.openxmlformats.org/officeDocument/2006/relationships/image" Target="../media/image25.png" /><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2" Type="http://schemas.openxmlformats.org/officeDocument/2006/relationships/image" Target="../media/image26.jpeg" /><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2" Type="http://schemas.openxmlformats.org/officeDocument/2006/relationships/image" Target="../media/image27.png" /><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2" Type="http://schemas.openxmlformats.org/officeDocument/2006/relationships/image" Target="../media/image28.png" /><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2" Type="http://schemas.openxmlformats.org/officeDocument/2006/relationships/image" Target="../media/image29.png" /><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2" Type="http://schemas.openxmlformats.org/officeDocument/2006/relationships/image" Target="../media/image30.png" /><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2" Type="http://schemas.openxmlformats.org/officeDocument/2006/relationships/image" Target="../media/image31.png" /><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2" Type="http://schemas.openxmlformats.org/officeDocument/2006/relationships/image" Target="../media/image32.png" /><Relationship Id="rId1" Type="http://schemas.openxmlformats.org/officeDocument/2006/relationships/slideLayout" Target="../slideLayouts/slideLayout13.xml" /></Relationships>
</file>

<file path=ppt/slides/_rels/slide36.xml.rels><?xml version="1.0" encoding="UTF-8" standalone="yes"?>
<Relationships xmlns="http://schemas.openxmlformats.org/package/2006/relationships"><Relationship Id="rId2" Type="http://schemas.openxmlformats.org/officeDocument/2006/relationships/image" Target="../media/image33.png" /><Relationship Id="rId1" Type="http://schemas.openxmlformats.org/officeDocument/2006/relationships/slideLayout" Target="../slideLayouts/slideLayout13.xml" /></Relationships>
</file>

<file path=ppt/slides/_rels/slide37.xml.rels><?xml version="1.0" encoding="UTF-8" standalone="yes"?>
<Relationships xmlns="http://schemas.openxmlformats.org/package/2006/relationships"><Relationship Id="rId2" Type="http://schemas.openxmlformats.org/officeDocument/2006/relationships/image" Target="../media/image34.png" /><Relationship Id="rId1" Type="http://schemas.openxmlformats.org/officeDocument/2006/relationships/slideLayout" Target="../slideLayouts/slideLayout13.xml" /></Relationships>
</file>

<file path=ppt/slides/_rels/slide38.xml.rels><?xml version="1.0" encoding="UTF-8" standalone="yes"?>
<Relationships xmlns="http://schemas.openxmlformats.org/package/2006/relationships"><Relationship Id="rId2" Type="http://schemas.openxmlformats.org/officeDocument/2006/relationships/image" Target="../media/image35.png" /><Relationship Id="rId1" Type="http://schemas.openxmlformats.org/officeDocument/2006/relationships/slideLayout" Target="../slideLayouts/slideLayout13.xml" /></Relationships>
</file>

<file path=ppt/slides/_rels/slide39.xml.rels><?xml version="1.0" encoding="UTF-8" standalone="yes"?>
<Relationships xmlns="http://schemas.openxmlformats.org/package/2006/relationships"><Relationship Id="rId2" Type="http://schemas.openxmlformats.org/officeDocument/2006/relationships/image" Target="../media/image36.png" /><Relationship Id="rId1" Type="http://schemas.openxmlformats.org/officeDocument/2006/relationships/slideLayout" Target="../slideLayouts/slideLayout13.xml" /></Relationships>
</file>

<file path=ppt/slides/_rels/slide40.xml.rels><?xml version="1.0" encoding="UTF-8" standalone="yes"?>
<Relationships xmlns="http://schemas.openxmlformats.org/package/2006/relationships"><Relationship Id="rId2" Type="http://schemas.openxmlformats.org/officeDocument/2006/relationships/image" Target="../media/image37.png" /><Relationship Id="rId1" Type="http://schemas.openxmlformats.org/officeDocument/2006/relationships/slideLayout" Target="../slideLayouts/slideLayout13.xml" /></Relationships>
</file>

<file path=ppt/slides/_rels/slide41.xml.rels><?xml version="1.0" encoding="UTF-8" standalone="yes"?>
<Relationships xmlns="http://schemas.openxmlformats.org/package/2006/relationships"><Relationship Id="rId2" Type="http://schemas.openxmlformats.org/officeDocument/2006/relationships/image" Target="../media/image38.png" /><Relationship Id="rId1" Type="http://schemas.openxmlformats.org/officeDocument/2006/relationships/slideLayout" Target="../slideLayouts/slideLayout13.xml" /></Relationships>
</file>

<file path=ppt/slides/_rels/slide42.xml.rels><?xml version="1.0" encoding="UTF-8" standalone="yes"?>
<Relationships xmlns="http://schemas.openxmlformats.org/package/2006/relationships"><Relationship Id="rId2" Type="http://schemas.openxmlformats.org/officeDocument/2006/relationships/image" Target="../media/image39.png" /><Relationship Id="rId1" Type="http://schemas.openxmlformats.org/officeDocument/2006/relationships/slideLayout" Target="../slideLayouts/slideLayout13.xml" /></Relationships>
</file>

<file path=ppt/slides/_rels/slide43.xml.rels><?xml version="1.0" encoding="UTF-8" standalone="yes"?>
<Relationships xmlns="http://schemas.openxmlformats.org/package/2006/relationships"><Relationship Id="rId2" Type="http://schemas.openxmlformats.org/officeDocument/2006/relationships/image" Target="../media/image40.png" /><Relationship Id="rId1" Type="http://schemas.openxmlformats.org/officeDocument/2006/relationships/slideLayout" Target="../slideLayouts/slideLayout13.xml" /></Relationships>
</file>

<file path=ppt/slides/_rels/slide44.xml.rels><?xml version="1.0" encoding="UTF-8" standalone="yes"?>
<Relationships xmlns="http://schemas.openxmlformats.org/package/2006/relationships"><Relationship Id="rId2" Type="http://schemas.openxmlformats.org/officeDocument/2006/relationships/image" Target="../media/image41.png" /><Relationship Id="rId1" Type="http://schemas.openxmlformats.org/officeDocument/2006/relationships/slideLayout" Target="../slideLayouts/slideLayout13.xml" /></Relationships>
</file>

<file path=ppt/slides/_rels/slide45.xml.rels><?xml version="1.0" encoding="UTF-8" standalone="yes"?>
<Relationships xmlns="http://schemas.openxmlformats.org/package/2006/relationships"><Relationship Id="rId2" Type="http://schemas.openxmlformats.org/officeDocument/2006/relationships/image" Target="../media/image42.png" /><Relationship Id="rId1" Type="http://schemas.openxmlformats.org/officeDocument/2006/relationships/slideLayout" Target="../slideLayouts/slideLayout13.xml" /></Relationships>
</file>

<file path=ppt/slides/_rels/slide46.xml.rels><?xml version="1.0" encoding="UTF-8" standalone="yes"?>
<Relationships xmlns="http://schemas.openxmlformats.org/package/2006/relationships"><Relationship Id="rId2" Type="http://schemas.openxmlformats.org/officeDocument/2006/relationships/image" Target="../media/image43.jpeg" /><Relationship Id="rId1" Type="http://schemas.openxmlformats.org/officeDocument/2006/relationships/slideLayout" Target="../slideLayouts/slideLayout13.xml" /></Relationships>
</file>

<file path=ppt/slides/_rels/slide47.xml.rels><?xml version="1.0" encoding="UTF-8" standalone="yes"?>
<Relationships xmlns="http://schemas.openxmlformats.org/package/2006/relationships"><Relationship Id="rId3" Type="http://schemas.openxmlformats.org/officeDocument/2006/relationships/hyperlink" Target="https://www.hse.gov.uk/simple-health-safety/risk/risk-assessment-template-and-examples" TargetMode="External" /><Relationship Id="rId2" Type="http://schemas.openxmlformats.org/officeDocument/2006/relationships/hyperlink" Target="https://www.healthassured.org/mental-health-risk-assessment-template" TargetMode="External" /><Relationship Id="rId1" Type="http://schemas.openxmlformats.org/officeDocument/2006/relationships/slideLayout" Target="../slideLayouts/slideLayout2.xml" /><Relationship Id="rId5" Type="http://schemas.openxmlformats.org/officeDocument/2006/relationships/hyperlink" Target="https://www.cqc.org.uk/guidance-providers/adult-social-care/managing-risks-good" TargetMode="External" /><Relationship Id="rId4" Type="http://schemas.openxmlformats.org/officeDocument/2006/relationships/hyperlink" Target="https://www.gov.uk/government/publications/management-of-risk-in-government-framework"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F2437-F98D-FA5A-5A28-A205D0D3E3A2}"/>
              </a:ext>
            </a:extLst>
          </p:cNvPr>
          <p:cNvSpPr>
            <a:spLocks noGrp="1"/>
          </p:cNvSpPr>
          <p:nvPr>
            <p:ph type="ctrTitle"/>
          </p:nvPr>
        </p:nvSpPr>
        <p:spPr/>
        <p:txBody>
          <a:bodyPr/>
          <a:lstStyle/>
          <a:p>
            <a:r>
              <a:rPr lang="en-GB">
                <a:solidFill>
                  <a:schemeClr val="accent1"/>
                </a:solidFill>
                <a:latin typeface="Google Sans"/>
              </a:rPr>
              <a:t>Risk Assessment</a:t>
            </a:r>
            <a:endParaRPr lang="en-US">
              <a:solidFill>
                <a:schemeClr val="accent1"/>
              </a:solidFill>
              <a:latin typeface="Google Sans"/>
            </a:endParaRPr>
          </a:p>
        </p:txBody>
      </p:sp>
      <p:sp>
        <p:nvSpPr>
          <p:cNvPr id="3" name="Subtitle 2">
            <a:extLst>
              <a:ext uri="{FF2B5EF4-FFF2-40B4-BE49-F238E27FC236}">
                <a16:creationId xmlns:a16="http://schemas.microsoft.com/office/drawing/2014/main" id="{53C13A8C-453A-3CBB-B17D-48C4590D7C42}"/>
              </a:ext>
            </a:extLst>
          </p:cNvPr>
          <p:cNvSpPr>
            <a:spLocks noGrp="1"/>
          </p:cNvSpPr>
          <p:nvPr>
            <p:ph type="subTitle" idx="1"/>
          </p:nvPr>
        </p:nvSpPr>
        <p:spPr>
          <a:xfrm>
            <a:off x="1524000" y="3638324"/>
            <a:ext cx="9144000" cy="3219676"/>
          </a:xfrm>
        </p:spPr>
        <p:txBody>
          <a:bodyPr vert="horz" lIns="91440" tIns="45720" rIns="91440" bIns="45720" rtlCol="0" anchor="t">
            <a:normAutofit/>
          </a:bodyPr>
          <a:lstStyle/>
          <a:p>
            <a:r>
              <a:rPr lang="en-GB" sz="2000">
                <a:latin typeface="Google Sans"/>
              </a:rPr>
              <a:t>Special Care Dental Nursing 2025</a:t>
            </a:r>
            <a:endParaRPr lang="en-US" sz="2000">
              <a:latin typeface="Google Sans"/>
            </a:endParaRPr>
          </a:p>
          <a:p>
            <a:endParaRPr lang="en-GB"/>
          </a:p>
          <a:p>
            <a:endParaRPr lang="en-GB"/>
          </a:p>
          <a:p>
            <a:endParaRPr lang="en-GB"/>
          </a:p>
          <a:p>
            <a:endParaRPr lang="en-GB"/>
          </a:p>
          <a:p>
            <a:endParaRPr lang="en-GB"/>
          </a:p>
          <a:p>
            <a:r>
              <a:rPr lang="en-GB"/>
              <a:t>                                                                                                       </a:t>
            </a:r>
            <a:r>
              <a:rPr lang="en-GB" sz="2000">
                <a:latin typeface="Google Sans"/>
              </a:rPr>
              <a:t>Catriona Thornton</a:t>
            </a:r>
            <a:endParaRPr lang="en-US" sz="2000">
              <a:latin typeface="Google Sans"/>
            </a:endParaRPr>
          </a:p>
        </p:txBody>
      </p:sp>
    </p:spTree>
    <p:extLst>
      <p:ext uri="{BB962C8B-B14F-4D97-AF65-F5344CB8AC3E}">
        <p14:creationId xmlns:p14="http://schemas.microsoft.com/office/powerpoint/2010/main" val="1566950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542E29-5CD2-FD57-9918-0E559CEF4B17}"/>
              </a:ext>
            </a:extLst>
          </p:cNvPr>
          <p:cNvSpPr>
            <a:spLocks noGrp="1"/>
          </p:cNvSpPr>
          <p:nvPr>
            <p:ph type="title"/>
          </p:nvPr>
        </p:nvSpPr>
        <p:spPr>
          <a:xfrm>
            <a:off x="804672" y="802955"/>
            <a:ext cx="4766330" cy="1454051"/>
          </a:xfrm>
        </p:spPr>
        <p:txBody>
          <a:bodyPr>
            <a:normAutofit/>
          </a:bodyPr>
          <a:lstStyle/>
          <a:p>
            <a:pPr algn="ctr"/>
            <a:r>
              <a:rPr lang="en-GB" sz="4000">
                <a:solidFill>
                  <a:schemeClr val="accent1"/>
                </a:solidFill>
                <a:latin typeface="Google Sans"/>
                <a:ea typeface="Calibri"/>
                <a:cs typeface="Calibri"/>
              </a:rPr>
              <a:t>Aims:</a:t>
            </a:r>
            <a:endParaRPr lang="en-US" sz="4000">
              <a:solidFill>
                <a:schemeClr val="accent1"/>
              </a:solidFill>
              <a:latin typeface="Google Sans"/>
              <a:ea typeface="Calibri"/>
              <a:cs typeface="Calibri"/>
            </a:endParaRPr>
          </a:p>
        </p:txBody>
      </p:sp>
      <p:sp>
        <p:nvSpPr>
          <p:cNvPr id="3" name="Content Placeholder 2">
            <a:extLst>
              <a:ext uri="{FF2B5EF4-FFF2-40B4-BE49-F238E27FC236}">
                <a16:creationId xmlns:a16="http://schemas.microsoft.com/office/drawing/2014/main" id="{B379B654-4BAB-BB09-3E23-9A709392DE9A}"/>
              </a:ext>
            </a:extLst>
          </p:cNvPr>
          <p:cNvSpPr>
            <a:spLocks noGrp="1"/>
          </p:cNvSpPr>
          <p:nvPr>
            <p:ph idx="1"/>
          </p:nvPr>
        </p:nvSpPr>
        <p:spPr>
          <a:xfrm>
            <a:off x="804672" y="2421683"/>
            <a:ext cx="4765949" cy="3353476"/>
          </a:xfrm>
        </p:spPr>
        <p:txBody>
          <a:bodyPr vert="horz" lIns="91440" tIns="45720" rIns="91440" bIns="45720" rtlCol="0" anchor="t">
            <a:normAutofit/>
          </a:bodyPr>
          <a:lstStyle/>
          <a:p>
            <a:endParaRPr lang="en-US" sz="2000">
              <a:latin typeface="Google Sans"/>
              <a:ea typeface="Calibri"/>
              <a:cs typeface="Calibri"/>
            </a:endParaRPr>
          </a:p>
          <a:p>
            <a:r>
              <a:rPr lang="en-US" sz="2000">
                <a:latin typeface="Google Sans"/>
                <a:ea typeface="Calibri"/>
                <a:cs typeface="Calibri"/>
              </a:rPr>
              <a:t>To identify potential hazards  and assess the risks they pose.</a:t>
            </a:r>
          </a:p>
          <a:p>
            <a:r>
              <a:rPr lang="en-US" sz="2000">
                <a:latin typeface="Google Sans"/>
                <a:ea typeface="Calibri"/>
                <a:cs typeface="Calibri"/>
              </a:rPr>
              <a:t>To control measures to eliminate or reduce these risks.</a:t>
            </a:r>
          </a:p>
          <a:p>
            <a:pPr marL="0" indent="0">
              <a:buNone/>
            </a:pPr>
            <a:endParaRPr lang="en-US" sz="2000">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rrows in the center of a target&#10;&#10;AI-generated content may be incorrect.">
            <a:extLst>
              <a:ext uri="{FF2B5EF4-FFF2-40B4-BE49-F238E27FC236}">
                <a16:creationId xmlns:a16="http://schemas.microsoft.com/office/drawing/2014/main" id="{5D6071BA-FA37-E1ED-F0C7-84698129C38E}"/>
              </a:ext>
            </a:extLst>
          </p:cNvPr>
          <p:cNvPicPr>
            <a:picLocks noChangeAspect="1"/>
          </p:cNvPicPr>
          <p:nvPr/>
        </p:nvPicPr>
        <p:blipFill>
          <a:blip r:embed="rId2"/>
          <a:stretch>
            <a:fillRect/>
          </a:stretch>
        </p:blipFill>
        <p:spPr>
          <a:xfrm>
            <a:off x="7708392" y="2411403"/>
            <a:ext cx="4142232" cy="2958737"/>
          </a:xfrm>
          <a:prstGeom prst="rect">
            <a:avLst/>
          </a:prstGeom>
        </p:spPr>
      </p:pic>
    </p:spTree>
    <p:extLst>
      <p:ext uri="{BB962C8B-B14F-4D97-AF65-F5344CB8AC3E}">
        <p14:creationId xmlns:p14="http://schemas.microsoft.com/office/powerpoint/2010/main" val="906846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166E67-E483-4505-34F7-E6A0D86C99A5}"/>
              </a:ext>
            </a:extLst>
          </p:cNvPr>
          <p:cNvSpPr>
            <a:spLocks noGrp="1"/>
          </p:cNvSpPr>
          <p:nvPr>
            <p:ph type="title"/>
          </p:nvPr>
        </p:nvSpPr>
        <p:spPr>
          <a:xfrm>
            <a:off x="804672" y="802955"/>
            <a:ext cx="4766330" cy="1454051"/>
          </a:xfrm>
        </p:spPr>
        <p:txBody>
          <a:bodyPr>
            <a:normAutofit/>
          </a:bodyPr>
          <a:lstStyle/>
          <a:p>
            <a:pPr algn="ctr"/>
            <a:r>
              <a:rPr lang="en-GB" sz="4000">
                <a:solidFill>
                  <a:schemeClr val="accent1"/>
                </a:solidFill>
                <a:latin typeface="Google Sans"/>
                <a:ea typeface="Calibri"/>
                <a:cs typeface="Calibri"/>
              </a:rPr>
              <a:t>Objectives:</a:t>
            </a:r>
            <a:endParaRPr lang="en-US" sz="4000">
              <a:solidFill>
                <a:schemeClr val="accent1"/>
              </a:solidFill>
              <a:latin typeface="Google Sans"/>
              <a:ea typeface="Calibri"/>
              <a:cs typeface="Calibri"/>
            </a:endParaRPr>
          </a:p>
        </p:txBody>
      </p:sp>
      <p:sp>
        <p:nvSpPr>
          <p:cNvPr id="3" name="Content Placeholder 2">
            <a:extLst>
              <a:ext uri="{FF2B5EF4-FFF2-40B4-BE49-F238E27FC236}">
                <a16:creationId xmlns:a16="http://schemas.microsoft.com/office/drawing/2014/main" id="{D95312F1-C5AA-0D94-079F-375D7B6FD2CF}"/>
              </a:ext>
            </a:extLst>
          </p:cNvPr>
          <p:cNvSpPr>
            <a:spLocks noGrp="1"/>
          </p:cNvSpPr>
          <p:nvPr>
            <p:ph idx="1"/>
          </p:nvPr>
        </p:nvSpPr>
        <p:spPr>
          <a:xfrm>
            <a:off x="804672" y="2421683"/>
            <a:ext cx="4765949" cy="3353476"/>
          </a:xfrm>
        </p:spPr>
        <p:txBody>
          <a:bodyPr vert="horz" lIns="91440" tIns="45720" rIns="91440" bIns="45720" rtlCol="0" anchor="t">
            <a:normAutofit/>
          </a:bodyPr>
          <a:lstStyle/>
          <a:p>
            <a:endParaRPr lang="en-GB" sz="2000">
              <a:latin typeface="Google Sans"/>
              <a:ea typeface="Calibri"/>
              <a:cs typeface="Calibri"/>
            </a:endParaRPr>
          </a:p>
          <a:p>
            <a:r>
              <a:rPr lang="en-GB" sz="2000">
                <a:latin typeface="Google Sans"/>
                <a:ea typeface="Calibri"/>
                <a:cs typeface="Calibri"/>
              </a:rPr>
              <a:t>Implement effective options to manage risks occurring.</a:t>
            </a:r>
          </a:p>
          <a:p>
            <a:r>
              <a:rPr lang="en-GB" sz="2000">
                <a:latin typeface="Google Sans"/>
                <a:ea typeface="Calibri"/>
                <a:cs typeface="Calibri"/>
              </a:rPr>
              <a:t>Ensure legal and regulatory compliance to meet legal requirements.</a:t>
            </a:r>
          </a:p>
          <a:p>
            <a:endParaRPr lang="en-GB" sz="2000">
              <a:latin typeface="Calibri"/>
              <a:ea typeface="Calibri"/>
              <a:cs typeface="Calibri"/>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hand holding a block with arrows&#10;&#10;AI-generated content may be incorrect.">
            <a:extLst>
              <a:ext uri="{FF2B5EF4-FFF2-40B4-BE49-F238E27FC236}">
                <a16:creationId xmlns:a16="http://schemas.microsoft.com/office/drawing/2014/main" id="{A2FD0B45-972B-D6FD-C64D-EE3D7774B976}"/>
              </a:ext>
            </a:extLst>
          </p:cNvPr>
          <p:cNvPicPr>
            <a:picLocks noChangeAspect="1"/>
          </p:cNvPicPr>
          <p:nvPr/>
        </p:nvPicPr>
        <p:blipFill>
          <a:blip r:embed="rId2"/>
          <a:stretch>
            <a:fillRect/>
          </a:stretch>
        </p:blipFill>
        <p:spPr>
          <a:xfrm>
            <a:off x="7359681" y="2072270"/>
            <a:ext cx="4490943" cy="2978326"/>
          </a:xfrm>
          <a:prstGeom prst="rect">
            <a:avLst/>
          </a:prstGeom>
        </p:spPr>
      </p:pic>
    </p:spTree>
    <p:extLst>
      <p:ext uri="{BB962C8B-B14F-4D97-AF65-F5344CB8AC3E}">
        <p14:creationId xmlns:p14="http://schemas.microsoft.com/office/powerpoint/2010/main" val="3567803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C7425E-CAFF-D069-CEBB-38296F56F6BB}"/>
              </a:ext>
            </a:extLst>
          </p:cNvPr>
          <p:cNvSpPr>
            <a:spLocks noGrp="1"/>
          </p:cNvSpPr>
          <p:nvPr>
            <p:ph type="title"/>
          </p:nvPr>
        </p:nvSpPr>
        <p:spPr>
          <a:xfrm>
            <a:off x="804672" y="802955"/>
            <a:ext cx="4766330" cy="1454051"/>
          </a:xfrm>
        </p:spPr>
        <p:txBody>
          <a:bodyPr>
            <a:normAutofit/>
          </a:bodyPr>
          <a:lstStyle/>
          <a:p>
            <a:pPr algn="ctr"/>
            <a:r>
              <a:rPr lang="en-GB" sz="4000">
                <a:solidFill>
                  <a:schemeClr val="accent1"/>
                </a:solidFill>
                <a:latin typeface="Google Sans"/>
              </a:rPr>
              <a:t> Learning Content:</a:t>
            </a:r>
          </a:p>
        </p:txBody>
      </p:sp>
      <p:sp>
        <p:nvSpPr>
          <p:cNvPr id="3" name="Content Placeholder 2">
            <a:extLst>
              <a:ext uri="{FF2B5EF4-FFF2-40B4-BE49-F238E27FC236}">
                <a16:creationId xmlns:a16="http://schemas.microsoft.com/office/drawing/2014/main" id="{74B004C9-8A2A-395E-6353-ACD477F9F8B2}"/>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GB" sz="2000">
                <a:latin typeface="Google Sans"/>
              </a:rPr>
              <a:t>This training session is intended to create an understanding on the importance of risk assessments for people with impairments and disabilities.</a:t>
            </a:r>
            <a:endParaRPr lang="en-US" sz="2000"/>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computer with a book on it&#10;&#10;AI-generated content may be incorrect.">
            <a:extLst>
              <a:ext uri="{FF2B5EF4-FFF2-40B4-BE49-F238E27FC236}">
                <a16:creationId xmlns:a16="http://schemas.microsoft.com/office/drawing/2014/main" id="{5E85DE4D-192A-7572-BF25-C4B13B37FF2A}"/>
              </a:ext>
            </a:extLst>
          </p:cNvPr>
          <p:cNvPicPr>
            <a:picLocks noChangeAspect="1"/>
          </p:cNvPicPr>
          <p:nvPr/>
        </p:nvPicPr>
        <p:blipFill>
          <a:blip r:embed="rId2"/>
          <a:stretch>
            <a:fillRect/>
          </a:stretch>
        </p:blipFill>
        <p:spPr>
          <a:xfrm>
            <a:off x="7359681" y="2020609"/>
            <a:ext cx="4490943" cy="3029987"/>
          </a:xfrm>
          <a:prstGeom prst="rect">
            <a:avLst/>
          </a:prstGeom>
        </p:spPr>
      </p:pic>
    </p:spTree>
    <p:extLst>
      <p:ext uri="{BB962C8B-B14F-4D97-AF65-F5344CB8AC3E}">
        <p14:creationId xmlns:p14="http://schemas.microsoft.com/office/powerpoint/2010/main" val="1551373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85AB4D-B3FB-6D26-4A1C-F9285A5CAB37}"/>
              </a:ext>
            </a:extLst>
          </p:cNvPr>
          <p:cNvSpPr>
            <a:spLocks noGrp="1"/>
          </p:cNvSpPr>
          <p:nvPr>
            <p:ph type="title"/>
          </p:nvPr>
        </p:nvSpPr>
        <p:spPr>
          <a:xfrm>
            <a:off x="804672" y="802955"/>
            <a:ext cx="6369941" cy="1454051"/>
          </a:xfrm>
        </p:spPr>
        <p:txBody>
          <a:bodyPr>
            <a:normAutofit/>
          </a:bodyPr>
          <a:lstStyle/>
          <a:p>
            <a:r>
              <a:rPr lang="en-US" sz="4000">
                <a:solidFill>
                  <a:schemeClr val="accent1"/>
                </a:solidFill>
                <a:latin typeface="Google Sans"/>
              </a:rPr>
              <a:t>Development Outcomes:</a:t>
            </a:r>
            <a:endParaRPr lang="en-US" sz="4000">
              <a:solidFill>
                <a:schemeClr val="accent1"/>
              </a:solidFill>
            </a:endParaRPr>
          </a:p>
        </p:txBody>
      </p:sp>
      <p:sp>
        <p:nvSpPr>
          <p:cNvPr id="3" name="Content Placeholder 2">
            <a:extLst>
              <a:ext uri="{FF2B5EF4-FFF2-40B4-BE49-F238E27FC236}">
                <a16:creationId xmlns:a16="http://schemas.microsoft.com/office/drawing/2014/main" id="{00920706-03FB-B7A3-AA41-5711E6302E5D}"/>
              </a:ext>
            </a:extLst>
          </p:cNvPr>
          <p:cNvSpPr>
            <a:spLocks noGrp="1"/>
          </p:cNvSpPr>
          <p:nvPr>
            <p:ph idx="1"/>
          </p:nvPr>
        </p:nvSpPr>
        <p:spPr>
          <a:xfrm>
            <a:off x="804672" y="2421683"/>
            <a:ext cx="4765949" cy="3353476"/>
          </a:xfrm>
        </p:spPr>
        <p:txBody>
          <a:bodyPr vert="horz" lIns="91440" tIns="45720" rIns="91440" bIns="45720" rtlCol="0" anchor="t">
            <a:normAutofit/>
          </a:bodyPr>
          <a:lstStyle/>
          <a:p>
            <a:pPr marL="0" indent="0">
              <a:buNone/>
            </a:pPr>
            <a:r>
              <a:rPr lang="en-US" sz="2000">
                <a:latin typeface="Google Sans"/>
              </a:rPr>
              <a:t>This course meets the criteria for the </a:t>
            </a:r>
          </a:p>
          <a:p>
            <a:pPr marL="0" indent="0">
              <a:buNone/>
            </a:pPr>
            <a:r>
              <a:rPr lang="en-US" sz="2000">
                <a:latin typeface="Google Sans"/>
              </a:rPr>
              <a:t>GDC's development outcomes A,B,C and D</a:t>
            </a:r>
            <a:endParaRPr lang="en-US" sz="2000"/>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magnifying glass looking at a target&#10;&#10;AI-generated content may be incorrect.">
            <a:extLst>
              <a:ext uri="{FF2B5EF4-FFF2-40B4-BE49-F238E27FC236}">
                <a16:creationId xmlns:a16="http://schemas.microsoft.com/office/drawing/2014/main" id="{50206175-DD6C-43B7-1BF7-243381141E5C}"/>
              </a:ext>
            </a:extLst>
          </p:cNvPr>
          <p:cNvPicPr>
            <a:picLocks noChangeAspect="1"/>
          </p:cNvPicPr>
          <p:nvPr/>
        </p:nvPicPr>
        <p:blipFill>
          <a:blip r:embed="rId2"/>
          <a:stretch>
            <a:fillRect/>
          </a:stretch>
        </p:blipFill>
        <p:spPr>
          <a:xfrm>
            <a:off x="7708392" y="1970098"/>
            <a:ext cx="4142232" cy="3647618"/>
          </a:xfrm>
          <a:prstGeom prst="rect">
            <a:avLst/>
          </a:prstGeom>
        </p:spPr>
      </p:pic>
    </p:spTree>
    <p:extLst>
      <p:ext uri="{BB962C8B-B14F-4D97-AF65-F5344CB8AC3E}">
        <p14:creationId xmlns:p14="http://schemas.microsoft.com/office/powerpoint/2010/main" val="4278159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A2AA48-7AD3-0DEE-F69C-E7F671BFAA64}"/>
              </a:ext>
            </a:extLst>
          </p:cNvPr>
          <p:cNvSpPr>
            <a:spLocks noGrp="1"/>
          </p:cNvSpPr>
          <p:nvPr>
            <p:ph type="title"/>
          </p:nvPr>
        </p:nvSpPr>
        <p:spPr>
          <a:xfrm>
            <a:off x="804672" y="802955"/>
            <a:ext cx="4766330" cy="1454051"/>
          </a:xfrm>
        </p:spPr>
        <p:txBody>
          <a:bodyPr>
            <a:normAutofit/>
          </a:bodyPr>
          <a:lstStyle/>
          <a:p>
            <a:pPr algn="ctr"/>
            <a:r>
              <a:rPr lang="en-GB" sz="4000">
                <a:solidFill>
                  <a:schemeClr val="accent1"/>
                </a:solidFill>
                <a:latin typeface="Google Sans"/>
                <a:ea typeface="Calibri"/>
                <a:cs typeface="Calibri"/>
              </a:rPr>
              <a:t>Risk assessments:</a:t>
            </a:r>
          </a:p>
        </p:txBody>
      </p:sp>
      <p:sp>
        <p:nvSpPr>
          <p:cNvPr id="3" name="Content Placeholder 2">
            <a:extLst>
              <a:ext uri="{FF2B5EF4-FFF2-40B4-BE49-F238E27FC236}">
                <a16:creationId xmlns:a16="http://schemas.microsoft.com/office/drawing/2014/main" id="{BD2AD1CB-F072-97C5-6DA0-16A095C468D6}"/>
              </a:ext>
            </a:extLst>
          </p:cNvPr>
          <p:cNvSpPr>
            <a:spLocks noGrp="1"/>
          </p:cNvSpPr>
          <p:nvPr>
            <p:ph idx="1"/>
          </p:nvPr>
        </p:nvSpPr>
        <p:spPr>
          <a:xfrm>
            <a:off x="804672" y="2433778"/>
            <a:ext cx="5298138" cy="3341381"/>
          </a:xfrm>
        </p:spPr>
        <p:txBody>
          <a:bodyPr vert="horz" lIns="91440" tIns="45720" rIns="91440" bIns="45720" rtlCol="0" anchor="t">
            <a:normAutofit lnSpcReduction="10000"/>
          </a:bodyPr>
          <a:lstStyle/>
          <a:p>
            <a:pPr>
              <a:buNone/>
            </a:pPr>
            <a:r>
              <a:rPr lang="en-GB" sz="2000" dirty="0">
                <a:latin typeface="Google Sans"/>
                <a:ea typeface="Calibri"/>
                <a:cs typeface="Calibri"/>
              </a:rPr>
              <a:t>   In Special Care Dentistry, risk assessments  are a complex process that:</a:t>
            </a:r>
            <a:endParaRPr lang="en-US" dirty="0">
              <a:latin typeface="Aptos" panose="02110004020202020204"/>
              <a:ea typeface="Calibri"/>
              <a:cs typeface="Calibri"/>
            </a:endParaRPr>
          </a:p>
          <a:p>
            <a:r>
              <a:rPr lang="en-GB" sz="2000" dirty="0">
                <a:latin typeface="Google Sans"/>
                <a:ea typeface="Calibri"/>
                <a:cs typeface="Calibri"/>
              </a:rPr>
              <a:t>Identifies and evaluates  the patient’s overall health status, anxiety levels, and specific oral health risks, as well as considering the need for modified treatment settings like general anaesthesia and ensuring the safety of both the patient and the dental team. </a:t>
            </a:r>
            <a:endParaRPr lang="en-US">
              <a:latin typeface="Aptos" panose="02110004020202020204"/>
              <a:ea typeface="Calibri"/>
              <a:cs typeface="Calibri"/>
            </a:endParaRPr>
          </a:p>
          <a:p>
            <a:r>
              <a:rPr lang="en-GB" sz="2000" dirty="0">
                <a:latin typeface="Google Sans"/>
                <a:ea typeface="Calibri"/>
                <a:cs typeface="Calibri"/>
              </a:rPr>
              <a:t>Mitigates health, safety, and ethical risks for patients with diverse and often significant needs.</a:t>
            </a:r>
            <a:endParaRPr lang="en-US" dirty="0"/>
          </a:p>
          <a:p>
            <a:pPr marL="0" indent="0">
              <a:buNone/>
            </a:pPr>
            <a:endParaRPr lang="en-GB" sz="2000">
              <a:latin typeface="Google Sans"/>
              <a:ea typeface="Calibri"/>
              <a:cs typeface="Calibri"/>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diagram of a risk assessment&#10;&#10;AI-generated content may be incorrect.">
            <a:extLst>
              <a:ext uri="{FF2B5EF4-FFF2-40B4-BE49-F238E27FC236}">
                <a16:creationId xmlns:a16="http://schemas.microsoft.com/office/drawing/2014/main" id="{97BF05F6-05FE-B7F0-1AF8-C35111A1D081}"/>
              </a:ext>
            </a:extLst>
          </p:cNvPr>
          <p:cNvPicPr>
            <a:picLocks noChangeAspect="1"/>
          </p:cNvPicPr>
          <p:nvPr/>
        </p:nvPicPr>
        <p:blipFill>
          <a:blip r:embed="rId2"/>
          <a:stretch>
            <a:fillRect/>
          </a:stretch>
        </p:blipFill>
        <p:spPr>
          <a:xfrm>
            <a:off x="7708392" y="2437900"/>
            <a:ext cx="4142232" cy="2905744"/>
          </a:xfrm>
          <a:prstGeom prst="rect">
            <a:avLst/>
          </a:prstGeom>
        </p:spPr>
      </p:pic>
    </p:spTree>
    <p:extLst>
      <p:ext uri="{BB962C8B-B14F-4D97-AF65-F5344CB8AC3E}">
        <p14:creationId xmlns:p14="http://schemas.microsoft.com/office/powerpoint/2010/main" val="37997606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3B7D0E-1F9A-2815-3A03-D51762F53EE5}"/>
              </a:ext>
            </a:extLst>
          </p:cNvPr>
          <p:cNvSpPr>
            <a:spLocks noGrp="1"/>
          </p:cNvSpPr>
          <p:nvPr>
            <p:ph type="title"/>
          </p:nvPr>
        </p:nvSpPr>
        <p:spPr>
          <a:xfrm>
            <a:off x="804672" y="802955"/>
            <a:ext cx="5334986" cy="1454051"/>
          </a:xfrm>
        </p:spPr>
        <p:txBody>
          <a:bodyPr>
            <a:normAutofit/>
          </a:bodyPr>
          <a:lstStyle/>
          <a:p>
            <a:r>
              <a:rPr lang="en-US" sz="4000">
                <a:solidFill>
                  <a:schemeClr val="accent1"/>
                </a:solidFill>
                <a:latin typeface="Google Sans"/>
              </a:rPr>
              <a:t>Special Care Patient's:</a:t>
            </a:r>
          </a:p>
        </p:txBody>
      </p:sp>
      <p:sp>
        <p:nvSpPr>
          <p:cNvPr id="3" name="Content Placeholder 2">
            <a:extLst>
              <a:ext uri="{FF2B5EF4-FFF2-40B4-BE49-F238E27FC236}">
                <a16:creationId xmlns:a16="http://schemas.microsoft.com/office/drawing/2014/main" id="{8BA6B02C-093C-D794-DC4F-84AE5987C209}"/>
              </a:ext>
            </a:extLst>
          </p:cNvPr>
          <p:cNvSpPr>
            <a:spLocks noGrp="1"/>
          </p:cNvSpPr>
          <p:nvPr>
            <p:ph idx="1"/>
          </p:nvPr>
        </p:nvSpPr>
        <p:spPr>
          <a:xfrm>
            <a:off x="804672" y="2103236"/>
            <a:ext cx="5698546" cy="3671923"/>
          </a:xfrm>
        </p:spPr>
        <p:txBody>
          <a:bodyPr vert="horz" lIns="91440" tIns="45720" rIns="91440" bIns="45720" rtlCol="0" anchor="t">
            <a:noAutofit/>
          </a:bodyPr>
          <a:lstStyle/>
          <a:p>
            <a:pPr marL="0" indent="0">
              <a:buNone/>
            </a:pPr>
            <a:r>
              <a:rPr lang="en-GB" sz="2000">
                <a:latin typeface="Google Sans"/>
              </a:rPr>
              <a:t>These patients have:</a:t>
            </a:r>
            <a:endParaRPr lang="en-US" sz="2000">
              <a:latin typeface="Aptos" panose="02110004020202020204"/>
            </a:endParaRPr>
          </a:p>
          <a:p>
            <a:pPr marL="342900" indent="-342900"/>
            <a:r>
              <a:rPr lang="en-GB" sz="2000">
                <a:latin typeface="Google Sans"/>
              </a:rPr>
              <a:t>Physical</a:t>
            </a:r>
            <a:endParaRPr lang="en-US" sz="2000">
              <a:latin typeface="Aptos" panose="02110004020202020204"/>
            </a:endParaRPr>
          </a:p>
          <a:p>
            <a:pPr marL="342900" indent="-342900"/>
            <a:r>
              <a:rPr lang="en-GB" sz="2000">
                <a:latin typeface="Google Sans"/>
              </a:rPr>
              <a:t>Sensory</a:t>
            </a:r>
            <a:endParaRPr lang="en-US" sz="2000">
              <a:latin typeface="Aptos" panose="02110004020202020204"/>
            </a:endParaRPr>
          </a:p>
          <a:p>
            <a:pPr marL="342900" indent="-342900"/>
            <a:r>
              <a:rPr lang="en-GB" sz="2000">
                <a:latin typeface="Google Sans"/>
              </a:rPr>
              <a:t>Intellectual</a:t>
            </a:r>
            <a:endParaRPr lang="en-US" sz="2000">
              <a:latin typeface="Aptos" panose="02110004020202020204"/>
            </a:endParaRPr>
          </a:p>
          <a:p>
            <a:pPr marL="342900" indent="-342900"/>
            <a:r>
              <a:rPr lang="en-GB" sz="2000">
                <a:latin typeface="Google Sans"/>
              </a:rPr>
              <a:t>Mental</a:t>
            </a:r>
            <a:endParaRPr lang="en-US" sz="2000">
              <a:latin typeface="Aptos" panose="02110004020202020204"/>
            </a:endParaRPr>
          </a:p>
          <a:p>
            <a:pPr marL="342900" indent="-342900"/>
            <a:r>
              <a:rPr lang="en-GB" sz="2000">
                <a:latin typeface="Google Sans"/>
              </a:rPr>
              <a:t>Medical</a:t>
            </a:r>
            <a:endParaRPr lang="en-US" sz="2000">
              <a:latin typeface="Aptos" panose="02110004020202020204"/>
            </a:endParaRPr>
          </a:p>
          <a:p>
            <a:pPr marL="342900" indent="-342900"/>
            <a:r>
              <a:rPr lang="en-GB" sz="2000">
                <a:latin typeface="Google Sans"/>
              </a:rPr>
              <a:t>Emotional</a:t>
            </a:r>
            <a:endParaRPr lang="en-US" sz="2000">
              <a:latin typeface="Aptos" panose="02110004020202020204"/>
            </a:endParaRPr>
          </a:p>
          <a:p>
            <a:pPr marL="342900" indent="-342900"/>
            <a:r>
              <a:rPr lang="en-GB" sz="2000">
                <a:latin typeface="Google Sans"/>
              </a:rPr>
              <a:t>Social impairments that require special care. </a:t>
            </a:r>
            <a:endParaRPr lang="en-US" sz="2000">
              <a:latin typeface="Aptos" panose="02110004020202020204"/>
            </a:endParaRPr>
          </a:p>
          <a:p>
            <a:pPr marL="342900" indent="-342900"/>
            <a:r>
              <a:rPr lang="en-GB" sz="2000">
                <a:latin typeface="Google Sans"/>
              </a:rPr>
              <a:t>The process in SCD involves a holistic, individualized approach that goes beyond standard dental care considerations.</a:t>
            </a:r>
            <a:r>
              <a:rPr lang="en-GB" sz="2000"/>
              <a:t> </a:t>
            </a:r>
            <a:endParaRPr lang="en-US" sz="2000"/>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group of people standing around a person in a wheelchair&#10;&#10;AI-generated content may be incorrect.">
            <a:extLst>
              <a:ext uri="{FF2B5EF4-FFF2-40B4-BE49-F238E27FC236}">
                <a16:creationId xmlns:a16="http://schemas.microsoft.com/office/drawing/2014/main" id="{495ACB93-AF49-5407-485A-6C56AF378730}"/>
              </a:ext>
            </a:extLst>
          </p:cNvPr>
          <p:cNvPicPr>
            <a:picLocks noChangeAspect="1"/>
          </p:cNvPicPr>
          <p:nvPr/>
        </p:nvPicPr>
        <p:blipFill>
          <a:blip r:embed="rId2"/>
          <a:stretch>
            <a:fillRect/>
          </a:stretch>
        </p:blipFill>
        <p:spPr>
          <a:xfrm>
            <a:off x="7708392" y="1957183"/>
            <a:ext cx="4142232" cy="3647618"/>
          </a:xfrm>
          <a:prstGeom prst="rect">
            <a:avLst/>
          </a:prstGeom>
        </p:spPr>
      </p:pic>
    </p:spTree>
    <p:extLst>
      <p:ext uri="{BB962C8B-B14F-4D97-AF65-F5344CB8AC3E}">
        <p14:creationId xmlns:p14="http://schemas.microsoft.com/office/powerpoint/2010/main" val="3782683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937FAE-D7CE-1239-AE0C-07C60B69368F}"/>
              </a:ext>
            </a:extLst>
          </p:cNvPr>
          <p:cNvSpPr>
            <a:spLocks noGrp="1"/>
          </p:cNvSpPr>
          <p:nvPr>
            <p:ph type="title"/>
          </p:nvPr>
        </p:nvSpPr>
        <p:spPr>
          <a:xfrm>
            <a:off x="122284" y="802955"/>
            <a:ext cx="6949971" cy="1454051"/>
          </a:xfrm>
        </p:spPr>
        <p:txBody>
          <a:bodyPr>
            <a:normAutofit/>
          </a:bodyPr>
          <a:lstStyle/>
          <a:p>
            <a:r>
              <a:rPr lang="en-GB" sz="4000" dirty="0">
                <a:solidFill>
                  <a:schemeClr val="accent1"/>
                </a:solidFill>
                <a:latin typeface="Google Sans"/>
              </a:rPr>
              <a:t>Anxiety and behaviour risk:</a:t>
            </a:r>
            <a:endParaRPr lang="en-US" sz="4000" dirty="0">
              <a:solidFill>
                <a:schemeClr val="accent1"/>
              </a:solidFill>
              <a:latin typeface="Google Sans"/>
            </a:endParaRPr>
          </a:p>
        </p:txBody>
      </p:sp>
      <p:sp>
        <p:nvSpPr>
          <p:cNvPr id="3" name="Content Placeholder 2">
            <a:extLst>
              <a:ext uri="{FF2B5EF4-FFF2-40B4-BE49-F238E27FC236}">
                <a16:creationId xmlns:a16="http://schemas.microsoft.com/office/drawing/2014/main" id="{6018AD48-1E5F-FB88-9090-D37428173609}"/>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GB" sz="2000" dirty="0">
                <a:latin typeface="Google Sans"/>
              </a:rPr>
              <a:t>Use tools like the Modified Dental Anxiety Scale (MDAS) and ask about specific triggers to assess a patient’s anxiety level and potential for behavioural challenges. </a:t>
            </a:r>
            <a:endParaRPr lang="en-US" sz="2000" dirty="0">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close-up of a child&amp;#39;s face&#10;&#10;AI-generated content may be incorrect.">
            <a:extLst>
              <a:ext uri="{FF2B5EF4-FFF2-40B4-BE49-F238E27FC236}">
                <a16:creationId xmlns:a16="http://schemas.microsoft.com/office/drawing/2014/main" id="{BE7EAB61-16E0-4E24-66F1-9E1671B08386}"/>
              </a:ext>
            </a:extLst>
          </p:cNvPr>
          <p:cNvPicPr>
            <a:picLocks noChangeAspect="1"/>
          </p:cNvPicPr>
          <p:nvPr/>
        </p:nvPicPr>
        <p:blipFill>
          <a:blip r:embed="rId2"/>
          <a:stretch>
            <a:fillRect/>
          </a:stretch>
        </p:blipFill>
        <p:spPr>
          <a:xfrm>
            <a:off x="7708392" y="2482109"/>
            <a:ext cx="4142232" cy="2817326"/>
          </a:xfrm>
          <a:prstGeom prst="rect">
            <a:avLst/>
          </a:prstGeom>
        </p:spPr>
      </p:pic>
    </p:spTree>
    <p:extLst>
      <p:ext uri="{BB962C8B-B14F-4D97-AF65-F5344CB8AC3E}">
        <p14:creationId xmlns:p14="http://schemas.microsoft.com/office/powerpoint/2010/main" val="1096328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2E0B6BC-4268-AA58-E485-84C745918F1B}"/>
              </a:ext>
            </a:extLst>
          </p:cNvPr>
          <p:cNvSpPr txBox="1"/>
          <p:nvPr/>
        </p:nvSpPr>
        <p:spPr>
          <a:xfrm>
            <a:off x="804672" y="465504"/>
            <a:ext cx="4765949" cy="5309655"/>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nSpc>
                <a:spcPct val="90000"/>
              </a:lnSpc>
              <a:spcAft>
                <a:spcPts val="600"/>
              </a:spcAft>
            </a:pPr>
            <a:r>
              <a:rPr lang="en-US" sz="2800" b="1" i="0" u="none" strike="noStrike" baseline="0" dirty="0">
                <a:latin typeface="Google Sans"/>
              </a:rPr>
              <a:t>CAN YOU TELL US HOW</a:t>
            </a:r>
            <a:endParaRPr lang="en-US" sz="2800" dirty="0">
              <a:latin typeface="Google Sans"/>
            </a:endParaRPr>
          </a:p>
          <a:p>
            <a:pPr indent="-228600">
              <a:lnSpc>
                <a:spcPct val="90000"/>
              </a:lnSpc>
              <a:spcAft>
                <a:spcPts val="600"/>
              </a:spcAft>
              <a:buFont typeface="Arial" panose="020B0604020202020204" pitchFamily="34" charset="0"/>
              <a:buChar char="•"/>
            </a:pPr>
            <a:endParaRPr lang="en-US" sz="2800" b="1" dirty="0">
              <a:latin typeface="Google Sans"/>
            </a:endParaRPr>
          </a:p>
          <a:p>
            <a:pPr>
              <a:lnSpc>
                <a:spcPct val="90000"/>
              </a:lnSpc>
              <a:spcAft>
                <a:spcPts val="600"/>
              </a:spcAft>
            </a:pPr>
            <a:r>
              <a:rPr lang="en-US" sz="2800" b="1" i="0" u="none" strike="noStrike" baseline="0" dirty="0">
                <a:latin typeface="Google Sans"/>
              </a:rPr>
              <a:t>ANXIOUS YOU GET,</a:t>
            </a:r>
            <a:endParaRPr lang="en-US" sz="2800" dirty="0">
              <a:latin typeface="Google Sans"/>
            </a:endParaRPr>
          </a:p>
          <a:p>
            <a:pPr>
              <a:lnSpc>
                <a:spcPct val="90000"/>
              </a:lnSpc>
              <a:spcAft>
                <a:spcPts val="600"/>
              </a:spcAft>
            </a:pPr>
            <a:r>
              <a:rPr lang="en-US" sz="2800" b="1" i="0" u="none" strike="noStrike" baseline="0" dirty="0">
                <a:latin typeface="Google Sans"/>
              </a:rPr>
              <a:t>IF AT</a:t>
            </a:r>
            <a:r>
              <a:rPr lang="en-US" sz="2800" b="1" dirty="0">
                <a:latin typeface="Google Sans"/>
              </a:rPr>
              <a:t> </a:t>
            </a:r>
            <a:r>
              <a:rPr lang="en-US" sz="2800" b="1" i="0" u="none" strike="noStrike" baseline="0" dirty="0">
                <a:latin typeface="Google Sans"/>
              </a:rPr>
              <a:t>ALL, </a:t>
            </a:r>
            <a:r>
              <a:rPr lang="en-US" sz="2800" b="0" i="0" dirty="0">
                <a:latin typeface="Google Sans"/>
              </a:rPr>
              <a:t>​</a:t>
            </a:r>
            <a:endParaRPr lang="en-US" sz="2800" b="1" dirty="0">
              <a:latin typeface="Google Sans"/>
            </a:endParaRPr>
          </a:p>
          <a:p>
            <a:pPr>
              <a:lnSpc>
                <a:spcPct val="90000"/>
              </a:lnSpc>
              <a:spcAft>
                <a:spcPts val="600"/>
              </a:spcAft>
            </a:pPr>
            <a:r>
              <a:rPr lang="en-US" sz="2800" b="1" i="0" u="none" strike="noStrike" baseline="0" dirty="0">
                <a:latin typeface="Google Sans"/>
              </a:rPr>
              <a:t>WITH YOUR DENTAL VISIT?</a:t>
            </a:r>
            <a:r>
              <a:rPr lang="en-US" sz="2800" b="0" i="0" dirty="0">
                <a:latin typeface="Google Sans"/>
              </a:rPr>
              <a:t>​</a:t>
            </a:r>
          </a:p>
          <a:p>
            <a:pPr>
              <a:lnSpc>
                <a:spcPct val="90000"/>
              </a:lnSpc>
              <a:spcAft>
                <a:spcPts val="600"/>
              </a:spcAft>
            </a:pPr>
            <a:br>
              <a:rPr lang="en-US" sz="2800" b="0" i="0" dirty="0">
                <a:latin typeface="Google Sans"/>
              </a:rPr>
            </a:br>
            <a:r>
              <a:rPr lang="en-US" sz="2800" b="1" i="0" u="none" strike="noStrike" baseline="0" dirty="0">
                <a:latin typeface="Google Sans"/>
              </a:rPr>
              <a:t>PLEASE INDICATE BY</a:t>
            </a:r>
            <a:endParaRPr lang="en-US" sz="2800" dirty="0">
              <a:latin typeface="Google Sans"/>
            </a:endParaRPr>
          </a:p>
          <a:p>
            <a:pPr>
              <a:lnSpc>
                <a:spcPct val="90000"/>
              </a:lnSpc>
              <a:spcAft>
                <a:spcPts val="600"/>
              </a:spcAft>
            </a:pPr>
            <a:r>
              <a:rPr lang="en-US" sz="2800" b="1" i="0" u="none" strike="noStrike" baseline="0" dirty="0">
                <a:latin typeface="Google Sans"/>
              </a:rPr>
              <a:t>INSERTING ‘X’ IN THE</a:t>
            </a:r>
            <a:endParaRPr lang="en-US" sz="2800" dirty="0">
              <a:latin typeface="Google Sans"/>
            </a:endParaRPr>
          </a:p>
          <a:p>
            <a:pPr>
              <a:lnSpc>
                <a:spcPct val="90000"/>
              </a:lnSpc>
              <a:spcAft>
                <a:spcPts val="600"/>
              </a:spcAft>
            </a:pPr>
            <a:r>
              <a:rPr lang="en-US" sz="2800" b="1" i="0" u="none" strike="noStrike" baseline="0" dirty="0">
                <a:latin typeface="Google Sans"/>
              </a:rPr>
              <a:t>APPROPRIATE BOX</a:t>
            </a:r>
            <a:endParaRPr lang="en-US" sz="2800" dirty="0">
              <a:latin typeface="Google Sans"/>
            </a:endParaRPr>
          </a:p>
          <a:p>
            <a:pPr indent="-228600">
              <a:lnSpc>
                <a:spcPct val="90000"/>
              </a:lnSpc>
              <a:spcAft>
                <a:spcPts val="600"/>
              </a:spcAft>
              <a:buFont typeface="Arial" panose="020B0604020202020204" pitchFamily="34" charset="0"/>
              <a:buChar char="•"/>
            </a:pPr>
            <a:endParaRPr lang="en-US" sz="600">
              <a:solidFill>
                <a:schemeClr val="tx2"/>
              </a:solidFill>
            </a:endParaRPr>
          </a:p>
        </p:txBody>
      </p:sp>
      <p:grpSp>
        <p:nvGrpSpPr>
          <p:cNvPr id="16" name="Group 15">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7" name="Freeform: Shape 16">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extLst>
              <a:ext uri="{FF2B5EF4-FFF2-40B4-BE49-F238E27FC236}">
                <a16:creationId xmlns:a16="http://schemas.microsoft.com/office/drawing/2014/main" id="{7786C5F6-7D8D-161D-ABD5-98CED834F987}"/>
              </a:ext>
            </a:extLst>
          </p:cNvPr>
          <p:cNvPicPr>
            <a:picLocks noChangeAspect="1"/>
          </p:cNvPicPr>
          <p:nvPr/>
        </p:nvPicPr>
        <p:blipFill>
          <a:blip r:embed="rId2"/>
          <a:stretch>
            <a:fillRect/>
          </a:stretch>
        </p:blipFill>
        <p:spPr>
          <a:xfrm>
            <a:off x="7708392" y="2110698"/>
            <a:ext cx="4142232" cy="2695789"/>
          </a:xfrm>
          <a:prstGeom prst="rect">
            <a:avLst/>
          </a:prstGeom>
        </p:spPr>
      </p:pic>
      <p:sp>
        <p:nvSpPr>
          <p:cNvPr id="4" name="TextBox 3">
            <a:extLst>
              <a:ext uri="{FF2B5EF4-FFF2-40B4-BE49-F238E27FC236}">
                <a16:creationId xmlns:a16="http://schemas.microsoft.com/office/drawing/2014/main" id="{4A0BD76E-88E2-F191-DFA2-AE04110CEE2C}"/>
              </a:ext>
            </a:extLst>
          </p:cNvPr>
          <p:cNvSpPr txBox="1"/>
          <p:nvPr/>
        </p:nvSpPr>
        <p:spPr>
          <a:xfrm>
            <a:off x="3048000" y="3429000"/>
            <a:ext cx="609600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600"/>
              </a:spcAft>
            </a:pPr>
            <a:endParaRPr lang="en-US" sz="2000" b="1" i="0" u="none" strike="noStrike">
              <a:solidFill>
                <a:srgbClr val="000000"/>
              </a:solidFill>
              <a:latin typeface="Times New Roman"/>
              <a:ea typeface="Times New Roman"/>
              <a:cs typeface="Times New Roman"/>
            </a:endParaRPr>
          </a:p>
          <a:p>
            <a:pPr algn="l">
              <a:spcAft>
                <a:spcPts val="600"/>
              </a:spcAft>
            </a:pPr>
            <a:br>
              <a:rPr lang="en-US" b="0" dirty="0"/>
            </a:br>
            <a:endParaRPr lang="en-US" b="0"/>
          </a:p>
          <a:p>
            <a:pPr algn="ctr">
              <a:spcAft>
                <a:spcPts val="600"/>
              </a:spcAft>
            </a:pPr>
            <a:endParaRPr lang="en-GB"/>
          </a:p>
        </p:txBody>
      </p:sp>
    </p:spTree>
    <p:extLst>
      <p:ext uri="{BB962C8B-B14F-4D97-AF65-F5344CB8AC3E}">
        <p14:creationId xmlns:p14="http://schemas.microsoft.com/office/powerpoint/2010/main" val="31178813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2">
            <a:extLst>
              <a:ext uri="{FF2B5EF4-FFF2-40B4-BE49-F238E27FC236}">
                <a16:creationId xmlns:a16="http://schemas.microsoft.com/office/drawing/2014/main" id="{F323C3E7-8601-36AF-ADDD-B655F3ECC453}"/>
              </a:ext>
            </a:extLst>
          </p:cNvPr>
          <p:cNvGraphicFramePr>
            <a:graphicFrameLocks noGrp="1"/>
          </p:cNvGraphicFramePr>
          <p:nvPr/>
        </p:nvGraphicFramePr>
        <p:xfrm>
          <a:off x="1919626" y="643467"/>
          <a:ext cx="8352750" cy="5571077"/>
        </p:xfrm>
        <a:graphic>
          <a:graphicData uri="http://schemas.openxmlformats.org/drawingml/2006/table">
            <a:tbl>
              <a:tblPr firstRow="1" bandRow="1">
                <a:tableStyleId>{5C22544A-7EE6-4342-B048-85BDC9FD1C3A}</a:tableStyleId>
              </a:tblPr>
              <a:tblGrid>
                <a:gridCol w="488487">
                  <a:extLst>
                    <a:ext uri="{9D8B030D-6E8A-4147-A177-3AD203B41FA5}">
                      <a16:colId xmlns:a16="http://schemas.microsoft.com/office/drawing/2014/main" val="3218974515"/>
                    </a:ext>
                  </a:extLst>
                </a:gridCol>
                <a:gridCol w="1621407">
                  <a:extLst>
                    <a:ext uri="{9D8B030D-6E8A-4147-A177-3AD203B41FA5}">
                      <a16:colId xmlns:a16="http://schemas.microsoft.com/office/drawing/2014/main" val="3884569979"/>
                    </a:ext>
                  </a:extLst>
                </a:gridCol>
                <a:gridCol w="1560714">
                  <a:extLst>
                    <a:ext uri="{9D8B030D-6E8A-4147-A177-3AD203B41FA5}">
                      <a16:colId xmlns:a16="http://schemas.microsoft.com/office/drawing/2014/main" val="1919700240"/>
                    </a:ext>
                  </a:extLst>
                </a:gridCol>
                <a:gridCol w="1560714">
                  <a:extLst>
                    <a:ext uri="{9D8B030D-6E8A-4147-A177-3AD203B41FA5}">
                      <a16:colId xmlns:a16="http://schemas.microsoft.com/office/drawing/2014/main" val="3566849177"/>
                    </a:ext>
                  </a:extLst>
                </a:gridCol>
                <a:gridCol w="1560714">
                  <a:extLst>
                    <a:ext uri="{9D8B030D-6E8A-4147-A177-3AD203B41FA5}">
                      <a16:colId xmlns:a16="http://schemas.microsoft.com/office/drawing/2014/main" val="2832736669"/>
                    </a:ext>
                  </a:extLst>
                </a:gridCol>
                <a:gridCol w="1560714">
                  <a:extLst>
                    <a:ext uri="{9D8B030D-6E8A-4147-A177-3AD203B41FA5}">
                      <a16:colId xmlns:a16="http://schemas.microsoft.com/office/drawing/2014/main" val="3300848114"/>
                    </a:ext>
                  </a:extLst>
                </a:gridCol>
              </a:tblGrid>
              <a:tr h="198135">
                <a:tc gridSpan="6">
                  <a:txBody>
                    <a:bodyPr/>
                    <a:lstStyle/>
                    <a:p>
                      <a:pPr rtl="0" fontAlgn="base">
                        <a:buFont typeface="+mj-lt"/>
                        <a:buAutoNum type="arabicPeriod"/>
                      </a:pPr>
                      <a:r>
                        <a:rPr lang="en-GB" sz="800" b="1" i="0" u="none" strike="noStrike">
                          <a:solidFill>
                            <a:srgbClr val="000000"/>
                          </a:solidFill>
                          <a:effectLst/>
                          <a:latin typeface="Times New Roman" panose="02020603050405020304" pitchFamily="18" charset="0"/>
                        </a:rPr>
                        <a:t>If you went to your Dentist for TREATMENT TOMORROW, how would you feel?</a:t>
                      </a:r>
                      <a:endParaRPr lang="en-GB" sz="800" b="0" i="0" u="none" strike="noStrike">
                        <a:solidFill>
                          <a:srgbClr val="000000"/>
                        </a:solidFill>
                        <a:effectLst/>
                        <a:latin typeface="Times New Roman" panose="02020603050405020304" pitchFamily="18" charset="0"/>
                      </a:endParaRPr>
                    </a:p>
                  </a:txBody>
                  <a:tcPr marL="43706" marR="43706" marT="29137" marB="29137">
                    <a:lnL>
                      <a:noFill/>
                    </a:lnL>
                    <a:lnR>
                      <a:noFill/>
                    </a:lnR>
                    <a:lnT>
                      <a:noFill/>
                    </a:lnT>
                    <a:lnB>
                      <a:noFill/>
                    </a:lnB>
                    <a:no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806881262"/>
                  </a:ext>
                </a:extLst>
              </a:tr>
              <a:tr h="431234">
                <a:tc>
                  <a:txBody>
                    <a:bodyPr/>
                    <a:lstStyle/>
                    <a:p>
                      <a:pPr fontAlgn="t">
                        <a:buNone/>
                      </a:pPr>
                      <a:br>
                        <a:rPr lang="en-GB" sz="1100">
                          <a:effectLst/>
                        </a:rPr>
                      </a:br>
                      <a:endParaRPr lang="en-GB" sz="1100">
                        <a:effectLst/>
                      </a:endParaRPr>
                    </a:p>
                  </a:txBody>
                  <a:tcPr marL="43706" marR="43706" marT="29137" marB="29137">
                    <a:lnL>
                      <a:noFill/>
                    </a:lnL>
                    <a:lnR>
                      <a:noFill/>
                    </a:lnR>
                    <a:lnT>
                      <a:noFill/>
                    </a:lnT>
                    <a:lnB>
                      <a:noFill/>
                    </a:lnB>
                    <a:noFill/>
                  </a:tcPr>
                </a:tc>
                <a:tc>
                  <a:txBody>
                    <a:bodyPr/>
                    <a:lstStyle/>
                    <a:p>
                      <a:pPr rtl="0" fontAlgn="t">
                        <a:buNone/>
                      </a:pPr>
                      <a:r>
                        <a:rPr lang="en-GB" sz="800" b="0" i="1" u="none" strike="noStrike">
                          <a:solidFill>
                            <a:srgbClr val="000000"/>
                          </a:solidFill>
                          <a:effectLst/>
                          <a:latin typeface="Times New Roman" panose="02020603050405020304" pitchFamily="18" charset="0"/>
                        </a:rPr>
                        <a:t>Not </a:t>
                      </a:r>
                      <a:endParaRPr lang="en-GB" sz="1100">
                        <a:effectLst/>
                      </a:endParaRPr>
                    </a:p>
                    <a:p>
                      <a:pPr rtl="0" fontAlgn="t">
                        <a:buNone/>
                      </a:pPr>
                      <a:r>
                        <a:rPr lang="en-GB" sz="800" b="0" i="1" u="none" strike="noStrike">
                          <a:solidFill>
                            <a:srgbClr val="000000"/>
                          </a:solidFill>
                          <a:effectLst/>
                          <a:latin typeface="Times New Roman" panose="02020603050405020304" pitchFamily="18" charset="0"/>
                        </a:rPr>
                        <a:t>Anxious   </a:t>
                      </a:r>
                      <a:r>
                        <a:rPr lang="en-GB" sz="800" b="0" i="0" u="none" strike="noStrike">
                          <a:solidFill>
                            <a:srgbClr val="000000"/>
                          </a:solidFill>
                          <a:effectLst/>
                          <a:latin typeface="Times New Roman" panose="02020603050405020304" pitchFamily="18" charset="0"/>
                        </a:rPr>
                        <a:t></a:t>
                      </a:r>
                      <a:endParaRPr lang="en-GB" sz="1100">
                        <a:effectLst/>
                      </a:endParaRPr>
                    </a:p>
                  </a:txBody>
                  <a:tcPr marL="43706" marR="43706" marT="29137" marB="29137">
                    <a:lnL>
                      <a:noFill/>
                    </a:lnL>
                    <a:lnR>
                      <a:noFill/>
                    </a:lnR>
                    <a:lnT>
                      <a:noFill/>
                    </a:lnT>
                    <a:lnB>
                      <a:noFill/>
                    </a:lnB>
                    <a:noFill/>
                  </a:tcPr>
                </a:tc>
                <a:tc>
                  <a:txBody>
                    <a:bodyPr/>
                    <a:lstStyle/>
                    <a:p>
                      <a:pPr rtl="0" fontAlgn="t">
                        <a:buNone/>
                      </a:pPr>
                      <a:r>
                        <a:rPr lang="en-GB" sz="800" b="0" i="1" u="none" strike="noStrike">
                          <a:solidFill>
                            <a:srgbClr val="000000"/>
                          </a:solidFill>
                          <a:effectLst/>
                          <a:latin typeface="Times New Roman" panose="02020603050405020304" pitchFamily="18" charset="0"/>
                        </a:rPr>
                        <a:t>Slightly </a:t>
                      </a:r>
                      <a:endParaRPr lang="en-GB" sz="1100">
                        <a:effectLst/>
                      </a:endParaRPr>
                    </a:p>
                    <a:p>
                      <a:pPr rtl="0" fontAlgn="t">
                        <a:buNone/>
                      </a:pPr>
                      <a:r>
                        <a:rPr lang="en-GB" sz="800" b="0" i="1" u="none" strike="noStrike">
                          <a:solidFill>
                            <a:srgbClr val="000000"/>
                          </a:solidFill>
                          <a:effectLst/>
                          <a:latin typeface="Times New Roman" panose="02020603050405020304" pitchFamily="18" charset="0"/>
                        </a:rPr>
                        <a:t>Anxious  </a:t>
                      </a:r>
                      <a:r>
                        <a:rPr lang="en-GB" sz="800" b="0" i="0" u="none" strike="noStrike">
                          <a:solidFill>
                            <a:srgbClr val="000000"/>
                          </a:solidFill>
                          <a:effectLst/>
                          <a:latin typeface="Times New Roman" panose="02020603050405020304" pitchFamily="18" charset="0"/>
                        </a:rPr>
                        <a:t></a:t>
                      </a:r>
                      <a:endParaRPr lang="en-GB" sz="1100">
                        <a:effectLst/>
                      </a:endParaRPr>
                    </a:p>
                  </a:txBody>
                  <a:tcPr marL="43706" marR="43706" marT="29137" marB="29137">
                    <a:lnL>
                      <a:noFill/>
                    </a:lnL>
                    <a:lnR>
                      <a:noFill/>
                    </a:lnR>
                    <a:lnT>
                      <a:noFill/>
                    </a:lnT>
                    <a:lnB>
                      <a:noFill/>
                    </a:lnB>
                    <a:noFill/>
                  </a:tcPr>
                </a:tc>
                <a:tc>
                  <a:txBody>
                    <a:bodyPr/>
                    <a:lstStyle/>
                    <a:p>
                      <a:pPr rtl="0" fontAlgn="t">
                        <a:buNone/>
                      </a:pPr>
                      <a:r>
                        <a:rPr lang="en-GB" sz="800" b="0" i="1" u="none" strike="noStrike">
                          <a:solidFill>
                            <a:srgbClr val="000000"/>
                          </a:solidFill>
                          <a:effectLst/>
                          <a:latin typeface="Times New Roman" panose="02020603050405020304" pitchFamily="18" charset="0"/>
                        </a:rPr>
                        <a:t>Fairly </a:t>
                      </a:r>
                      <a:endParaRPr lang="en-GB" sz="1100">
                        <a:effectLst/>
                      </a:endParaRPr>
                    </a:p>
                    <a:p>
                      <a:pPr rtl="0" fontAlgn="t">
                        <a:buNone/>
                      </a:pPr>
                      <a:r>
                        <a:rPr lang="en-GB" sz="800" b="0" i="1" u="none" strike="noStrike">
                          <a:solidFill>
                            <a:srgbClr val="000000"/>
                          </a:solidFill>
                          <a:effectLst/>
                          <a:latin typeface="Times New Roman" panose="02020603050405020304" pitchFamily="18" charset="0"/>
                        </a:rPr>
                        <a:t>Anxious  </a:t>
                      </a:r>
                      <a:r>
                        <a:rPr lang="en-GB" sz="800" b="0" i="0" u="none" strike="noStrike">
                          <a:solidFill>
                            <a:srgbClr val="000000"/>
                          </a:solidFill>
                          <a:effectLst/>
                          <a:latin typeface="Times New Roman" panose="02020603050405020304" pitchFamily="18" charset="0"/>
                        </a:rPr>
                        <a:t></a:t>
                      </a:r>
                      <a:endParaRPr lang="en-GB" sz="1100">
                        <a:effectLst/>
                      </a:endParaRPr>
                    </a:p>
                  </a:txBody>
                  <a:tcPr marL="43706" marR="43706" marT="29137" marB="29137">
                    <a:lnL>
                      <a:noFill/>
                    </a:lnL>
                    <a:lnR>
                      <a:noFill/>
                    </a:lnR>
                    <a:lnT>
                      <a:noFill/>
                    </a:lnT>
                    <a:lnB>
                      <a:noFill/>
                    </a:lnB>
                    <a:noFill/>
                  </a:tcPr>
                </a:tc>
                <a:tc>
                  <a:txBody>
                    <a:bodyPr/>
                    <a:lstStyle/>
                    <a:p>
                      <a:pPr rtl="0" fontAlgn="t">
                        <a:buNone/>
                      </a:pPr>
                      <a:r>
                        <a:rPr lang="en-GB" sz="800" b="0" i="1" u="none" strike="noStrike">
                          <a:solidFill>
                            <a:srgbClr val="000000"/>
                          </a:solidFill>
                          <a:effectLst/>
                          <a:latin typeface="Times New Roman" panose="02020603050405020304" pitchFamily="18" charset="0"/>
                        </a:rPr>
                        <a:t>Very </a:t>
                      </a:r>
                      <a:endParaRPr lang="en-GB" sz="1100">
                        <a:effectLst/>
                      </a:endParaRPr>
                    </a:p>
                    <a:p>
                      <a:pPr rtl="0" fontAlgn="t">
                        <a:buNone/>
                      </a:pPr>
                      <a:r>
                        <a:rPr lang="en-GB" sz="800" b="0" i="1" u="none" strike="noStrike">
                          <a:solidFill>
                            <a:srgbClr val="000000"/>
                          </a:solidFill>
                          <a:effectLst/>
                          <a:latin typeface="Times New Roman" panose="02020603050405020304" pitchFamily="18" charset="0"/>
                        </a:rPr>
                        <a:t>Anxious  </a:t>
                      </a:r>
                      <a:r>
                        <a:rPr lang="en-GB" sz="800" b="0" i="0" u="none" strike="noStrike">
                          <a:solidFill>
                            <a:srgbClr val="000000"/>
                          </a:solidFill>
                          <a:effectLst/>
                          <a:latin typeface="Times New Roman" panose="02020603050405020304" pitchFamily="18" charset="0"/>
                        </a:rPr>
                        <a:t></a:t>
                      </a:r>
                      <a:endParaRPr lang="en-GB" sz="1100">
                        <a:effectLst/>
                      </a:endParaRPr>
                    </a:p>
                  </a:txBody>
                  <a:tcPr marL="43706" marR="43706" marT="29137" marB="29137">
                    <a:lnL>
                      <a:noFill/>
                    </a:lnL>
                    <a:lnR>
                      <a:noFill/>
                    </a:lnR>
                    <a:lnT>
                      <a:noFill/>
                    </a:lnT>
                    <a:lnB>
                      <a:noFill/>
                    </a:lnB>
                    <a:noFill/>
                  </a:tcPr>
                </a:tc>
                <a:tc>
                  <a:txBody>
                    <a:bodyPr/>
                    <a:lstStyle/>
                    <a:p>
                      <a:pPr rtl="0" fontAlgn="t">
                        <a:buNone/>
                      </a:pPr>
                      <a:r>
                        <a:rPr lang="en-GB" sz="800" b="0" i="1" u="none" strike="noStrike">
                          <a:solidFill>
                            <a:srgbClr val="000000"/>
                          </a:solidFill>
                          <a:effectLst/>
                          <a:latin typeface="Times New Roman" panose="02020603050405020304" pitchFamily="18" charset="0"/>
                        </a:rPr>
                        <a:t>Extremely </a:t>
                      </a:r>
                      <a:endParaRPr lang="en-GB" sz="1100">
                        <a:effectLst/>
                      </a:endParaRPr>
                    </a:p>
                    <a:p>
                      <a:pPr rtl="0" fontAlgn="t">
                        <a:buNone/>
                      </a:pPr>
                      <a:r>
                        <a:rPr lang="en-GB" sz="800" b="0" i="1" u="none" strike="noStrike">
                          <a:solidFill>
                            <a:srgbClr val="000000"/>
                          </a:solidFill>
                          <a:effectLst/>
                          <a:latin typeface="Times New Roman" panose="02020603050405020304" pitchFamily="18" charset="0"/>
                        </a:rPr>
                        <a:t>Anxious  </a:t>
                      </a:r>
                      <a:r>
                        <a:rPr lang="en-GB" sz="800" b="0" i="0" u="none" strike="noStrike">
                          <a:solidFill>
                            <a:srgbClr val="000000"/>
                          </a:solidFill>
                          <a:effectLst/>
                          <a:latin typeface="Times New Roman" panose="02020603050405020304" pitchFamily="18" charset="0"/>
                        </a:rPr>
                        <a:t></a:t>
                      </a:r>
                      <a:endParaRPr lang="en-GB" sz="1100">
                        <a:effectLst/>
                      </a:endParaRPr>
                    </a:p>
                  </a:txBody>
                  <a:tcPr marL="43706" marR="43706" marT="29137" marB="29137">
                    <a:lnL>
                      <a:noFill/>
                    </a:lnL>
                    <a:lnR>
                      <a:noFill/>
                    </a:lnR>
                    <a:lnT>
                      <a:noFill/>
                    </a:lnT>
                    <a:lnB>
                      <a:noFill/>
                    </a:lnB>
                    <a:noFill/>
                  </a:tcPr>
                </a:tc>
                <a:extLst>
                  <a:ext uri="{0D108BD9-81ED-4DB2-BD59-A6C34878D82A}">
                    <a16:rowId xmlns:a16="http://schemas.microsoft.com/office/drawing/2014/main" val="3809359975"/>
                  </a:ext>
                </a:extLst>
              </a:tr>
              <a:tr h="431234">
                <a:tc gridSpan="6">
                  <a:txBody>
                    <a:bodyPr/>
                    <a:lstStyle/>
                    <a:p>
                      <a:pPr fontAlgn="t">
                        <a:buNone/>
                      </a:pPr>
                      <a:br>
                        <a:rPr lang="en-GB" sz="1100">
                          <a:effectLst/>
                        </a:rPr>
                      </a:br>
                      <a:endParaRPr lang="en-GB" sz="1100">
                        <a:effectLst/>
                      </a:endParaRPr>
                    </a:p>
                  </a:txBody>
                  <a:tcPr marL="43706" marR="43706" marT="29137" marB="29137">
                    <a:lnL>
                      <a:noFill/>
                    </a:lnL>
                    <a:lnR>
                      <a:noFill/>
                    </a:lnR>
                    <a:lnT>
                      <a:noFill/>
                    </a:lnT>
                    <a:lnB>
                      <a:noFill/>
                    </a:lnB>
                    <a:no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279890209"/>
                  </a:ext>
                </a:extLst>
              </a:tr>
              <a:tr h="198135">
                <a:tc gridSpan="6">
                  <a:txBody>
                    <a:bodyPr/>
                    <a:lstStyle/>
                    <a:p>
                      <a:pPr rtl="0" fontAlgn="base">
                        <a:buFont typeface="+mj-lt"/>
                        <a:buAutoNum type="arabicPeriod" startAt="2"/>
                      </a:pPr>
                      <a:r>
                        <a:rPr lang="en-GB" sz="800" b="1" i="0" u="none" strike="noStrike">
                          <a:solidFill>
                            <a:srgbClr val="000000"/>
                          </a:solidFill>
                          <a:effectLst/>
                          <a:latin typeface="Times New Roman" panose="02020603050405020304" pitchFamily="18" charset="0"/>
                        </a:rPr>
                        <a:t>If you were sitting in the WAITING ROOM (waiting for treatment), how would you feel?</a:t>
                      </a:r>
                      <a:endParaRPr lang="en-GB" sz="800" b="0" i="0" u="none" strike="noStrike">
                        <a:solidFill>
                          <a:srgbClr val="000000"/>
                        </a:solidFill>
                        <a:effectLst/>
                        <a:latin typeface="Times New Roman" panose="02020603050405020304" pitchFamily="18" charset="0"/>
                      </a:endParaRPr>
                    </a:p>
                  </a:txBody>
                  <a:tcPr marL="43706" marR="43706" marT="29137" marB="29137">
                    <a:lnL>
                      <a:noFill/>
                    </a:lnL>
                    <a:lnR>
                      <a:noFill/>
                    </a:lnR>
                    <a:lnT>
                      <a:noFill/>
                    </a:lnT>
                    <a:lnB>
                      <a:noFill/>
                    </a:lnB>
                    <a:no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109673833"/>
                  </a:ext>
                </a:extLst>
              </a:tr>
              <a:tr h="431234">
                <a:tc>
                  <a:txBody>
                    <a:bodyPr/>
                    <a:lstStyle/>
                    <a:p>
                      <a:pPr fontAlgn="t">
                        <a:buNone/>
                      </a:pPr>
                      <a:br>
                        <a:rPr lang="en-GB" sz="1100">
                          <a:effectLst/>
                        </a:rPr>
                      </a:br>
                      <a:endParaRPr lang="en-GB" sz="1100">
                        <a:effectLst/>
                      </a:endParaRPr>
                    </a:p>
                  </a:txBody>
                  <a:tcPr marL="43706" marR="43706" marT="29137" marB="29137">
                    <a:lnL>
                      <a:noFill/>
                    </a:lnL>
                    <a:lnR>
                      <a:noFill/>
                    </a:lnR>
                    <a:lnT>
                      <a:noFill/>
                    </a:lnT>
                    <a:lnB>
                      <a:noFill/>
                    </a:lnB>
                    <a:noFill/>
                  </a:tcPr>
                </a:tc>
                <a:tc>
                  <a:txBody>
                    <a:bodyPr/>
                    <a:lstStyle/>
                    <a:p>
                      <a:pPr rtl="0" fontAlgn="t">
                        <a:buNone/>
                      </a:pPr>
                      <a:r>
                        <a:rPr lang="en-GB" sz="800" b="0" i="1" u="none" strike="noStrike">
                          <a:solidFill>
                            <a:srgbClr val="000000"/>
                          </a:solidFill>
                          <a:effectLst/>
                          <a:latin typeface="Times New Roman" panose="02020603050405020304" pitchFamily="18" charset="0"/>
                        </a:rPr>
                        <a:t>Not </a:t>
                      </a:r>
                      <a:endParaRPr lang="en-GB" sz="1100">
                        <a:effectLst/>
                      </a:endParaRPr>
                    </a:p>
                    <a:p>
                      <a:pPr rtl="0" fontAlgn="t">
                        <a:buNone/>
                      </a:pPr>
                      <a:r>
                        <a:rPr lang="en-GB" sz="800" b="0" i="1" u="none" strike="noStrike">
                          <a:solidFill>
                            <a:srgbClr val="000000"/>
                          </a:solidFill>
                          <a:effectLst/>
                          <a:latin typeface="Times New Roman" panose="02020603050405020304" pitchFamily="18" charset="0"/>
                        </a:rPr>
                        <a:t>Anxious  </a:t>
                      </a:r>
                      <a:r>
                        <a:rPr lang="en-GB" sz="800" b="0" i="0" u="none" strike="noStrike">
                          <a:solidFill>
                            <a:srgbClr val="000000"/>
                          </a:solidFill>
                          <a:effectLst/>
                          <a:latin typeface="Times New Roman" panose="02020603050405020304" pitchFamily="18" charset="0"/>
                        </a:rPr>
                        <a:t></a:t>
                      </a:r>
                      <a:endParaRPr lang="en-GB" sz="1100">
                        <a:effectLst/>
                      </a:endParaRPr>
                    </a:p>
                  </a:txBody>
                  <a:tcPr marL="43706" marR="43706" marT="29137" marB="29137">
                    <a:lnL>
                      <a:noFill/>
                    </a:lnL>
                    <a:lnR>
                      <a:noFill/>
                    </a:lnR>
                    <a:lnT>
                      <a:noFill/>
                    </a:lnT>
                    <a:lnB>
                      <a:noFill/>
                    </a:lnB>
                    <a:noFill/>
                  </a:tcPr>
                </a:tc>
                <a:tc>
                  <a:txBody>
                    <a:bodyPr/>
                    <a:lstStyle/>
                    <a:p>
                      <a:pPr rtl="0" fontAlgn="t">
                        <a:buNone/>
                      </a:pPr>
                      <a:r>
                        <a:rPr lang="en-GB" sz="800" b="0" i="1" u="none" strike="noStrike">
                          <a:solidFill>
                            <a:srgbClr val="000000"/>
                          </a:solidFill>
                          <a:effectLst/>
                          <a:latin typeface="Times New Roman" panose="02020603050405020304" pitchFamily="18" charset="0"/>
                        </a:rPr>
                        <a:t>Slightly </a:t>
                      </a:r>
                      <a:endParaRPr lang="en-GB" sz="1100">
                        <a:effectLst/>
                      </a:endParaRPr>
                    </a:p>
                    <a:p>
                      <a:pPr rtl="0" fontAlgn="t">
                        <a:buNone/>
                      </a:pPr>
                      <a:r>
                        <a:rPr lang="en-GB" sz="800" b="0" i="1" u="none" strike="noStrike">
                          <a:solidFill>
                            <a:srgbClr val="000000"/>
                          </a:solidFill>
                          <a:effectLst/>
                          <a:latin typeface="Times New Roman" panose="02020603050405020304" pitchFamily="18" charset="0"/>
                        </a:rPr>
                        <a:t>Anxious  </a:t>
                      </a:r>
                      <a:r>
                        <a:rPr lang="en-GB" sz="800" b="0" i="0" u="none" strike="noStrike">
                          <a:solidFill>
                            <a:srgbClr val="000000"/>
                          </a:solidFill>
                          <a:effectLst/>
                          <a:latin typeface="Times New Roman" panose="02020603050405020304" pitchFamily="18" charset="0"/>
                        </a:rPr>
                        <a:t></a:t>
                      </a:r>
                      <a:endParaRPr lang="en-GB" sz="1100">
                        <a:effectLst/>
                      </a:endParaRPr>
                    </a:p>
                  </a:txBody>
                  <a:tcPr marL="43706" marR="43706" marT="29137" marB="29137">
                    <a:lnL>
                      <a:noFill/>
                    </a:lnL>
                    <a:lnR>
                      <a:noFill/>
                    </a:lnR>
                    <a:lnT>
                      <a:noFill/>
                    </a:lnT>
                    <a:lnB>
                      <a:noFill/>
                    </a:lnB>
                    <a:noFill/>
                  </a:tcPr>
                </a:tc>
                <a:tc>
                  <a:txBody>
                    <a:bodyPr/>
                    <a:lstStyle/>
                    <a:p>
                      <a:pPr rtl="0" fontAlgn="t">
                        <a:buNone/>
                      </a:pPr>
                      <a:r>
                        <a:rPr lang="en-GB" sz="800" b="0" i="1" u="none" strike="noStrike">
                          <a:solidFill>
                            <a:srgbClr val="000000"/>
                          </a:solidFill>
                          <a:effectLst/>
                          <a:latin typeface="Times New Roman" panose="02020603050405020304" pitchFamily="18" charset="0"/>
                        </a:rPr>
                        <a:t>Fairly </a:t>
                      </a:r>
                      <a:endParaRPr lang="en-GB" sz="1100">
                        <a:effectLst/>
                      </a:endParaRPr>
                    </a:p>
                    <a:p>
                      <a:pPr rtl="0" fontAlgn="t">
                        <a:buNone/>
                      </a:pPr>
                      <a:r>
                        <a:rPr lang="en-GB" sz="800" b="0" i="1" u="none" strike="noStrike">
                          <a:solidFill>
                            <a:srgbClr val="000000"/>
                          </a:solidFill>
                          <a:effectLst/>
                          <a:latin typeface="Times New Roman" panose="02020603050405020304" pitchFamily="18" charset="0"/>
                        </a:rPr>
                        <a:t>Anxious  </a:t>
                      </a:r>
                      <a:r>
                        <a:rPr lang="en-GB" sz="800" b="0" i="0" u="none" strike="noStrike">
                          <a:solidFill>
                            <a:srgbClr val="000000"/>
                          </a:solidFill>
                          <a:effectLst/>
                          <a:latin typeface="Times New Roman" panose="02020603050405020304" pitchFamily="18" charset="0"/>
                        </a:rPr>
                        <a:t></a:t>
                      </a:r>
                      <a:endParaRPr lang="en-GB" sz="1100">
                        <a:effectLst/>
                      </a:endParaRPr>
                    </a:p>
                  </a:txBody>
                  <a:tcPr marL="43706" marR="43706" marT="29137" marB="29137">
                    <a:lnL>
                      <a:noFill/>
                    </a:lnL>
                    <a:lnR>
                      <a:noFill/>
                    </a:lnR>
                    <a:lnT>
                      <a:noFill/>
                    </a:lnT>
                    <a:lnB>
                      <a:noFill/>
                    </a:lnB>
                    <a:noFill/>
                  </a:tcPr>
                </a:tc>
                <a:tc>
                  <a:txBody>
                    <a:bodyPr/>
                    <a:lstStyle/>
                    <a:p>
                      <a:pPr rtl="0" fontAlgn="t">
                        <a:buNone/>
                      </a:pPr>
                      <a:r>
                        <a:rPr lang="en-GB" sz="800" b="0" i="1" u="none" strike="noStrike">
                          <a:solidFill>
                            <a:srgbClr val="000000"/>
                          </a:solidFill>
                          <a:effectLst/>
                          <a:latin typeface="Times New Roman" panose="02020603050405020304" pitchFamily="18" charset="0"/>
                        </a:rPr>
                        <a:t>Very </a:t>
                      </a:r>
                      <a:endParaRPr lang="en-GB" sz="1100">
                        <a:effectLst/>
                      </a:endParaRPr>
                    </a:p>
                    <a:p>
                      <a:pPr rtl="0" fontAlgn="t">
                        <a:buNone/>
                      </a:pPr>
                      <a:r>
                        <a:rPr lang="en-GB" sz="800" b="0" i="1" u="none" strike="noStrike">
                          <a:solidFill>
                            <a:srgbClr val="000000"/>
                          </a:solidFill>
                          <a:effectLst/>
                          <a:latin typeface="Times New Roman" panose="02020603050405020304" pitchFamily="18" charset="0"/>
                        </a:rPr>
                        <a:t>Anxious  </a:t>
                      </a:r>
                      <a:r>
                        <a:rPr lang="en-GB" sz="800" b="0" i="0" u="none" strike="noStrike">
                          <a:solidFill>
                            <a:srgbClr val="000000"/>
                          </a:solidFill>
                          <a:effectLst/>
                          <a:latin typeface="Times New Roman" panose="02020603050405020304" pitchFamily="18" charset="0"/>
                        </a:rPr>
                        <a:t></a:t>
                      </a:r>
                      <a:endParaRPr lang="en-GB" sz="1100">
                        <a:effectLst/>
                      </a:endParaRPr>
                    </a:p>
                  </a:txBody>
                  <a:tcPr marL="43706" marR="43706" marT="29137" marB="29137">
                    <a:lnL>
                      <a:noFill/>
                    </a:lnL>
                    <a:lnR>
                      <a:noFill/>
                    </a:lnR>
                    <a:lnT>
                      <a:noFill/>
                    </a:lnT>
                    <a:lnB>
                      <a:noFill/>
                    </a:lnB>
                    <a:noFill/>
                  </a:tcPr>
                </a:tc>
                <a:tc>
                  <a:txBody>
                    <a:bodyPr/>
                    <a:lstStyle/>
                    <a:p>
                      <a:pPr rtl="0" fontAlgn="t">
                        <a:buNone/>
                      </a:pPr>
                      <a:r>
                        <a:rPr lang="en-GB" sz="800" b="0" i="1" u="none" strike="noStrike">
                          <a:solidFill>
                            <a:srgbClr val="000000"/>
                          </a:solidFill>
                          <a:effectLst/>
                          <a:latin typeface="Times New Roman" panose="02020603050405020304" pitchFamily="18" charset="0"/>
                        </a:rPr>
                        <a:t>Extremely </a:t>
                      </a:r>
                      <a:endParaRPr lang="en-GB" sz="1100" b="1">
                        <a:effectLst/>
                      </a:endParaRPr>
                    </a:p>
                    <a:p>
                      <a:pPr rtl="0" fontAlgn="t">
                        <a:buNone/>
                      </a:pPr>
                      <a:r>
                        <a:rPr lang="en-GB" sz="800" b="0" i="1" u="none" strike="noStrike">
                          <a:solidFill>
                            <a:srgbClr val="000000"/>
                          </a:solidFill>
                          <a:effectLst/>
                          <a:latin typeface="Times New Roman" panose="02020603050405020304" pitchFamily="18" charset="0"/>
                        </a:rPr>
                        <a:t>Anxious  </a:t>
                      </a:r>
                      <a:r>
                        <a:rPr lang="en-GB" sz="800" b="0" i="0" u="none" strike="noStrike">
                          <a:solidFill>
                            <a:srgbClr val="000000"/>
                          </a:solidFill>
                          <a:effectLst/>
                          <a:latin typeface="Times New Roman" panose="02020603050405020304" pitchFamily="18" charset="0"/>
                        </a:rPr>
                        <a:t></a:t>
                      </a:r>
                      <a:endParaRPr lang="en-GB" sz="1100">
                        <a:effectLst/>
                      </a:endParaRPr>
                    </a:p>
                  </a:txBody>
                  <a:tcPr marL="43706" marR="43706" marT="29137" marB="29137">
                    <a:lnL>
                      <a:noFill/>
                    </a:lnL>
                    <a:lnR>
                      <a:noFill/>
                    </a:lnR>
                    <a:lnT>
                      <a:noFill/>
                    </a:lnT>
                    <a:lnB>
                      <a:noFill/>
                    </a:lnB>
                    <a:noFill/>
                  </a:tcPr>
                </a:tc>
                <a:extLst>
                  <a:ext uri="{0D108BD9-81ED-4DB2-BD59-A6C34878D82A}">
                    <a16:rowId xmlns:a16="http://schemas.microsoft.com/office/drawing/2014/main" val="597305031"/>
                  </a:ext>
                </a:extLst>
              </a:tr>
              <a:tr h="431234">
                <a:tc gridSpan="6">
                  <a:txBody>
                    <a:bodyPr/>
                    <a:lstStyle/>
                    <a:p>
                      <a:pPr fontAlgn="t">
                        <a:buNone/>
                      </a:pPr>
                      <a:br>
                        <a:rPr lang="en-GB" sz="1100">
                          <a:effectLst/>
                        </a:rPr>
                      </a:br>
                      <a:endParaRPr lang="en-GB" sz="1100">
                        <a:effectLst/>
                      </a:endParaRPr>
                    </a:p>
                  </a:txBody>
                  <a:tcPr marL="43706" marR="43706" marT="29137" marB="29137">
                    <a:lnL>
                      <a:noFill/>
                    </a:lnL>
                    <a:lnR>
                      <a:noFill/>
                    </a:lnR>
                    <a:lnT>
                      <a:noFill/>
                    </a:lnT>
                    <a:lnB>
                      <a:noFill/>
                    </a:lnB>
                    <a:no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919483252"/>
                  </a:ext>
                </a:extLst>
              </a:tr>
              <a:tr h="198135">
                <a:tc gridSpan="6">
                  <a:txBody>
                    <a:bodyPr/>
                    <a:lstStyle/>
                    <a:p>
                      <a:pPr rtl="0" fontAlgn="base">
                        <a:buFont typeface="+mj-lt"/>
                        <a:buAutoNum type="arabicPeriod" startAt="3"/>
                      </a:pPr>
                      <a:r>
                        <a:rPr lang="en-GB" sz="800" b="1" i="0" u="none" strike="noStrike">
                          <a:solidFill>
                            <a:srgbClr val="000000"/>
                          </a:solidFill>
                          <a:effectLst/>
                          <a:latin typeface="Times New Roman" panose="02020603050405020304" pitchFamily="18" charset="0"/>
                        </a:rPr>
                        <a:t>If you were about to have a TOOTH DRILLED, how would you feel?</a:t>
                      </a:r>
                      <a:endParaRPr lang="en-GB" sz="800" b="0" i="0" u="none" strike="noStrike">
                        <a:solidFill>
                          <a:srgbClr val="000000"/>
                        </a:solidFill>
                        <a:effectLst/>
                        <a:latin typeface="Times New Roman" panose="02020603050405020304" pitchFamily="18" charset="0"/>
                      </a:endParaRPr>
                    </a:p>
                  </a:txBody>
                  <a:tcPr marL="43706" marR="43706" marT="29137" marB="29137">
                    <a:lnL>
                      <a:noFill/>
                    </a:lnL>
                    <a:lnR>
                      <a:noFill/>
                    </a:lnR>
                    <a:lnT>
                      <a:noFill/>
                    </a:lnT>
                    <a:lnB>
                      <a:noFill/>
                    </a:lnB>
                    <a:no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527174253"/>
                  </a:ext>
                </a:extLst>
              </a:tr>
              <a:tr h="431234">
                <a:tc>
                  <a:txBody>
                    <a:bodyPr/>
                    <a:lstStyle/>
                    <a:p>
                      <a:pPr fontAlgn="t">
                        <a:buNone/>
                      </a:pPr>
                      <a:br>
                        <a:rPr lang="en-GB" sz="1100">
                          <a:effectLst/>
                        </a:rPr>
                      </a:br>
                      <a:endParaRPr lang="en-GB" sz="1100">
                        <a:effectLst/>
                      </a:endParaRPr>
                    </a:p>
                  </a:txBody>
                  <a:tcPr marL="43706" marR="43706" marT="29137" marB="29137">
                    <a:lnL>
                      <a:noFill/>
                    </a:lnL>
                    <a:lnR>
                      <a:noFill/>
                    </a:lnR>
                    <a:lnT>
                      <a:noFill/>
                    </a:lnT>
                    <a:lnB>
                      <a:noFill/>
                    </a:lnB>
                    <a:noFill/>
                  </a:tcPr>
                </a:tc>
                <a:tc>
                  <a:txBody>
                    <a:bodyPr/>
                    <a:lstStyle/>
                    <a:p>
                      <a:pPr rtl="0" fontAlgn="t">
                        <a:buNone/>
                      </a:pPr>
                      <a:r>
                        <a:rPr lang="en-GB" sz="800" b="0" i="1" u="none" strike="noStrike">
                          <a:solidFill>
                            <a:srgbClr val="000000"/>
                          </a:solidFill>
                          <a:effectLst/>
                          <a:latin typeface="Times New Roman" panose="02020603050405020304" pitchFamily="18" charset="0"/>
                        </a:rPr>
                        <a:t>Not </a:t>
                      </a:r>
                      <a:endParaRPr lang="en-GB" sz="1100">
                        <a:effectLst/>
                      </a:endParaRPr>
                    </a:p>
                    <a:p>
                      <a:pPr rtl="0" fontAlgn="t">
                        <a:buNone/>
                      </a:pPr>
                      <a:r>
                        <a:rPr lang="en-GB" sz="800" b="0" i="1" u="none" strike="noStrike">
                          <a:solidFill>
                            <a:srgbClr val="000000"/>
                          </a:solidFill>
                          <a:effectLst/>
                          <a:latin typeface="Times New Roman" panose="02020603050405020304" pitchFamily="18" charset="0"/>
                        </a:rPr>
                        <a:t>Anxious  </a:t>
                      </a:r>
                      <a:r>
                        <a:rPr lang="en-GB" sz="800" b="0" i="0" u="none" strike="noStrike">
                          <a:solidFill>
                            <a:srgbClr val="000000"/>
                          </a:solidFill>
                          <a:effectLst/>
                          <a:latin typeface="Times New Roman" panose="02020603050405020304" pitchFamily="18" charset="0"/>
                        </a:rPr>
                        <a:t></a:t>
                      </a:r>
                      <a:endParaRPr lang="en-GB" sz="1100">
                        <a:effectLst/>
                      </a:endParaRPr>
                    </a:p>
                  </a:txBody>
                  <a:tcPr marL="43706" marR="43706" marT="29137" marB="29137">
                    <a:lnL>
                      <a:noFill/>
                    </a:lnL>
                    <a:lnR>
                      <a:noFill/>
                    </a:lnR>
                    <a:lnT>
                      <a:noFill/>
                    </a:lnT>
                    <a:lnB>
                      <a:noFill/>
                    </a:lnB>
                    <a:noFill/>
                  </a:tcPr>
                </a:tc>
                <a:tc>
                  <a:txBody>
                    <a:bodyPr/>
                    <a:lstStyle/>
                    <a:p>
                      <a:pPr rtl="0" fontAlgn="t">
                        <a:buNone/>
                      </a:pPr>
                      <a:r>
                        <a:rPr lang="en-GB" sz="800" b="0" i="1" u="none" strike="noStrike">
                          <a:solidFill>
                            <a:srgbClr val="000000"/>
                          </a:solidFill>
                          <a:effectLst/>
                          <a:latin typeface="Times New Roman" panose="02020603050405020304" pitchFamily="18" charset="0"/>
                        </a:rPr>
                        <a:t>Slightly </a:t>
                      </a:r>
                      <a:endParaRPr lang="en-GB" sz="1100">
                        <a:effectLst/>
                      </a:endParaRPr>
                    </a:p>
                    <a:p>
                      <a:pPr rtl="0" fontAlgn="t">
                        <a:buNone/>
                      </a:pPr>
                      <a:r>
                        <a:rPr lang="en-GB" sz="800" b="0" i="1" u="none" strike="noStrike">
                          <a:solidFill>
                            <a:srgbClr val="000000"/>
                          </a:solidFill>
                          <a:effectLst/>
                          <a:latin typeface="Times New Roman" panose="02020603050405020304" pitchFamily="18" charset="0"/>
                        </a:rPr>
                        <a:t>Anxious  </a:t>
                      </a:r>
                      <a:r>
                        <a:rPr lang="en-GB" sz="800" b="0" i="0" u="none" strike="noStrike">
                          <a:solidFill>
                            <a:srgbClr val="000000"/>
                          </a:solidFill>
                          <a:effectLst/>
                          <a:latin typeface="Times New Roman" panose="02020603050405020304" pitchFamily="18" charset="0"/>
                        </a:rPr>
                        <a:t></a:t>
                      </a:r>
                      <a:endParaRPr lang="en-GB" sz="1100">
                        <a:effectLst/>
                      </a:endParaRPr>
                    </a:p>
                  </a:txBody>
                  <a:tcPr marL="43706" marR="43706" marT="29137" marB="29137">
                    <a:lnL>
                      <a:noFill/>
                    </a:lnL>
                    <a:lnR>
                      <a:noFill/>
                    </a:lnR>
                    <a:lnT>
                      <a:noFill/>
                    </a:lnT>
                    <a:lnB>
                      <a:noFill/>
                    </a:lnB>
                    <a:noFill/>
                  </a:tcPr>
                </a:tc>
                <a:tc>
                  <a:txBody>
                    <a:bodyPr/>
                    <a:lstStyle/>
                    <a:p>
                      <a:pPr rtl="0" fontAlgn="t">
                        <a:buNone/>
                      </a:pPr>
                      <a:r>
                        <a:rPr lang="en-GB" sz="800" b="0" i="1" u="none" strike="noStrike">
                          <a:solidFill>
                            <a:srgbClr val="000000"/>
                          </a:solidFill>
                          <a:effectLst/>
                          <a:latin typeface="Times New Roman" panose="02020603050405020304" pitchFamily="18" charset="0"/>
                        </a:rPr>
                        <a:t>Fairly </a:t>
                      </a:r>
                      <a:endParaRPr lang="en-GB" sz="1100">
                        <a:effectLst/>
                      </a:endParaRPr>
                    </a:p>
                    <a:p>
                      <a:pPr rtl="0" fontAlgn="t">
                        <a:buNone/>
                      </a:pPr>
                      <a:r>
                        <a:rPr lang="en-GB" sz="800" b="0" i="1" u="none" strike="noStrike">
                          <a:solidFill>
                            <a:srgbClr val="000000"/>
                          </a:solidFill>
                          <a:effectLst/>
                          <a:latin typeface="Times New Roman" panose="02020603050405020304" pitchFamily="18" charset="0"/>
                        </a:rPr>
                        <a:t>Anxious  </a:t>
                      </a:r>
                      <a:r>
                        <a:rPr lang="en-GB" sz="800" b="0" i="0" u="none" strike="noStrike">
                          <a:solidFill>
                            <a:srgbClr val="000000"/>
                          </a:solidFill>
                          <a:effectLst/>
                          <a:latin typeface="Times New Roman" panose="02020603050405020304" pitchFamily="18" charset="0"/>
                        </a:rPr>
                        <a:t></a:t>
                      </a:r>
                      <a:endParaRPr lang="en-GB" sz="1100">
                        <a:effectLst/>
                      </a:endParaRPr>
                    </a:p>
                  </a:txBody>
                  <a:tcPr marL="43706" marR="43706" marT="29137" marB="29137">
                    <a:lnL>
                      <a:noFill/>
                    </a:lnL>
                    <a:lnR>
                      <a:noFill/>
                    </a:lnR>
                    <a:lnT>
                      <a:noFill/>
                    </a:lnT>
                    <a:lnB>
                      <a:noFill/>
                    </a:lnB>
                    <a:noFill/>
                  </a:tcPr>
                </a:tc>
                <a:tc>
                  <a:txBody>
                    <a:bodyPr/>
                    <a:lstStyle/>
                    <a:p>
                      <a:pPr rtl="0" fontAlgn="t">
                        <a:buNone/>
                      </a:pPr>
                      <a:r>
                        <a:rPr lang="en-GB" sz="800" b="0" i="1" u="none" strike="noStrike">
                          <a:solidFill>
                            <a:srgbClr val="000000"/>
                          </a:solidFill>
                          <a:effectLst/>
                          <a:latin typeface="Times New Roman" panose="02020603050405020304" pitchFamily="18" charset="0"/>
                        </a:rPr>
                        <a:t>Very </a:t>
                      </a:r>
                      <a:endParaRPr lang="en-GB" sz="1100">
                        <a:effectLst/>
                      </a:endParaRPr>
                    </a:p>
                    <a:p>
                      <a:pPr rtl="0" fontAlgn="t">
                        <a:buNone/>
                      </a:pPr>
                      <a:r>
                        <a:rPr lang="en-GB" sz="800" b="0" i="1" u="none" strike="noStrike">
                          <a:solidFill>
                            <a:srgbClr val="000000"/>
                          </a:solidFill>
                          <a:effectLst/>
                          <a:latin typeface="Times New Roman" panose="02020603050405020304" pitchFamily="18" charset="0"/>
                        </a:rPr>
                        <a:t>Anxious  </a:t>
                      </a:r>
                      <a:r>
                        <a:rPr lang="en-GB" sz="800" b="0" i="0" u="none" strike="noStrike">
                          <a:solidFill>
                            <a:srgbClr val="000000"/>
                          </a:solidFill>
                          <a:effectLst/>
                          <a:latin typeface="Times New Roman" panose="02020603050405020304" pitchFamily="18" charset="0"/>
                        </a:rPr>
                        <a:t></a:t>
                      </a:r>
                      <a:endParaRPr lang="en-GB" sz="1100">
                        <a:effectLst/>
                      </a:endParaRPr>
                    </a:p>
                  </a:txBody>
                  <a:tcPr marL="43706" marR="43706" marT="29137" marB="29137">
                    <a:lnL>
                      <a:noFill/>
                    </a:lnL>
                    <a:lnR>
                      <a:noFill/>
                    </a:lnR>
                    <a:lnT>
                      <a:noFill/>
                    </a:lnT>
                    <a:lnB>
                      <a:noFill/>
                    </a:lnB>
                    <a:noFill/>
                  </a:tcPr>
                </a:tc>
                <a:tc>
                  <a:txBody>
                    <a:bodyPr/>
                    <a:lstStyle/>
                    <a:p>
                      <a:pPr rtl="0" fontAlgn="t">
                        <a:buNone/>
                      </a:pPr>
                      <a:r>
                        <a:rPr lang="en-GB" sz="800" b="0" i="1" u="none" strike="noStrike">
                          <a:solidFill>
                            <a:srgbClr val="000000"/>
                          </a:solidFill>
                          <a:effectLst/>
                          <a:latin typeface="Times New Roman" panose="02020603050405020304" pitchFamily="18" charset="0"/>
                        </a:rPr>
                        <a:t>Extremely </a:t>
                      </a:r>
                      <a:endParaRPr lang="en-GB" sz="1100" b="1">
                        <a:effectLst/>
                      </a:endParaRPr>
                    </a:p>
                    <a:p>
                      <a:pPr rtl="0" fontAlgn="t">
                        <a:buNone/>
                      </a:pPr>
                      <a:r>
                        <a:rPr lang="en-GB" sz="800" b="0" i="1" u="none" strike="noStrike">
                          <a:solidFill>
                            <a:srgbClr val="000000"/>
                          </a:solidFill>
                          <a:effectLst/>
                          <a:latin typeface="Times New Roman" panose="02020603050405020304" pitchFamily="18" charset="0"/>
                        </a:rPr>
                        <a:t>Anxious  </a:t>
                      </a:r>
                      <a:r>
                        <a:rPr lang="en-GB" sz="800" b="0" i="0" u="none" strike="noStrike">
                          <a:solidFill>
                            <a:srgbClr val="000000"/>
                          </a:solidFill>
                          <a:effectLst/>
                          <a:latin typeface="Times New Roman" panose="02020603050405020304" pitchFamily="18" charset="0"/>
                        </a:rPr>
                        <a:t></a:t>
                      </a:r>
                      <a:endParaRPr lang="en-GB" sz="1100">
                        <a:effectLst/>
                      </a:endParaRPr>
                    </a:p>
                  </a:txBody>
                  <a:tcPr marL="43706" marR="43706" marT="29137" marB="29137">
                    <a:lnL>
                      <a:noFill/>
                    </a:lnL>
                    <a:lnR>
                      <a:noFill/>
                    </a:lnR>
                    <a:lnT>
                      <a:noFill/>
                    </a:lnT>
                    <a:lnB>
                      <a:noFill/>
                    </a:lnB>
                    <a:noFill/>
                  </a:tcPr>
                </a:tc>
                <a:extLst>
                  <a:ext uri="{0D108BD9-81ED-4DB2-BD59-A6C34878D82A}">
                    <a16:rowId xmlns:a16="http://schemas.microsoft.com/office/drawing/2014/main" val="364839213"/>
                  </a:ext>
                </a:extLst>
              </a:tr>
              <a:tr h="431234">
                <a:tc gridSpan="6">
                  <a:txBody>
                    <a:bodyPr/>
                    <a:lstStyle/>
                    <a:p>
                      <a:pPr fontAlgn="t">
                        <a:buNone/>
                      </a:pPr>
                      <a:br>
                        <a:rPr lang="en-GB" sz="1100">
                          <a:effectLst/>
                        </a:rPr>
                      </a:br>
                      <a:endParaRPr lang="en-GB" sz="1100">
                        <a:effectLst/>
                      </a:endParaRPr>
                    </a:p>
                  </a:txBody>
                  <a:tcPr marL="43706" marR="43706" marT="29137" marB="29137">
                    <a:lnL>
                      <a:noFill/>
                    </a:lnL>
                    <a:lnR>
                      <a:noFill/>
                    </a:lnR>
                    <a:lnT>
                      <a:noFill/>
                    </a:lnT>
                    <a:lnB>
                      <a:noFill/>
                    </a:lnB>
                    <a:no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313510473"/>
                  </a:ext>
                </a:extLst>
              </a:tr>
              <a:tr h="547783">
                <a:tc gridSpan="6">
                  <a:txBody>
                    <a:bodyPr/>
                    <a:lstStyle/>
                    <a:p>
                      <a:pPr rtl="0" fontAlgn="base">
                        <a:buFont typeface="+mj-lt"/>
                        <a:buAutoNum type="arabicPeriod" startAt="4"/>
                      </a:pPr>
                      <a:r>
                        <a:rPr lang="en-GB" sz="800" b="1" i="0" u="none" strike="noStrike">
                          <a:solidFill>
                            <a:srgbClr val="000000"/>
                          </a:solidFill>
                          <a:effectLst/>
                          <a:latin typeface="Times New Roman" panose="02020603050405020304" pitchFamily="18" charset="0"/>
                        </a:rPr>
                        <a:t>If you were about to have your TEETH SCALED AND POLISHED, how would you feel?</a:t>
                      </a:r>
                      <a:endParaRPr lang="en-GB" sz="800" b="0" i="0" u="none" strike="noStrike">
                        <a:solidFill>
                          <a:srgbClr val="000000"/>
                        </a:solidFill>
                        <a:effectLst/>
                        <a:latin typeface="Times New Roman" panose="02020603050405020304" pitchFamily="18" charset="0"/>
                      </a:endParaRPr>
                    </a:p>
                    <a:p>
                      <a:pPr fontAlgn="t">
                        <a:buNone/>
                      </a:pPr>
                      <a:br>
                        <a:rPr lang="en-GB" sz="1100">
                          <a:effectLst/>
                        </a:rPr>
                      </a:br>
                      <a:endParaRPr lang="en-GB" sz="1100">
                        <a:effectLst/>
                      </a:endParaRPr>
                    </a:p>
                  </a:txBody>
                  <a:tcPr marL="43706" marR="43706" marT="29137" marB="29137">
                    <a:lnL>
                      <a:noFill/>
                    </a:lnL>
                    <a:lnR>
                      <a:noFill/>
                    </a:lnR>
                    <a:lnT>
                      <a:noFill/>
                    </a:lnT>
                    <a:lnB>
                      <a:noFill/>
                    </a:lnB>
                    <a:no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768372361"/>
                  </a:ext>
                </a:extLst>
              </a:tr>
              <a:tr h="431234">
                <a:tc>
                  <a:txBody>
                    <a:bodyPr/>
                    <a:lstStyle/>
                    <a:p>
                      <a:pPr fontAlgn="t">
                        <a:buNone/>
                      </a:pPr>
                      <a:br>
                        <a:rPr lang="en-GB" sz="1100">
                          <a:effectLst/>
                        </a:rPr>
                      </a:br>
                      <a:endParaRPr lang="en-GB" sz="1100">
                        <a:effectLst/>
                      </a:endParaRPr>
                    </a:p>
                  </a:txBody>
                  <a:tcPr marL="43706" marR="43706" marT="29137" marB="29137">
                    <a:lnL>
                      <a:noFill/>
                    </a:lnL>
                    <a:lnR>
                      <a:noFill/>
                    </a:lnR>
                    <a:lnT>
                      <a:noFill/>
                    </a:lnT>
                    <a:lnB>
                      <a:noFill/>
                    </a:lnB>
                    <a:noFill/>
                  </a:tcPr>
                </a:tc>
                <a:tc>
                  <a:txBody>
                    <a:bodyPr/>
                    <a:lstStyle/>
                    <a:p>
                      <a:pPr rtl="0" fontAlgn="t">
                        <a:buNone/>
                      </a:pPr>
                      <a:r>
                        <a:rPr lang="en-GB" sz="800" b="0" i="1" u="none" strike="noStrike">
                          <a:solidFill>
                            <a:srgbClr val="000000"/>
                          </a:solidFill>
                          <a:effectLst/>
                          <a:latin typeface="Times New Roman" panose="02020603050405020304" pitchFamily="18" charset="0"/>
                        </a:rPr>
                        <a:t>Not </a:t>
                      </a:r>
                      <a:endParaRPr lang="en-GB" sz="1100">
                        <a:effectLst/>
                      </a:endParaRPr>
                    </a:p>
                    <a:p>
                      <a:pPr rtl="0" fontAlgn="t">
                        <a:buNone/>
                      </a:pPr>
                      <a:r>
                        <a:rPr lang="en-GB" sz="800" b="0" i="1" u="none" strike="noStrike">
                          <a:solidFill>
                            <a:srgbClr val="000000"/>
                          </a:solidFill>
                          <a:effectLst/>
                          <a:latin typeface="Times New Roman" panose="02020603050405020304" pitchFamily="18" charset="0"/>
                        </a:rPr>
                        <a:t>Anxious  </a:t>
                      </a:r>
                      <a:r>
                        <a:rPr lang="en-GB" sz="800" b="0" i="0" u="none" strike="noStrike">
                          <a:solidFill>
                            <a:srgbClr val="000000"/>
                          </a:solidFill>
                          <a:effectLst/>
                          <a:latin typeface="Times New Roman" panose="02020603050405020304" pitchFamily="18" charset="0"/>
                        </a:rPr>
                        <a:t></a:t>
                      </a:r>
                      <a:endParaRPr lang="en-GB" sz="1100">
                        <a:effectLst/>
                      </a:endParaRPr>
                    </a:p>
                  </a:txBody>
                  <a:tcPr marL="43706" marR="43706" marT="29137" marB="29137">
                    <a:lnL>
                      <a:noFill/>
                    </a:lnL>
                    <a:lnR>
                      <a:noFill/>
                    </a:lnR>
                    <a:lnT>
                      <a:noFill/>
                    </a:lnT>
                    <a:lnB>
                      <a:noFill/>
                    </a:lnB>
                    <a:noFill/>
                  </a:tcPr>
                </a:tc>
                <a:tc>
                  <a:txBody>
                    <a:bodyPr/>
                    <a:lstStyle/>
                    <a:p>
                      <a:pPr rtl="0" fontAlgn="t">
                        <a:buNone/>
                      </a:pPr>
                      <a:r>
                        <a:rPr lang="en-GB" sz="800" b="0" i="1" u="none" strike="noStrike">
                          <a:solidFill>
                            <a:srgbClr val="000000"/>
                          </a:solidFill>
                          <a:effectLst/>
                          <a:latin typeface="Times New Roman" panose="02020603050405020304" pitchFamily="18" charset="0"/>
                        </a:rPr>
                        <a:t>Slightly </a:t>
                      </a:r>
                      <a:endParaRPr lang="en-GB" sz="1100">
                        <a:effectLst/>
                      </a:endParaRPr>
                    </a:p>
                    <a:p>
                      <a:pPr rtl="0" fontAlgn="t">
                        <a:buNone/>
                      </a:pPr>
                      <a:r>
                        <a:rPr lang="en-GB" sz="800" b="0" i="1" u="none" strike="noStrike">
                          <a:solidFill>
                            <a:srgbClr val="000000"/>
                          </a:solidFill>
                          <a:effectLst/>
                          <a:latin typeface="Times New Roman" panose="02020603050405020304" pitchFamily="18" charset="0"/>
                        </a:rPr>
                        <a:t>Anxious  </a:t>
                      </a:r>
                      <a:r>
                        <a:rPr lang="en-GB" sz="800" b="0" i="0" u="none" strike="noStrike">
                          <a:solidFill>
                            <a:srgbClr val="000000"/>
                          </a:solidFill>
                          <a:effectLst/>
                          <a:latin typeface="Times New Roman" panose="02020603050405020304" pitchFamily="18" charset="0"/>
                        </a:rPr>
                        <a:t></a:t>
                      </a:r>
                      <a:endParaRPr lang="en-GB" sz="1100">
                        <a:effectLst/>
                      </a:endParaRPr>
                    </a:p>
                  </a:txBody>
                  <a:tcPr marL="43706" marR="43706" marT="29137" marB="29137">
                    <a:lnL>
                      <a:noFill/>
                    </a:lnL>
                    <a:lnR>
                      <a:noFill/>
                    </a:lnR>
                    <a:lnT>
                      <a:noFill/>
                    </a:lnT>
                    <a:lnB>
                      <a:noFill/>
                    </a:lnB>
                    <a:noFill/>
                  </a:tcPr>
                </a:tc>
                <a:tc>
                  <a:txBody>
                    <a:bodyPr/>
                    <a:lstStyle/>
                    <a:p>
                      <a:pPr rtl="0" fontAlgn="t">
                        <a:buNone/>
                      </a:pPr>
                      <a:r>
                        <a:rPr lang="en-GB" sz="800" b="0" i="1" u="none" strike="noStrike">
                          <a:solidFill>
                            <a:srgbClr val="000000"/>
                          </a:solidFill>
                          <a:effectLst/>
                          <a:latin typeface="Times New Roman" panose="02020603050405020304" pitchFamily="18" charset="0"/>
                        </a:rPr>
                        <a:t>Fairly </a:t>
                      </a:r>
                      <a:endParaRPr lang="en-GB" sz="1100">
                        <a:effectLst/>
                      </a:endParaRPr>
                    </a:p>
                    <a:p>
                      <a:pPr rtl="0" fontAlgn="t">
                        <a:buNone/>
                      </a:pPr>
                      <a:r>
                        <a:rPr lang="en-GB" sz="800" b="0" i="1" u="none" strike="noStrike">
                          <a:solidFill>
                            <a:srgbClr val="000000"/>
                          </a:solidFill>
                          <a:effectLst/>
                          <a:latin typeface="Times New Roman" panose="02020603050405020304" pitchFamily="18" charset="0"/>
                        </a:rPr>
                        <a:t>Anxious  </a:t>
                      </a:r>
                      <a:r>
                        <a:rPr lang="en-GB" sz="800" b="0" i="0" u="none" strike="noStrike">
                          <a:solidFill>
                            <a:srgbClr val="000000"/>
                          </a:solidFill>
                          <a:effectLst/>
                          <a:latin typeface="Times New Roman" panose="02020603050405020304" pitchFamily="18" charset="0"/>
                        </a:rPr>
                        <a:t></a:t>
                      </a:r>
                      <a:endParaRPr lang="en-GB" sz="1100">
                        <a:effectLst/>
                      </a:endParaRPr>
                    </a:p>
                  </a:txBody>
                  <a:tcPr marL="43706" marR="43706" marT="29137" marB="29137">
                    <a:lnL>
                      <a:noFill/>
                    </a:lnL>
                    <a:lnR>
                      <a:noFill/>
                    </a:lnR>
                    <a:lnT>
                      <a:noFill/>
                    </a:lnT>
                    <a:lnB>
                      <a:noFill/>
                    </a:lnB>
                    <a:noFill/>
                  </a:tcPr>
                </a:tc>
                <a:tc>
                  <a:txBody>
                    <a:bodyPr/>
                    <a:lstStyle/>
                    <a:p>
                      <a:pPr rtl="0" fontAlgn="t">
                        <a:buNone/>
                      </a:pPr>
                      <a:r>
                        <a:rPr lang="en-GB" sz="800" b="0" i="1" u="none" strike="noStrike">
                          <a:solidFill>
                            <a:srgbClr val="000000"/>
                          </a:solidFill>
                          <a:effectLst/>
                          <a:latin typeface="Times New Roman" panose="02020603050405020304" pitchFamily="18" charset="0"/>
                        </a:rPr>
                        <a:t>Very </a:t>
                      </a:r>
                      <a:endParaRPr lang="en-GB" sz="1100">
                        <a:effectLst/>
                      </a:endParaRPr>
                    </a:p>
                    <a:p>
                      <a:pPr rtl="0" fontAlgn="t">
                        <a:buNone/>
                      </a:pPr>
                      <a:r>
                        <a:rPr lang="en-GB" sz="800" b="0" i="1" u="none" strike="noStrike">
                          <a:solidFill>
                            <a:srgbClr val="000000"/>
                          </a:solidFill>
                          <a:effectLst/>
                          <a:latin typeface="Times New Roman" panose="02020603050405020304" pitchFamily="18" charset="0"/>
                        </a:rPr>
                        <a:t>Anxious  </a:t>
                      </a:r>
                      <a:r>
                        <a:rPr lang="en-GB" sz="800" b="0" i="0" u="none" strike="noStrike">
                          <a:solidFill>
                            <a:srgbClr val="000000"/>
                          </a:solidFill>
                          <a:effectLst/>
                          <a:latin typeface="Times New Roman" panose="02020603050405020304" pitchFamily="18" charset="0"/>
                        </a:rPr>
                        <a:t></a:t>
                      </a:r>
                      <a:endParaRPr lang="en-GB" sz="1100">
                        <a:effectLst/>
                      </a:endParaRPr>
                    </a:p>
                  </a:txBody>
                  <a:tcPr marL="43706" marR="43706" marT="29137" marB="29137">
                    <a:lnL>
                      <a:noFill/>
                    </a:lnL>
                    <a:lnR>
                      <a:noFill/>
                    </a:lnR>
                    <a:lnT>
                      <a:noFill/>
                    </a:lnT>
                    <a:lnB>
                      <a:noFill/>
                    </a:lnB>
                    <a:noFill/>
                  </a:tcPr>
                </a:tc>
                <a:tc>
                  <a:txBody>
                    <a:bodyPr/>
                    <a:lstStyle/>
                    <a:p>
                      <a:pPr rtl="0" fontAlgn="t">
                        <a:buNone/>
                      </a:pPr>
                      <a:r>
                        <a:rPr lang="en-GB" sz="800" b="0" i="1" u="none" strike="noStrike">
                          <a:solidFill>
                            <a:srgbClr val="000000"/>
                          </a:solidFill>
                          <a:effectLst/>
                          <a:latin typeface="Times New Roman" panose="02020603050405020304" pitchFamily="18" charset="0"/>
                        </a:rPr>
                        <a:t>Extremely </a:t>
                      </a:r>
                      <a:endParaRPr lang="en-GB" sz="1100" b="1">
                        <a:effectLst/>
                      </a:endParaRPr>
                    </a:p>
                    <a:p>
                      <a:pPr rtl="0" fontAlgn="t">
                        <a:buNone/>
                      </a:pPr>
                      <a:r>
                        <a:rPr lang="en-GB" sz="800" b="0" i="1" u="none" strike="noStrike">
                          <a:solidFill>
                            <a:srgbClr val="000000"/>
                          </a:solidFill>
                          <a:effectLst/>
                          <a:latin typeface="Times New Roman" panose="02020603050405020304" pitchFamily="18" charset="0"/>
                        </a:rPr>
                        <a:t>Anxious  </a:t>
                      </a:r>
                      <a:r>
                        <a:rPr lang="en-GB" sz="800" b="0" i="0" u="none" strike="noStrike">
                          <a:solidFill>
                            <a:srgbClr val="000000"/>
                          </a:solidFill>
                          <a:effectLst/>
                          <a:latin typeface="Times New Roman" panose="02020603050405020304" pitchFamily="18" charset="0"/>
                        </a:rPr>
                        <a:t></a:t>
                      </a:r>
                      <a:endParaRPr lang="en-GB" sz="1100">
                        <a:effectLst/>
                      </a:endParaRPr>
                    </a:p>
                  </a:txBody>
                  <a:tcPr marL="43706" marR="43706" marT="29137" marB="29137">
                    <a:lnL>
                      <a:noFill/>
                    </a:lnL>
                    <a:lnR>
                      <a:noFill/>
                    </a:lnR>
                    <a:lnT>
                      <a:noFill/>
                    </a:lnT>
                    <a:lnB>
                      <a:noFill/>
                    </a:lnB>
                    <a:noFill/>
                  </a:tcPr>
                </a:tc>
                <a:extLst>
                  <a:ext uri="{0D108BD9-81ED-4DB2-BD59-A6C34878D82A}">
                    <a16:rowId xmlns:a16="http://schemas.microsoft.com/office/drawing/2014/main" val="3330098357"/>
                  </a:ext>
                </a:extLst>
              </a:tr>
              <a:tr h="431234">
                <a:tc gridSpan="6">
                  <a:txBody>
                    <a:bodyPr/>
                    <a:lstStyle/>
                    <a:p>
                      <a:pPr fontAlgn="t">
                        <a:buNone/>
                      </a:pPr>
                      <a:br>
                        <a:rPr lang="en-GB" sz="1100">
                          <a:effectLst/>
                        </a:rPr>
                      </a:br>
                      <a:endParaRPr lang="en-GB" sz="1100">
                        <a:effectLst/>
                      </a:endParaRPr>
                    </a:p>
                  </a:txBody>
                  <a:tcPr marL="43706" marR="43706" marT="29137" marB="29137">
                    <a:lnL>
                      <a:noFill/>
                    </a:lnL>
                    <a:lnR>
                      <a:noFill/>
                    </a:lnR>
                    <a:lnT>
                      <a:noFill/>
                    </a:lnT>
                    <a:lnB>
                      <a:noFill/>
                    </a:lnB>
                    <a:no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720765422"/>
                  </a:ext>
                </a:extLst>
              </a:tr>
              <a:tr h="547783">
                <a:tc gridSpan="6">
                  <a:txBody>
                    <a:bodyPr/>
                    <a:lstStyle/>
                    <a:p>
                      <a:pPr rtl="0" fontAlgn="base">
                        <a:buFont typeface="+mj-lt"/>
                        <a:buAutoNum type="arabicPeriod" startAt="5"/>
                      </a:pPr>
                      <a:r>
                        <a:rPr lang="en-GB" sz="800" b="1" i="0" u="none" strike="noStrike">
                          <a:solidFill>
                            <a:srgbClr val="000000"/>
                          </a:solidFill>
                          <a:effectLst/>
                          <a:latin typeface="Times New Roman" panose="02020603050405020304" pitchFamily="18" charset="0"/>
                        </a:rPr>
                        <a:t>If you were about to have a LOCAL ANAESTHETIC INJECTION in your gum, above an upper back tooth, how would you feel?</a:t>
                      </a:r>
                    </a:p>
                    <a:p>
                      <a:pPr fontAlgn="t">
                        <a:buNone/>
                      </a:pPr>
                      <a:br>
                        <a:rPr lang="en-GB" sz="1100">
                          <a:effectLst/>
                        </a:rPr>
                      </a:br>
                      <a:endParaRPr lang="en-GB" sz="1100">
                        <a:effectLst/>
                      </a:endParaRPr>
                    </a:p>
                  </a:txBody>
                  <a:tcPr marL="43706" marR="43706" marT="29137" marB="29137">
                    <a:lnL>
                      <a:noFill/>
                    </a:lnL>
                    <a:lnR>
                      <a:noFill/>
                    </a:lnR>
                    <a:lnT>
                      <a:noFill/>
                    </a:lnT>
                    <a:lnB>
                      <a:noFill/>
                    </a:lnB>
                    <a:no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743302167"/>
                  </a:ext>
                </a:extLst>
              </a:tr>
              <a:tr h="431234">
                <a:tc>
                  <a:txBody>
                    <a:bodyPr/>
                    <a:lstStyle/>
                    <a:p>
                      <a:pPr fontAlgn="t">
                        <a:buNone/>
                      </a:pPr>
                      <a:br>
                        <a:rPr lang="en-GB" sz="1100">
                          <a:effectLst/>
                        </a:rPr>
                      </a:br>
                      <a:endParaRPr lang="en-GB" sz="1100">
                        <a:effectLst/>
                      </a:endParaRPr>
                    </a:p>
                  </a:txBody>
                  <a:tcPr marL="43706" marR="43706" marT="29137" marB="29137">
                    <a:lnL>
                      <a:noFill/>
                    </a:lnL>
                    <a:lnR>
                      <a:noFill/>
                    </a:lnR>
                    <a:lnT>
                      <a:noFill/>
                    </a:lnT>
                    <a:lnB>
                      <a:noFill/>
                    </a:lnB>
                    <a:noFill/>
                  </a:tcPr>
                </a:tc>
                <a:tc>
                  <a:txBody>
                    <a:bodyPr/>
                    <a:lstStyle/>
                    <a:p>
                      <a:pPr rtl="0" fontAlgn="t">
                        <a:buNone/>
                      </a:pPr>
                      <a:r>
                        <a:rPr lang="en-GB" sz="800" b="0" i="1" u="none" strike="noStrike">
                          <a:solidFill>
                            <a:srgbClr val="000000"/>
                          </a:solidFill>
                          <a:effectLst/>
                          <a:latin typeface="Times New Roman" panose="02020603050405020304" pitchFamily="18" charset="0"/>
                        </a:rPr>
                        <a:t>Not </a:t>
                      </a:r>
                      <a:endParaRPr lang="en-GB" sz="1100">
                        <a:effectLst/>
                      </a:endParaRPr>
                    </a:p>
                    <a:p>
                      <a:pPr rtl="0" fontAlgn="t">
                        <a:buNone/>
                      </a:pPr>
                      <a:r>
                        <a:rPr lang="en-GB" sz="800" b="0" i="1" u="none" strike="noStrike">
                          <a:solidFill>
                            <a:srgbClr val="000000"/>
                          </a:solidFill>
                          <a:effectLst/>
                          <a:latin typeface="Times New Roman" panose="02020603050405020304" pitchFamily="18" charset="0"/>
                        </a:rPr>
                        <a:t>Anxious  </a:t>
                      </a:r>
                      <a:r>
                        <a:rPr lang="en-GB" sz="800" b="0" i="0" u="none" strike="noStrike">
                          <a:solidFill>
                            <a:srgbClr val="000000"/>
                          </a:solidFill>
                          <a:effectLst/>
                          <a:latin typeface="Times New Roman" panose="02020603050405020304" pitchFamily="18" charset="0"/>
                        </a:rPr>
                        <a:t></a:t>
                      </a:r>
                      <a:endParaRPr lang="en-GB" sz="1100" b="1">
                        <a:effectLst/>
                      </a:endParaRPr>
                    </a:p>
                  </a:txBody>
                  <a:tcPr marL="43706" marR="43706" marT="29137" marB="29137">
                    <a:lnL>
                      <a:noFill/>
                    </a:lnL>
                    <a:lnR>
                      <a:noFill/>
                    </a:lnR>
                    <a:lnT>
                      <a:noFill/>
                    </a:lnT>
                    <a:lnB>
                      <a:noFill/>
                    </a:lnB>
                    <a:noFill/>
                  </a:tcPr>
                </a:tc>
                <a:tc>
                  <a:txBody>
                    <a:bodyPr/>
                    <a:lstStyle/>
                    <a:p>
                      <a:pPr rtl="0" fontAlgn="t">
                        <a:buNone/>
                      </a:pPr>
                      <a:r>
                        <a:rPr lang="en-GB" sz="800" b="0" i="1" u="none" strike="noStrike">
                          <a:solidFill>
                            <a:srgbClr val="000000"/>
                          </a:solidFill>
                          <a:effectLst/>
                          <a:latin typeface="Times New Roman" panose="02020603050405020304" pitchFamily="18" charset="0"/>
                        </a:rPr>
                        <a:t>Slightly </a:t>
                      </a:r>
                      <a:endParaRPr lang="en-GB" sz="1100">
                        <a:effectLst/>
                      </a:endParaRPr>
                    </a:p>
                    <a:p>
                      <a:pPr rtl="0" fontAlgn="t">
                        <a:buNone/>
                      </a:pPr>
                      <a:r>
                        <a:rPr lang="en-GB" sz="800" b="0" i="1" u="none" strike="noStrike">
                          <a:solidFill>
                            <a:srgbClr val="000000"/>
                          </a:solidFill>
                          <a:effectLst/>
                          <a:latin typeface="Times New Roman" panose="02020603050405020304" pitchFamily="18" charset="0"/>
                        </a:rPr>
                        <a:t>Anxious  </a:t>
                      </a:r>
                      <a:r>
                        <a:rPr lang="en-GB" sz="800" b="0" i="0" u="none" strike="noStrike">
                          <a:solidFill>
                            <a:srgbClr val="000000"/>
                          </a:solidFill>
                          <a:effectLst/>
                          <a:latin typeface="Times New Roman" panose="02020603050405020304" pitchFamily="18" charset="0"/>
                        </a:rPr>
                        <a:t></a:t>
                      </a:r>
                      <a:endParaRPr lang="en-GB" sz="1100" b="1">
                        <a:effectLst/>
                      </a:endParaRPr>
                    </a:p>
                  </a:txBody>
                  <a:tcPr marL="43706" marR="43706" marT="29137" marB="29137">
                    <a:lnL>
                      <a:noFill/>
                    </a:lnL>
                    <a:lnR>
                      <a:noFill/>
                    </a:lnR>
                    <a:lnT>
                      <a:noFill/>
                    </a:lnT>
                    <a:lnB>
                      <a:noFill/>
                    </a:lnB>
                    <a:noFill/>
                  </a:tcPr>
                </a:tc>
                <a:tc>
                  <a:txBody>
                    <a:bodyPr/>
                    <a:lstStyle/>
                    <a:p>
                      <a:pPr rtl="0" fontAlgn="t">
                        <a:buNone/>
                      </a:pPr>
                      <a:r>
                        <a:rPr lang="en-GB" sz="800" b="0" i="1" u="none" strike="noStrike">
                          <a:solidFill>
                            <a:srgbClr val="000000"/>
                          </a:solidFill>
                          <a:effectLst/>
                          <a:latin typeface="Times New Roman" panose="02020603050405020304" pitchFamily="18" charset="0"/>
                        </a:rPr>
                        <a:t>Fairly </a:t>
                      </a:r>
                      <a:endParaRPr lang="en-GB" sz="1100">
                        <a:effectLst/>
                      </a:endParaRPr>
                    </a:p>
                    <a:p>
                      <a:pPr rtl="0" fontAlgn="t">
                        <a:buNone/>
                      </a:pPr>
                      <a:r>
                        <a:rPr lang="en-GB" sz="800" b="0" i="1" u="none" strike="noStrike">
                          <a:solidFill>
                            <a:srgbClr val="000000"/>
                          </a:solidFill>
                          <a:effectLst/>
                          <a:latin typeface="Times New Roman" panose="02020603050405020304" pitchFamily="18" charset="0"/>
                        </a:rPr>
                        <a:t>Anxious  </a:t>
                      </a:r>
                      <a:r>
                        <a:rPr lang="en-GB" sz="800" b="0" i="0" u="none" strike="noStrike">
                          <a:solidFill>
                            <a:srgbClr val="000000"/>
                          </a:solidFill>
                          <a:effectLst/>
                          <a:latin typeface="Times New Roman" panose="02020603050405020304" pitchFamily="18" charset="0"/>
                        </a:rPr>
                        <a:t></a:t>
                      </a:r>
                      <a:endParaRPr lang="en-GB" sz="1100" b="1">
                        <a:effectLst/>
                      </a:endParaRPr>
                    </a:p>
                  </a:txBody>
                  <a:tcPr marL="43706" marR="43706" marT="29137" marB="29137">
                    <a:lnL>
                      <a:noFill/>
                    </a:lnL>
                    <a:lnR>
                      <a:noFill/>
                    </a:lnR>
                    <a:lnT>
                      <a:noFill/>
                    </a:lnT>
                    <a:lnB>
                      <a:noFill/>
                    </a:lnB>
                    <a:noFill/>
                  </a:tcPr>
                </a:tc>
                <a:tc>
                  <a:txBody>
                    <a:bodyPr/>
                    <a:lstStyle/>
                    <a:p>
                      <a:pPr rtl="0" fontAlgn="t">
                        <a:buNone/>
                      </a:pPr>
                      <a:r>
                        <a:rPr lang="en-GB" sz="800" b="0" i="1" u="none" strike="noStrike">
                          <a:solidFill>
                            <a:srgbClr val="000000"/>
                          </a:solidFill>
                          <a:effectLst/>
                          <a:latin typeface="Times New Roman" panose="02020603050405020304" pitchFamily="18" charset="0"/>
                        </a:rPr>
                        <a:t>Very </a:t>
                      </a:r>
                      <a:endParaRPr lang="en-GB" sz="1100">
                        <a:effectLst/>
                      </a:endParaRPr>
                    </a:p>
                    <a:p>
                      <a:pPr rtl="0" fontAlgn="t">
                        <a:buNone/>
                      </a:pPr>
                      <a:r>
                        <a:rPr lang="en-GB" sz="800" b="0" i="1" u="none" strike="noStrike">
                          <a:solidFill>
                            <a:srgbClr val="000000"/>
                          </a:solidFill>
                          <a:effectLst/>
                          <a:latin typeface="Times New Roman" panose="02020603050405020304" pitchFamily="18" charset="0"/>
                        </a:rPr>
                        <a:t>Anxious  </a:t>
                      </a:r>
                      <a:r>
                        <a:rPr lang="en-GB" sz="800" b="0" i="0" u="none" strike="noStrike">
                          <a:solidFill>
                            <a:srgbClr val="000000"/>
                          </a:solidFill>
                          <a:effectLst/>
                          <a:latin typeface="Times New Roman" panose="02020603050405020304" pitchFamily="18" charset="0"/>
                        </a:rPr>
                        <a:t></a:t>
                      </a:r>
                      <a:endParaRPr lang="en-GB" sz="1100" b="1">
                        <a:effectLst/>
                      </a:endParaRPr>
                    </a:p>
                  </a:txBody>
                  <a:tcPr marL="43706" marR="43706" marT="29137" marB="29137">
                    <a:lnL>
                      <a:noFill/>
                    </a:lnL>
                    <a:lnR>
                      <a:noFill/>
                    </a:lnR>
                    <a:lnT>
                      <a:noFill/>
                    </a:lnT>
                    <a:lnB>
                      <a:noFill/>
                    </a:lnB>
                    <a:noFill/>
                  </a:tcPr>
                </a:tc>
                <a:tc>
                  <a:txBody>
                    <a:bodyPr/>
                    <a:lstStyle/>
                    <a:p>
                      <a:pPr rtl="0" fontAlgn="t">
                        <a:buNone/>
                      </a:pPr>
                      <a:r>
                        <a:rPr lang="en-GB" sz="800" b="0" i="1" u="none" strike="noStrike">
                          <a:solidFill>
                            <a:srgbClr val="000000"/>
                          </a:solidFill>
                          <a:effectLst/>
                          <a:latin typeface="Times New Roman" panose="02020603050405020304" pitchFamily="18" charset="0"/>
                        </a:rPr>
                        <a:t>Extremely </a:t>
                      </a:r>
                      <a:endParaRPr lang="en-GB" sz="1100" b="1">
                        <a:effectLst/>
                      </a:endParaRPr>
                    </a:p>
                    <a:p>
                      <a:pPr rtl="0" fontAlgn="t">
                        <a:buNone/>
                      </a:pPr>
                      <a:r>
                        <a:rPr lang="en-GB" sz="800" b="0" i="1" u="none" strike="noStrike">
                          <a:solidFill>
                            <a:srgbClr val="000000"/>
                          </a:solidFill>
                          <a:effectLst/>
                          <a:latin typeface="Times New Roman" panose="02020603050405020304" pitchFamily="18" charset="0"/>
                        </a:rPr>
                        <a:t>Anxious  </a:t>
                      </a:r>
                      <a:r>
                        <a:rPr lang="en-GB" sz="800" b="0" i="0" u="none" strike="noStrike">
                          <a:solidFill>
                            <a:srgbClr val="000000"/>
                          </a:solidFill>
                          <a:effectLst/>
                          <a:latin typeface="Times New Roman" panose="02020603050405020304" pitchFamily="18" charset="0"/>
                        </a:rPr>
                        <a:t></a:t>
                      </a:r>
                      <a:endParaRPr lang="en-GB" sz="1100" b="1">
                        <a:effectLst/>
                      </a:endParaRPr>
                    </a:p>
                  </a:txBody>
                  <a:tcPr marL="43706" marR="43706" marT="29137" marB="29137">
                    <a:lnL>
                      <a:noFill/>
                    </a:lnL>
                    <a:lnR>
                      <a:noFill/>
                    </a:lnR>
                    <a:lnT>
                      <a:noFill/>
                    </a:lnT>
                    <a:lnB>
                      <a:noFill/>
                    </a:lnB>
                    <a:noFill/>
                  </a:tcPr>
                </a:tc>
                <a:extLst>
                  <a:ext uri="{0D108BD9-81ED-4DB2-BD59-A6C34878D82A}">
                    <a16:rowId xmlns:a16="http://schemas.microsoft.com/office/drawing/2014/main" val="2548756340"/>
                  </a:ext>
                </a:extLst>
              </a:tr>
            </a:tbl>
          </a:graphicData>
        </a:graphic>
      </p:graphicFrame>
    </p:spTree>
    <p:extLst>
      <p:ext uri="{BB962C8B-B14F-4D97-AF65-F5344CB8AC3E}">
        <p14:creationId xmlns:p14="http://schemas.microsoft.com/office/powerpoint/2010/main" val="1082655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13D8D3-2750-8741-E961-A5B838B335C0}"/>
              </a:ext>
            </a:extLst>
          </p:cNvPr>
          <p:cNvSpPr txBox="1"/>
          <p:nvPr/>
        </p:nvSpPr>
        <p:spPr>
          <a:xfrm>
            <a:off x="1546747" y="767687"/>
            <a:ext cx="9257730" cy="46474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i="0" u="none" strike="noStrike" dirty="0">
                <a:solidFill>
                  <a:srgbClr val="000000"/>
                </a:solidFill>
                <a:latin typeface="Google Sans"/>
                <a:ea typeface="Times New Roman"/>
                <a:cs typeface="Times New Roman"/>
              </a:rPr>
              <a:t>Instructions for scoring (remove this section below before copying for use with patients)</a:t>
            </a:r>
          </a:p>
          <a:p>
            <a:br>
              <a:rPr lang="en-US" sz="2000" b="0" dirty="0">
                <a:latin typeface="Google Sans"/>
              </a:rPr>
            </a:br>
            <a:r>
              <a:rPr lang="en-US" sz="2000" b="0" i="1" u="none" strike="noStrike" dirty="0">
                <a:solidFill>
                  <a:srgbClr val="000000"/>
                </a:solidFill>
                <a:latin typeface="Google Sans"/>
                <a:ea typeface="Times New Roman"/>
                <a:cs typeface="Times New Roman"/>
              </a:rPr>
              <a:t>The Modified Dental Anxiety Scale</a:t>
            </a:r>
            <a:r>
              <a:rPr lang="en-US" sz="2000" b="0" i="0" u="none" strike="noStrike" dirty="0">
                <a:solidFill>
                  <a:srgbClr val="000000"/>
                </a:solidFill>
                <a:latin typeface="Google Sans"/>
                <a:ea typeface="Times New Roman"/>
                <a:cs typeface="Times New Roman"/>
              </a:rPr>
              <a:t>.  Each item scored as follows:</a:t>
            </a:r>
          </a:p>
          <a:p>
            <a:br>
              <a:rPr lang="en-US" sz="2000" b="0" dirty="0">
                <a:latin typeface="Google Sans"/>
              </a:rPr>
            </a:br>
            <a:r>
              <a:rPr lang="en-US" sz="2000" b="0" i="0" u="none" strike="noStrike" dirty="0">
                <a:solidFill>
                  <a:srgbClr val="000000"/>
                </a:solidFill>
                <a:latin typeface="Google Sans"/>
                <a:ea typeface="Times New Roman"/>
                <a:cs typeface="Times New Roman"/>
              </a:rPr>
              <a:t>Not anxious = 1</a:t>
            </a:r>
          </a:p>
          <a:p>
            <a:r>
              <a:rPr lang="en-US" sz="2000" b="0" i="0" u="none" strike="noStrike" dirty="0">
                <a:solidFill>
                  <a:srgbClr val="000000"/>
                </a:solidFill>
                <a:latin typeface="Google Sans"/>
                <a:ea typeface="Times New Roman"/>
                <a:cs typeface="Times New Roman"/>
              </a:rPr>
              <a:t>Slightly anxious = 2</a:t>
            </a:r>
          </a:p>
          <a:p>
            <a:r>
              <a:rPr lang="en-US" sz="2000" b="0" i="0" u="none" strike="noStrike" dirty="0">
                <a:solidFill>
                  <a:srgbClr val="000000"/>
                </a:solidFill>
                <a:latin typeface="Google Sans"/>
                <a:ea typeface="Times New Roman"/>
                <a:cs typeface="Times New Roman"/>
              </a:rPr>
              <a:t>Fairly anxious = 3</a:t>
            </a:r>
          </a:p>
          <a:p>
            <a:r>
              <a:rPr lang="en-US" sz="2000" b="0" i="0" u="none" strike="noStrike" dirty="0">
                <a:solidFill>
                  <a:srgbClr val="000000"/>
                </a:solidFill>
                <a:latin typeface="Google Sans"/>
                <a:ea typeface="Times New Roman"/>
                <a:cs typeface="Times New Roman"/>
              </a:rPr>
              <a:t>Very anxious = 4</a:t>
            </a:r>
          </a:p>
          <a:p>
            <a:r>
              <a:rPr lang="en-US" sz="2000" b="0" i="0" u="none" strike="noStrike" dirty="0">
                <a:solidFill>
                  <a:srgbClr val="000000"/>
                </a:solidFill>
                <a:latin typeface="Google Sans"/>
                <a:ea typeface="Times New Roman"/>
                <a:cs typeface="Times New Roman"/>
              </a:rPr>
              <a:t>Extremely anxious = 5</a:t>
            </a:r>
          </a:p>
          <a:p>
            <a:br>
              <a:rPr lang="en-US" sz="2000" b="0" dirty="0">
                <a:latin typeface="Google Sans"/>
              </a:rPr>
            </a:br>
            <a:r>
              <a:rPr lang="en-US" sz="2000" b="0" i="0" u="none" strike="noStrike" dirty="0">
                <a:solidFill>
                  <a:srgbClr val="000000"/>
                </a:solidFill>
                <a:latin typeface="Google Sans"/>
                <a:ea typeface="Times New Roman"/>
                <a:cs typeface="Times New Roman"/>
              </a:rPr>
              <a:t>Total score is a sum of all five items, range 5 to 25:  Cut off  is 19 or above which indicates a highly dentally anxious patient, possibly dentally phobic </a:t>
            </a:r>
          </a:p>
          <a:p>
            <a:endParaRPr lang="en-US"/>
          </a:p>
          <a:p>
            <a:pPr algn="ctr"/>
            <a:endParaRPr lang="en-GB"/>
          </a:p>
        </p:txBody>
      </p:sp>
    </p:spTree>
    <p:extLst>
      <p:ext uri="{BB962C8B-B14F-4D97-AF65-F5344CB8AC3E}">
        <p14:creationId xmlns:p14="http://schemas.microsoft.com/office/powerpoint/2010/main" val="2517244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33AB34-6E66-4DEB-49E7-7BE57847661A}"/>
              </a:ext>
            </a:extLst>
          </p:cNvPr>
          <p:cNvSpPr>
            <a:spLocks noGrp="1"/>
          </p:cNvSpPr>
          <p:nvPr>
            <p:ph type="title"/>
          </p:nvPr>
        </p:nvSpPr>
        <p:spPr>
          <a:xfrm>
            <a:off x="804672" y="802955"/>
            <a:ext cx="4766330" cy="1454051"/>
          </a:xfrm>
        </p:spPr>
        <p:txBody>
          <a:bodyPr>
            <a:normAutofit/>
          </a:bodyPr>
          <a:lstStyle/>
          <a:p>
            <a:r>
              <a:rPr lang="en-GB" sz="4000" dirty="0">
                <a:solidFill>
                  <a:schemeClr val="accent1"/>
                </a:solidFill>
                <a:latin typeface="Google Sans"/>
              </a:rPr>
              <a:t>Oral health risk:</a:t>
            </a:r>
            <a:endParaRPr lang="en-US" sz="4000" dirty="0">
              <a:solidFill>
                <a:schemeClr val="accent1"/>
              </a:solidFill>
              <a:latin typeface="Google Sans"/>
            </a:endParaRPr>
          </a:p>
        </p:txBody>
      </p:sp>
      <p:sp>
        <p:nvSpPr>
          <p:cNvPr id="3" name="Content Placeholder 2">
            <a:extLst>
              <a:ext uri="{FF2B5EF4-FFF2-40B4-BE49-F238E27FC236}">
                <a16:creationId xmlns:a16="http://schemas.microsoft.com/office/drawing/2014/main" id="{09284BCB-4701-65FD-B970-087F13D0A4D1}"/>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GB" sz="2000" dirty="0">
                <a:latin typeface="Google Sans"/>
              </a:rPr>
              <a:t>Assess risk factors for conditions like dental caries, considering a patient’s medical history, lifestyle, and oral hygiene habits. </a:t>
            </a:r>
            <a:endParaRPr lang="en-US" sz="2000">
              <a:latin typeface="Google Sans"/>
            </a:endParaRPr>
          </a:p>
          <a:p>
            <a:r>
              <a:rPr lang="en-GB" sz="2000" dirty="0">
                <a:latin typeface="Google Sans"/>
              </a:rPr>
              <a:t>For example, certain conditions like cerebral palsy can increase the risk of xerostomia and subsequent caries, while otitis media may increase enamel defects. </a:t>
            </a:r>
            <a:endParaRPr lang="en-US" sz="2000" dirty="0">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close up of a person&amp;#39;s mouth&#10;&#10;AI-generated content may be incorrect.">
            <a:extLst>
              <a:ext uri="{FF2B5EF4-FFF2-40B4-BE49-F238E27FC236}">
                <a16:creationId xmlns:a16="http://schemas.microsoft.com/office/drawing/2014/main" id="{384A143E-7153-D3EC-12DA-1B1DA591D1BA}"/>
              </a:ext>
            </a:extLst>
          </p:cNvPr>
          <p:cNvPicPr>
            <a:picLocks noChangeAspect="1"/>
          </p:cNvPicPr>
          <p:nvPr/>
        </p:nvPicPr>
        <p:blipFill>
          <a:blip r:embed="rId2"/>
          <a:stretch>
            <a:fillRect/>
          </a:stretch>
        </p:blipFill>
        <p:spPr>
          <a:xfrm>
            <a:off x="7708392" y="2554568"/>
            <a:ext cx="4142232" cy="2672407"/>
          </a:xfrm>
          <a:prstGeom prst="rect">
            <a:avLst/>
          </a:prstGeom>
        </p:spPr>
      </p:pic>
    </p:spTree>
    <p:extLst>
      <p:ext uri="{BB962C8B-B14F-4D97-AF65-F5344CB8AC3E}">
        <p14:creationId xmlns:p14="http://schemas.microsoft.com/office/powerpoint/2010/main" val="38765011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362FD7-BF8C-84D4-0009-470316A1163A}"/>
              </a:ext>
            </a:extLst>
          </p:cNvPr>
          <p:cNvSpPr>
            <a:spLocks noGrp="1"/>
          </p:cNvSpPr>
          <p:nvPr>
            <p:ph type="title"/>
          </p:nvPr>
        </p:nvSpPr>
        <p:spPr>
          <a:xfrm>
            <a:off x="-1924879" y="802955"/>
            <a:ext cx="11578836" cy="1454051"/>
          </a:xfrm>
        </p:spPr>
        <p:txBody>
          <a:bodyPr>
            <a:normAutofit/>
          </a:bodyPr>
          <a:lstStyle/>
          <a:p>
            <a:pPr algn="ctr"/>
            <a:r>
              <a:rPr lang="en-GB" sz="3600" dirty="0">
                <a:solidFill>
                  <a:schemeClr val="accent1"/>
                </a:solidFill>
                <a:latin typeface="Google Sans"/>
              </a:rPr>
              <a:t>Systemic and environmental risk:</a:t>
            </a:r>
            <a:endParaRPr lang="en-US" sz="3600" dirty="0">
              <a:solidFill>
                <a:schemeClr val="accent1"/>
              </a:solidFill>
              <a:latin typeface="Google Sans"/>
            </a:endParaRPr>
          </a:p>
        </p:txBody>
      </p:sp>
      <p:sp>
        <p:nvSpPr>
          <p:cNvPr id="3" name="Content Placeholder 2">
            <a:extLst>
              <a:ext uri="{FF2B5EF4-FFF2-40B4-BE49-F238E27FC236}">
                <a16:creationId xmlns:a16="http://schemas.microsoft.com/office/drawing/2014/main" id="{5E80F457-548A-9C2D-2FCF-E040A0F9EB6E}"/>
              </a:ext>
            </a:extLst>
          </p:cNvPr>
          <p:cNvSpPr>
            <a:spLocks noGrp="1"/>
          </p:cNvSpPr>
          <p:nvPr>
            <p:ph idx="1"/>
          </p:nvPr>
        </p:nvSpPr>
        <p:spPr>
          <a:xfrm>
            <a:off x="804672" y="2478548"/>
            <a:ext cx="5300486" cy="3296611"/>
          </a:xfrm>
        </p:spPr>
        <p:txBody>
          <a:bodyPr vert="horz" lIns="91440" tIns="45720" rIns="91440" bIns="45720" rtlCol="0" anchor="t">
            <a:normAutofit/>
          </a:bodyPr>
          <a:lstStyle/>
          <a:p>
            <a:r>
              <a:rPr lang="en-GB" sz="2000" dirty="0">
                <a:latin typeface="Google Sans"/>
              </a:rPr>
              <a:t>Consider the risk of infection transmission, exposure to chemicals, and the safety of the clinical environment. </a:t>
            </a:r>
            <a:endParaRPr lang="en-US" sz="2000" dirty="0">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person&amp;#39;s hands with many tiny bacteria&#10;&#10;AI-generated content may be incorrect.">
            <a:extLst>
              <a:ext uri="{FF2B5EF4-FFF2-40B4-BE49-F238E27FC236}">
                <a16:creationId xmlns:a16="http://schemas.microsoft.com/office/drawing/2014/main" id="{9D7B9873-6B04-FA0C-78F5-09E8154FF991}"/>
              </a:ext>
            </a:extLst>
          </p:cNvPr>
          <p:cNvPicPr>
            <a:picLocks noChangeAspect="1"/>
          </p:cNvPicPr>
          <p:nvPr/>
        </p:nvPicPr>
        <p:blipFill>
          <a:blip r:embed="rId2"/>
          <a:stretch>
            <a:fillRect/>
          </a:stretch>
        </p:blipFill>
        <p:spPr>
          <a:xfrm>
            <a:off x="7708392" y="2512538"/>
            <a:ext cx="4142232" cy="2756467"/>
          </a:xfrm>
          <a:prstGeom prst="rect">
            <a:avLst/>
          </a:prstGeom>
        </p:spPr>
      </p:pic>
    </p:spTree>
    <p:extLst>
      <p:ext uri="{BB962C8B-B14F-4D97-AF65-F5344CB8AC3E}">
        <p14:creationId xmlns:p14="http://schemas.microsoft.com/office/powerpoint/2010/main" val="35581706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CDD989-29E0-892B-C15C-1EAC44C46707}"/>
              </a:ext>
            </a:extLst>
          </p:cNvPr>
          <p:cNvSpPr>
            <a:spLocks noGrp="1"/>
          </p:cNvSpPr>
          <p:nvPr>
            <p:ph type="title"/>
          </p:nvPr>
        </p:nvSpPr>
        <p:spPr>
          <a:xfrm>
            <a:off x="19926" y="802955"/>
            <a:ext cx="8269255" cy="1454051"/>
          </a:xfrm>
        </p:spPr>
        <p:txBody>
          <a:bodyPr>
            <a:normAutofit/>
          </a:bodyPr>
          <a:lstStyle/>
          <a:p>
            <a:pPr algn="ctr"/>
            <a:r>
              <a:rPr lang="en-GB" sz="4000">
                <a:solidFill>
                  <a:schemeClr val="accent1"/>
                </a:solidFill>
                <a:latin typeface="Google Sans"/>
              </a:rPr>
              <a:t>Key areas of a risk </a:t>
            </a:r>
            <a:br>
              <a:rPr lang="en-GB" sz="4000">
                <a:solidFill>
                  <a:schemeClr val="accent1"/>
                </a:solidFill>
                <a:latin typeface="Google Sans"/>
              </a:rPr>
            </a:br>
            <a:r>
              <a:rPr lang="en-GB" sz="4000">
                <a:solidFill>
                  <a:schemeClr val="accent1"/>
                </a:solidFill>
                <a:latin typeface="Google Sans"/>
              </a:rPr>
              <a:t>assessment:</a:t>
            </a:r>
            <a:endParaRPr lang="en-US" sz="4000">
              <a:solidFill>
                <a:schemeClr val="accent1"/>
              </a:solidFill>
              <a:latin typeface="Google Sans"/>
            </a:endParaRPr>
          </a:p>
        </p:txBody>
      </p:sp>
      <p:sp>
        <p:nvSpPr>
          <p:cNvPr id="3" name="Content Placeholder 2">
            <a:extLst>
              <a:ext uri="{FF2B5EF4-FFF2-40B4-BE49-F238E27FC236}">
                <a16:creationId xmlns:a16="http://schemas.microsoft.com/office/drawing/2014/main" id="{BD2C7C4F-5378-A391-84BB-C58662636AE7}"/>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GB" sz="2000">
                <a:latin typeface="Google Sans"/>
              </a:rPr>
              <a:t>Medical and systemic health risks</a:t>
            </a:r>
          </a:p>
          <a:p>
            <a:r>
              <a:rPr lang="en-GB" sz="2000">
                <a:latin typeface="Google Sans"/>
              </a:rPr>
              <a:t>Comprehensive medical history taking is crucial to identify conditions that complicate or increase the risk of dental treatment. </a:t>
            </a:r>
            <a:endParaRPr lang="en-US" sz="2000">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chalk drawing of a speedometer&#10;&#10;AI-generated content may be incorrect.">
            <a:extLst>
              <a:ext uri="{FF2B5EF4-FFF2-40B4-BE49-F238E27FC236}">
                <a16:creationId xmlns:a16="http://schemas.microsoft.com/office/drawing/2014/main" id="{70C3A3ED-1B87-E208-8D4F-FEAA317EFC65}"/>
              </a:ext>
            </a:extLst>
          </p:cNvPr>
          <p:cNvPicPr>
            <a:picLocks noChangeAspect="1"/>
          </p:cNvPicPr>
          <p:nvPr/>
        </p:nvPicPr>
        <p:blipFill>
          <a:blip r:embed="rId2"/>
          <a:stretch>
            <a:fillRect/>
          </a:stretch>
        </p:blipFill>
        <p:spPr>
          <a:xfrm>
            <a:off x="7708392" y="2512538"/>
            <a:ext cx="4142232" cy="2756467"/>
          </a:xfrm>
          <a:prstGeom prst="rect">
            <a:avLst/>
          </a:prstGeom>
        </p:spPr>
      </p:pic>
    </p:spTree>
    <p:extLst>
      <p:ext uri="{BB962C8B-B14F-4D97-AF65-F5344CB8AC3E}">
        <p14:creationId xmlns:p14="http://schemas.microsoft.com/office/powerpoint/2010/main" val="18775946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522F51-7020-B934-D7CF-8728B737892E}"/>
              </a:ext>
            </a:extLst>
          </p:cNvPr>
          <p:cNvSpPr>
            <a:spLocks noGrp="1"/>
          </p:cNvSpPr>
          <p:nvPr>
            <p:ph type="title"/>
          </p:nvPr>
        </p:nvSpPr>
        <p:spPr>
          <a:xfrm>
            <a:off x="804672" y="802955"/>
            <a:ext cx="6062867" cy="1454051"/>
          </a:xfrm>
        </p:spPr>
        <p:txBody>
          <a:bodyPr>
            <a:normAutofit/>
          </a:bodyPr>
          <a:lstStyle/>
          <a:p>
            <a:r>
              <a:rPr lang="en-GB" sz="4000">
                <a:solidFill>
                  <a:schemeClr val="accent1"/>
                </a:solidFill>
                <a:latin typeface="Google Sans"/>
                <a:cs typeface="Arial"/>
              </a:rPr>
              <a:t>Cardiovascular disease:</a:t>
            </a:r>
            <a:endParaRPr lang="en-US" sz="4000">
              <a:solidFill>
                <a:schemeClr val="accent1"/>
              </a:solidFill>
              <a:latin typeface="Google Sans"/>
            </a:endParaRPr>
          </a:p>
        </p:txBody>
      </p:sp>
      <p:sp>
        <p:nvSpPr>
          <p:cNvPr id="3" name="Content Placeholder 2">
            <a:extLst>
              <a:ext uri="{FF2B5EF4-FFF2-40B4-BE49-F238E27FC236}">
                <a16:creationId xmlns:a16="http://schemas.microsoft.com/office/drawing/2014/main" id="{06A45B59-B4BC-C095-AB85-9C5F008F2CC1}"/>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GB" sz="2000">
                <a:latin typeface="Google Sans"/>
              </a:rPr>
              <a:t>A history of angina or heart failure may require early or late morning appointments to reduce stress</a:t>
            </a:r>
            <a:endParaRPr lang="en-US" sz="2000">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human body with heart and pulse lines&#10;&#10;AI-generated content may be incorrect.">
            <a:extLst>
              <a:ext uri="{FF2B5EF4-FFF2-40B4-BE49-F238E27FC236}">
                <a16:creationId xmlns:a16="http://schemas.microsoft.com/office/drawing/2014/main" id="{FC06095C-B937-6156-1EE8-040EEEF7BED8}"/>
              </a:ext>
            </a:extLst>
          </p:cNvPr>
          <p:cNvPicPr>
            <a:picLocks noChangeAspect="1"/>
          </p:cNvPicPr>
          <p:nvPr/>
        </p:nvPicPr>
        <p:blipFill>
          <a:blip r:embed="rId2"/>
          <a:stretch>
            <a:fillRect/>
          </a:stretch>
        </p:blipFill>
        <p:spPr>
          <a:xfrm>
            <a:off x="7708392" y="1892606"/>
            <a:ext cx="4142232" cy="3376399"/>
          </a:xfrm>
          <a:prstGeom prst="rect">
            <a:avLst/>
          </a:prstGeom>
        </p:spPr>
      </p:pic>
    </p:spTree>
    <p:extLst>
      <p:ext uri="{BB962C8B-B14F-4D97-AF65-F5344CB8AC3E}">
        <p14:creationId xmlns:p14="http://schemas.microsoft.com/office/powerpoint/2010/main" val="3699674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8EF0D1-962F-6EE3-A2E3-7E246D363980}"/>
              </a:ext>
            </a:extLst>
          </p:cNvPr>
          <p:cNvSpPr>
            <a:spLocks noGrp="1"/>
          </p:cNvSpPr>
          <p:nvPr>
            <p:ph type="title"/>
          </p:nvPr>
        </p:nvSpPr>
        <p:spPr>
          <a:xfrm>
            <a:off x="804672" y="802955"/>
            <a:ext cx="4766330" cy="1454051"/>
          </a:xfrm>
        </p:spPr>
        <p:txBody>
          <a:bodyPr>
            <a:normAutofit/>
          </a:bodyPr>
          <a:lstStyle/>
          <a:p>
            <a:r>
              <a:rPr lang="en-GB" sz="4000">
                <a:solidFill>
                  <a:schemeClr val="accent1"/>
                </a:solidFill>
                <a:latin typeface="Google Sans"/>
              </a:rPr>
              <a:t>Bleeding disorders:</a:t>
            </a:r>
            <a:endParaRPr lang="en-US" sz="4000">
              <a:solidFill>
                <a:schemeClr val="accent1"/>
              </a:solidFill>
              <a:latin typeface="Google Sans"/>
            </a:endParaRPr>
          </a:p>
        </p:txBody>
      </p:sp>
      <p:sp>
        <p:nvSpPr>
          <p:cNvPr id="8" name="Content Placeholder 7">
            <a:extLst>
              <a:ext uri="{FF2B5EF4-FFF2-40B4-BE49-F238E27FC236}">
                <a16:creationId xmlns:a16="http://schemas.microsoft.com/office/drawing/2014/main" id="{2DDD52DE-7A6E-5051-F59A-44729C711E7F}"/>
              </a:ext>
            </a:extLst>
          </p:cNvPr>
          <p:cNvSpPr>
            <a:spLocks noGrp="1"/>
          </p:cNvSpPr>
          <p:nvPr>
            <p:ph idx="1"/>
          </p:nvPr>
        </p:nvSpPr>
        <p:spPr>
          <a:xfrm>
            <a:off x="804672" y="2421683"/>
            <a:ext cx="4765949" cy="3353476"/>
          </a:xfrm>
        </p:spPr>
        <p:txBody>
          <a:bodyPr anchor="t">
            <a:normAutofit/>
          </a:bodyPr>
          <a:lstStyle/>
          <a:p>
            <a:r>
              <a:rPr lang="en-GB" sz="2000">
                <a:latin typeface="Google Sans"/>
                <a:ea typeface="Calibri"/>
                <a:cs typeface="Calibri"/>
              </a:rPr>
              <a:t>The risk of bleeding after an extraction for a patient on antiplatelet medication, like clopidogrel, may require treatment in a hospital setting.</a:t>
            </a:r>
            <a:endParaRPr lang="en-US" sz="2000">
              <a:latin typeface="Google Sans"/>
              <a:ea typeface="Calibri"/>
              <a:cs typeface="Calibri"/>
            </a:endParaRPr>
          </a:p>
        </p:txBody>
      </p:sp>
      <p:grpSp>
        <p:nvGrpSpPr>
          <p:cNvPr id="15" name="Group 14">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6" name="Freeform: Shape 15">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Content Placeholder 3" descr="Red blood cells floating in the air&#10;&#10;AI-generated content may be incorrect.">
            <a:extLst>
              <a:ext uri="{FF2B5EF4-FFF2-40B4-BE49-F238E27FC236}">
                <a16:creationId xmlns:a16="http://schemas.microsoft.com/office/drawing/2014/main" id="{1ECA067B-E6AD-927A-5181-498259FE25F2}"/>
              </a:ext>
            </a:extLst>
          </p:cNvPr>
          <p:cNvPicPr>
            <a:picLocks noChangeAspect="1"/>
          </p:cNvPicPr>
          <p:nvPr/>
        </p:nvPicPr>
        <p:blipFill>
          <a:blip r:embed="rId2"/>
          <a:stretch>
            <a:fillRect/>
          </a:stretch>
        </p:blipFill>
        <p:spPr>
          <a:xfrm>
            <a:off x="7708392" y="1754055"/>
            <a:ext cx="4142232" cy="4273433"/>
          </a:xfrm>
          <a:prstGeom prst="rect">
            <a:avLst/>
          </a:prstGeom>
        </p:spPr>
      </p:pic>
    </p:spTree>
    <p:extLst>
      <p:ext uri="{BB962C8B-B14F-4D97-AF65-F5344CB8AC3E}">
        <p14:creationId xmlns:p14="http://schemas.microsoft.com/office/powerpoint/2010/main" val="24143086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B5F516-89C4-BF44-8105-87AA7DD2F83E}"/>
              </a:ext>
            </a:extLst>
          </p:cNvPr>
          <p:cNvSpPr>
            <a:spLocks noGrp="1"/>
          </p:cNvSpPr>
          <p:nvPr>
            <p:ph type="title"/>
          </p:nvPr>
        </p:nvSpPr>
        <p:spPr>
          <a:xfrm>
            <a:off x="804672" y="802955"/>
            <a:ext cx="4766330" cy="1454051"/>
          </a:xfrm>
        </p:spPr>
        <p:txBody>
          <a:bodyPr>
            <a:normAutofit/>
          </a:bodyPr>
          <a:lstStyle/>
          <a:p>
            <a:pPr algn="ctr"/>
            <a:r>
              <a:rPr lang="en-GB" sz="4000">
                <a:solidFill>
                  <a:schemeClr val="accent1"/>
                </a:solidFill>
                <a:latin typeface="Google Sans"/>
              </a:rPr>
              <a:t>Infection risk:</a:t>
            </a:r>
            <a:endParaRPr lang="en-US" sz="4000">
              <a:solidFill>
                <a:schemeClr val="accent1"/>
              </a:solidFill>
              <a:latin typeface="Google Sans"/>
            </a:endParaRPr>
          </a:p>
        </p:txBody>
      </p:sp>
      <p:sp>
        <p:nvSpPr>
          <p:cNvPr id="3" name="Content Placeholder 2">
            <a:extLst>
              <a:ext uri="{FF2B5EF4-FFF2-40B4-BE49-F238E27FC236}">
                <a16:creationId xmlns:a16="http://schemas.microsoft.com/office/drawing/2014/main" id="{9192537E-4DC6-4025-7AA0-AF90172D4085}"/>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GB" sz="2000">
                <a:latin typeface="Google Sans"/>
              </a:rPr>
              <a:t>Some medical conditions, such as organ transplants, may increase a patient’s vulnerability to infection from dental procedures.</a:t>
            </a:r>
            <a:endParaRPr lang="en-US" sz="2000">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close up of a virus&#10;&#10;AI-generated content may be incorrect.">
            <a:extLst>
              <a:ext uri="{FF2B5EF4-FFF2-40B4-BE49-F238E27FC236}">
                <a16:creationId xmlns:a16="http://schemas.microsoft.com/office/drawing/2014/main" id="{4F688259-97B9-A0DF-5BE3-7ECC610516C2}"/>
              </a:ext>
            </a:extLst>
          </p:cNvPr>
          <p:cNvPicPr>
            <a:picLocks noChangeAspect="1"/>
          </p:cNvPicPr>
          <p:nvPr/>
        </p:nvPicPr>
        <p:blipFill>
          <a:blip r:embed="rId2"/>
          <a:stretch>
            <a:fillRect/>
          </a:stretch>
        </p:blipFill>
        <p:spPr>
          <a:xfrm>
            <a:off x="7708392" y="2033524"/>
            <a:ext cx="4142232" cy="3017072"/>
          </a:xfrm>
          <a:prstGeom prst="rect">
            <a:avLst/>
          </a:prstGeom>
        </p:spPr>
      </p:pic>
    </p:spTree>
    <p:extLst>
      <p:ext uri="{BB962C8B-B14F-4D97-AF65-F5344CB8AC3E}">
        <p14:creationId xmlns:p14="http://schemas.microsoft.com/office/powerpoint/2010/main" val="6228874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DE3F94-85E4-EDB7-3A1D-F171CEAD9747}"/>
              </a:ext>
            </a:extLst>
          </p:cNvPr>
          <p:cNvSpPr>
            <a:spLocks noGrp="1"/>
          </p:cNvSpPr>
          <p:nvPr>
            <p:ph type="title"/>
          </p:nvPr>
        </p:nvSpPr>
        <p:spPr>
          <a:xfrm>
            <a:off x="804672" y="802955"/>
            <a:ext cx="4766330" cy="1454051"/>
          </a:xfrm>
        </p:spPr>
        <p:txBody>
          <a:bodyPr>
            <a:normAutofit/>
          </a:bodyPr>
          <a:lstStyle/>
          <a:p>
            <a:r>
              <a:rPr lang="en-GB" sz="4000">
                <a:solidFill>
                  <a:schemeClr val="accent1"/>
                </a:solidFill>
                <a:latin typeface="Google Sans"/>
              </a:rPr>
              <a:t>Drug interactions:</a:t>
            </a:r>
            <a:endParaRPr lang="en-US" sz="4000">
              <a:solidFill>
                <a:schemeClr val="accent1"/>
              </a:solidFill>
              <a:latin typeface="Google Sans"/>
            </a:endParaRPr>
          </a:p>
        </p:txBody>
      </p:sp>
      <p:sp>
        <p:nvSpPr>
          <p:cNvPr id="3" name="Content Placeholder 2">
            <a:extLst>
              <a:ext uri="{FF2B5EF4-FFF2-40B4-BE49-F238E27FC236}">
                <a16:creationId xmlns:a16="http://schemas.microsoft.com/office/drawing/2014/main" id="{2C03F5A9-0152-CF4F-EE6C-ABAA95FB0E29}"/>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GB" sz="2000">
                <a:latin typeface="Google Sans"/>
              </a:rPr>
              <a:t>All medications must be reviewed to anticipate potential adverse interactions with dental treatments. </a:t>
            </a:r>
            <a:endParaRPr lang="en-US" sz="2000">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group of colorful pills&#10;&#10;AI-generated content may be incorrect.">
            <a:extLst>
              <a:ext uri="{FF2B5EF4-FFF2-40B4-BE49-F238E27FC236}">
                <a16:creationId xmlns:a16="http://schemas.microsoft.com/office/drawing/2014/main" id="{5CD8B6FD-78EB-BC42-2343-C4EDF9F159C6}"/>
              </a:ext>
            </a:extLst>
          </p:cNvPr>
          <p:cNvPicPr>
            <a:picLocks noChangeAspect="1"/>
          </p:cNvPicPr>
          <p:nvPr/>
        </p:nvPicPr>
        <p:blipFill>
          <a:blip r:embed="rId2"/>
          <a:stretch>
            <a:fillRect/>
          </a:stretch>
        </p:blipFill>
        <p:spPr>
          <a:xfrm>
            <a:off x="7708392" y="1981863"/>
            <a:ext cx="4142232" cy="3456190"/>
          </a:xfrm>
          <a:prstGeom prst="rect">
            <a:avLst/>
          </a:prstGeom>
        </p:spPr>
      </p:pic>
    </p:spTree>
    <p:extLst>
      <p:ext uri="{BB962C8B-B14F-4D97-AF65-F5344CB8AC3E}">
        <p14:creationId xmlns:p14="http://schemas.microsoft.com/office/powerpoint/2010/main" val="3765401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93B517-E90C-2DC3-F70E-394542546BAC}"/>
              </a:ext>
            </a:extLst>
          </p:cNvPr>
          <p:cNvSpPr>
            <a:spLocks noGrp="1"/>
          </p:cNvSpPr>
          <p:nvPr>
            <p:ph type="title"/>
          </p:nvPr>
        </p:nvSpPr>
        <p:spPr>
          <a:xfrm>
            <a:off x="804672" y="802955"/>
            <a:ext cx="5562449" cy="1454051"/>
          </a:xfrm>
        </p:spPr>
        <p:txBody>
          <a:bodyPr>
            <a:normAutofit/>
          </a:bodyPr>
          <a:lstStyle/>
          <a:p>
            <a:r>
              <a:rPr lang="en-GB" sz="4000">
                <a:solidFill>
                  <a:schemeClr val="accent1"/>
                </a:solidFill>
                <a:latin typeface="Google Sans"/>
              </a:rPr>
              <a:t>Communication and consent risks:</a:t>
            </a:r>
            <a:endParaRPr lang="en-US" sz="4000">
              <a:solidFill>
                <a:schemeClr val="accent1"/>
              </a:solidFill>
              <a:latin typeface="Google Sans"/>
            </a:endParaRPr>
          </a:p>
        </p:txBody>
      </p:sp>
      <p:sp>
        <p:nvSpPr>
          <p:cNvPr id="9" name="Content Placeholder 8">
            <a:extLst>
              <a:ext uri="{FF2B5EF4-FFF2-40B4-BE49-F238E27FC236}">
                <a16:creationId xmlns:a16="http://schemas.microsoft.com/office/drawing/2014/main" id="{96BE27B3-6062-A60C-162C-69E5EEA2AAC4}"/>
              </a:ext>
            </a:extLst>
          </p:cNvPr>
          <p:cNvSpPr>
            <a:spLocks noGrp="1"/>
          </p:cNvSpPr>
          <p:nvPr>
            <p:ph idx="1"/>
          </p:nvPr>
        </p:nvSpPr>
        <p:spPr>
          <a:xfrm>
            <a:off x="804672" y="2421683"/>
            <a:ext cx="4765949" cy="3353476"/>
          </a:xfrm>
        </p:spPr>
        <p:txBody>
          <a:bodyPr anchor="t">
            <a:noAutofit/>
          </a:bodyPr>
          <a:lstStyle/>
          <a:p>
            <a:r>
              <a:rPr lang="en-GB" sz="2000">
                <a:latin typeface="Google Sans"/>
              </a:rPr>
              <a:t>Special care patients, particularly those with cognitive impairments, may lack the capacity to provide valid consent for treatment. </a:t>
            </a:r>
            <a:endParaRPr lang="en-US" sz="2000">
              <a:latin typeface="Google Sans"/>
            </a:endParaRPr>
          </a:p>
        </p:txBody>
      </p:sp>
      <p:grpSp>
        <p:nvGrpSpPr>
          <p:cNvPr id="16" name="Group 15">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7" name="Freeform: Shape 16">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Content Placeholder 4" descr="A hand holding a pen over a paper&#10;&#10;AI-generated content may be incorrect.">
            <a:extLst>
              <a:ext uri="{FF2B5EF4-FFF2-40B4-BE49-F238E27FC236}">
                <a16:creationId xmlns:a16="http://schemas.microsoft.com/office/drawing/2014/main" id="{3E0B373C-4EDD-CF5D-12F0-1845CBF869AC}"/>
              </a:ext>
            </a:extLst>
          </p:cNvPr>
          <p:cNvPicPr>
            <a:picLocks noChangeAspect="1"/>
          </p:cNvPicPr>
          <p:nvPr/>
        </p:nvPicPr>
        <p:blipFill>
          <a:blip r:embed="rId2"/>
          <a:stretch>
            <a:fillRect/>
          </a:stretch>
        </p:blipFill>
        <p:spPr>
          <a:xfrm>
            <a:off x="7708392" y="2730947"/>
            <a:ext cx="4142232" cy="2319649"/>
          </a:xfrm>
          <a:prstGeom prst="rect">
            <a:avLst/>
          </a:prstGeom>
        </p:spPr>
      </p:pic>
    </p:spTree>
    <p:extLst>
      <p:ext uri="{BB962C8B-B14F-4D97-AF65-F5344CB8AC3E}">
        <p14:creationId xmlns:p14="http://schemas.microsoft.com/office/powerpoint/2010/main" val="31798451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8DF152-BC3B-13AD-42A4-941FBCB8AD1C}"/>
              </a:ext>
            </a:extLst>
          </p:cNvPr>
          <p:cNvSpPr>
            <a:spLocks noGrp="1"/>
          </p:cNvSpPr>
          <p:nvPr>
            <p:ph type="title"/>
          </p:nvPr>
        </p:nvSpPr>
        <p:spPr>
          <a:xfrm>
            <a:off x="804672" y="802955"/>
            <a:ext cx="4766330" cy="1454051"/>
          </a:xfrm>
        </p:spPr>
        <p:txBody>
          <a:bodyPr>
            <a:normAutofit/>
          </a:bodyPr>
          <a:lstStyle/>
          <a:p>
            <a:r>
              <a:rPr lang="en-GB" sz="4000">
                <a:solidFill>
                  <a:schemeClr val="accent1"/>
                </a:solidFill>
                <a:latin typeface="Google Sans"/>
              </a:rPr>
              <a:t>Assessing capacity:</a:t>
            </a:r>
            <a:endParaRPr lang="en-US" sz="4000">
              <a:solidFill>
                <a:schemeClr val="accent1"/>
              </a:solidFill>
              <a:latin typeface="Google Sans"/>
            </a:endParaRPr>
          </a:p>
        </p:txBody>
      </p:sp>
      <p:sp>
        <p:nvSpPr>
          <p:cNvPr id="8" name="Content Placeholder 7">
            <a:extLst>
              <a:ext uri="{FF2B5EF4-FFF2-40B4-BE49-F238E27FC236}">
                <a16:creationId xmlns:a16="http://schemas.microsoft.com/office/drawing/2014/main" id="{12A71FF6-7F00-0903-94B8-25F09ECAA0E5}"/>
              </a:ext>
            </a:extLst>
          </p:cNvPr>
          <p:cNvSpPr>
            <a:spLocks noGrp="1"/>
          </p:cNvSpPr>
          <p:nvPr>
            <p:ph idx="1"/>
          </p:nvPr>
        </p:nvSpPr>
        <p:spPr>
          <a:xfrm>
            <a:off x="804672" y="2421683"/>
            <a:ext cx="4765949" cy="3353476"/>
          </a:xfrm>
        </p:spPr>
        <p:txBody>
          <a:bodyPr anchor="t">
            <a:noAutofit/>
          </a:bodyPr>
          <a:lstStyle/>
          <a:p>
            <a:r>
              <a:rPr lang="en-GB" sz="2000">
                <a:solidFill>
                  <a:srgbClr val="000000"/>
                </a:solidFill>
                <a:latin typeface="Google Sans"/>
              </a:rPr>
              <a:t>The dental team must assess a patient’s capacity to:</a:t>
            </a:r>
            <a:endParaRPr lang="en-US" sz="2000">
              <a:solidFill>
                <a:srgbClr val="0E2841"/>
              </a:solidFill>
              <a:latin typeface="Google Sans"/>
            </a:endParaRPr>
          </a:p>
          <a:p>
            <a:r>
              <a:rPr lang="en-GB" sz="2000">
                <a:solidFill>
                  <a:srgbClr val="000000"/>
                </a:solidFill>
                <a:latin typeface="Google Sans"/>
              </a:rPr>
              <a:t>Understand</a:t>
            </a:r>
            <a:endParaRPr lang="en-US" sz="2000">
              <a:solidFill>
                <a:srgbClr val="0E2841"/>
              </a:solidFill>
              <a:latin typeface="Google Sans"/>
            </a:endParaRPr>
          </a:p>
          <a:p>
            <a:r>
              <a:rPr lang="en-GB" sz="2000">
                <a:solidFill>
                  <a:srgbClr val="000000"/>
                </a:solidFill>
                <a:latin typeface="Google Sans"/>
              </a:rPr>
              <a:t>Weigh up</a:t>
            </a:r>
            <a:endParaRPr lang="en-US" sz="2000">
              <a:solidFill>
                <a:srgbClr val="0E2841"/>
              </a:solidFill>
              <a:latin typeface="Google Sans"/>
            </a:endParaRPr>
          </a:p>
          <a:p>
            <a:r>
              <a:rPr lang="en-GB" sz="2000">
                <a:solidFill>
                  <a:srgbClr val="000000"/>
                </a:solidFill>
                <a:latin typeface="Google Sans"/>
              </a:rPr>
              <a:t>To communicate their decision regarding treatment.</a:t>
            </a:r>
            <a:endParaRPr lang="en-US" sz="2000">
              <a:solidFill>
                <a:schemeClr val="tx2"/>
              </a:solidFill>
              <a:latin typeface="Google Sans"/>
            </a:endParaRPr>
          </a:p>
        </p:txBody>
      </p:sp>
      <p:grpSp>
        <p:nvGrpSpPr>
          <p:cNvPr id="15" name="Group 14">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6" name="Freeform: Shape 15">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descr="A close up of a puzzle piece&#10;&#10;AI-generated content may be incorrect.">
            <a:extLst>
              <a:ext uri="{FF2B5EF4-FFF2-40B4-BE49-F238E27FC236}">
                <a16:creationId xmlns:a16="http://schemas.microsoft.com/office/drawing/2014/main" id="{25E8A5CC-6A20-2592-F9E1-FDB08FE309BF}"/>
              </a:ext>
            </a:extLst>
          </p:cNvPr>
          <p:cNvPicPr>
            <a:picLocks noChangeAspect="1"/>
          </p:cNvPicPr>
          <p:nvPr/>
        </p:nvPicPr>
        <p:blipFill>
          <a:blip r:embed="rId2"/>
          <a:stretch>
            <a:fillRect/>
          </a:stretch>
        </p:blipFill>
        <p:spPr>
          <a:xfrm>
            <a:off x="7522328" y="2045212"/>
            <a:ext cx="4095750" cy="3310017"/>
          </a:xfrm>
          <a:prstGeom prst="rect">
            <a:avLst/>
          </a:prstGeom>
        </p:spPr>
      </p:pic>
    </p:spTree>
    <p:extLst>
      <p:ext uri="{BB962C8B-B14F-4D97-AF65-F5344CB8AC3E}">
        <p14:creationId xmlns:p14="http://schemas.microsoft.com/office/powerpoint/2010/main" val="10186204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0BF5CE-E609-44A4-7AB3-12A39FE809D5}"/>
              </a:ext>
            </a:extLst>
          </p:cNvPr>
          <p:cNvSpPr>
            <a:spLocks noGrp="1"/>
          </p:cNvSpPr>
          <p:nvPr>
            <p:ph type="title"/>
          </p:nvPr>
        </p:nvSpPr>
        <p:spPr>
          <a:xfrm>
            <a:off x="804672" y="802955"/>
            <a:ext cx="5892270" cy="1454051"/>
          </a:xfrm>
        </p:spPr>
        <p:txBody>
          <a:bodyPr>
            <a:normAutofit/>
          </a:bodyPr>
          <a:lstStyle/>
          <a:p>
            <a:r>
              <a:rPr lang="en-GB" sz="4000">
                <a:solidFill>
                  <a:schemeClr val="accent1"/>
                </a:solidFill>
                <a:latin typeface="Google Sans"/>
              </a:rPr>
              <a:t>Best interests decisions:</a:t>
            </a:r>
            <a:endParaRPr lang="en-US" sz="4000">
              <a:solidFill>
                <a:schemeClr val="accent1"/>
              </a:solidFill>
              <a:latin typeface="Google Sans"/>
            </a:endParaRPr>
          </a:p>
        </p:txBody>
      </p:sp>
      <p:sp>
        <p:nvSpPr>
          <p:cNvPr id="8" name="Content Placeholder 7">
            <a:extLst>
              <a:ext uri="{FF2B5EF4-FFF2-40B4-BE49-F238E27FC236}">
                <a16:creationId xmlns:a16="http://schemas.microsoft.com/office/drawing/2014/main" id="{2957496C-177E-3E7B-C79B-7D5937238D62}"/>
              </a:ext>
            </a:extLst>
          </p:cNvPr>
          <p:cNvSpPr>
            <a:spLocks noGrp="1"/>
          </p:cNvSpPr>
          <p:nvPr>
            <p:ph idx="1"/>
          </p:nvPr>
        </p:nvSpPr>
        <p:spPr>
          <a:xfrm>
            <a:off x="804672" y="2478548"/>
            <a:ext cx="5277740" cy="3296611"/>
          </a:xfrm>
        </p:spPr>
        <p:txBody>
          <a:bodyPr anchor="t">
            <a:normAutofit/>
          </a:bodyPr>
          <a:lstStyle/>
          <a:p>
            <a:r>
              <a:rPr lang="en-GB" sz="2000">
                <a:solidFill>
                  <a:srgbClr val="000000"/>
                </a:solidFill>
                <a:latin typeface="Google Sans"/>
              </a:rPr>
              <a:t>For patients lacking capacity, a decision must be made in their “best interests,” often in consultation with family, legal guardians, or advocates.</a:t>
            </a:r>
            <a:endParaRPr lang="en-US" sz="2000">
              <a:solidFill>
                <a:srgbClr val="0E2841"/>
              </a:solidFill>
              <a:latin typeface="Google Sans"/>
            </a:endParaRPr>
          </a:p>
          <a:p>
            <a:r>
              <a:rPr lang="en-GB" sz="2000">
                <a:solidFill>
                  <a:srgbClr val="000000"/>
                </a:solidFill>
                <a:latin typeface="Google Sans"/>
              </a:rPr>
              <a:t>Supporting communication: </a:t>
            </a:r>
            <a:endParaRPr lang="en-US" sz="2000">
              <a:solidFill>
                <a:srgbClr val="0E2841"/>
              </a:solidFill>
              <a:latin typeface="Google Sans"/>
            </a:endParaRPr>
          </a:p>
          <a:p>
            <a:r>
              <a:rPr lang="en-GB" sz="2000">
                <a:solidFill>
                  <a:srgbClr val="000000"/>
                </a:solidFill>
                <a:latin typeface="Google Sans"/>
              </a:rPr>
              <a:t>Simple, clear language, </a:t>
            </a:r>
            <a:endParaRPr lang="en-US" sz="2000">
              <a:solidFill>
                <a:srgbClr val="0E2841"/>
              </a:solidFill>
              <a:latin typeface="Google Sans"/>
            </a:endParaRPr>
          </a:p>
          <a:p>
            <a:r>
              <a:rPr lang="en-GB" sz="2000">
                <a:solidFill>
                  <a:srgbClr val="000000"/>
                </a:solidFill>
                <a:latin typeface="Google Sans"/>
              </a:rPr>
              <a:t>“Tell-Show-Do” techniques</a:t>
            </a:r>
            <a:endParaRPr lang="en-US" sz="2000">
              <a:solidFill>
                <a:srgbClr val="0E2841"/>
              </a:solidFill>
              <a:latin typeface="Google Sans"/>
            </a:endParaRPr>
          </a:p>
          <a:p>
            <a:r>
              <a:rPr lang="en-GB" sz="2000">
                <a:solidFill>
                  <a:srgbClr val="000000"/>
                </a:solidFill>
                <a:latin typeface="Google Sans"/>
              </a:rPr>
              <a:t>Visual aids can help patients with intellectual disabilities understand procedures</a:t>
            </a:r>
            <a:endParaRPr lang="en-US" sz="2000">
              <a:solidFill>
                <a:schemeClr val="tx2"/>
              </a:solidFill>
              <a:latin typeface="Google Sans"/>
            </a:endParaRPr>
          </a:p>
        </p:txBody>
      </p:sp>
      <p:grpSp>
        <p:nvGrpSpPr>
          <p:cNvPr id="15" name="Group 14">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6" name="Freeform: Shape 15">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Content Placeholder 3" descr="A group of people sitting around a table&#10;&#10;AI-generated content may be incorrect.">
            <a:extLst>
              <a:ext uri="{FF2B5EF4-FFF2-40B4-BE49-F238E27FC236}">
                <a16:creationId xmlns:a16="http://schemas.microsoft.com/office/drawing/2014/main" id="{2027D09D-806C-2B12-0E01-5505311B5464}"/>
              </a:ext>
            </a:extLst>
          </p:cNvPr>
          <p:cNvPicPr>
            <a:picLocks noChangeAspect="1"/>
          </p:cNvPicPr>
          <p:nvPr/>
        </p:nvPicPr>
        <p:blipFill>
          <a:blip r:embed="rId2"/>
          <a:stretch>
            <a:fillRect/>
          </a:stretch>
        </p:blipFill>
        <p:spPr>
          <a:xfrm>
            <a:off x="7708392" y="2512538"/>
            <a:ext cx="4142232" cy="2756467"/>
          </a:xfrm>
          <a:prstGeom prst="rect">
            <a:avLst/>
          </a:prstGeom>
        </p:spPr>
      </p:pic>
    </p:spTree>
    <p:extLst>
      <p:ext uri="{BB962C8B-B14F-4D97-AF65-F5344CB8AC3E}">
        <p14:creationId xmlns:p14="http://schemas.microsoft.com/office/powerpoint/2010/main" val="29989060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37472C-9CFB-B8A3-6FE0-B89595A7A4FE}"/>
              </a:ext>
            </a:extLst>
          </p:cNvPr>
          <p:cNvSpPr>
            <a:spLocks noGrp="1"/>
          </p:cNvSpPr>
          <p:nvPr>
            <p:ph type="title"/>
          </p:nvPr>
        </p:nvSpPr>
        <p:spPr>
          <a:xfrm>
            <a:off x="804672" y="802955"/>
            <a:ext cx="6131106" cy="1454051"/>
          </a:xfrm>
        </p:spPr>
        <p:txBody>
          <a:bodyPr>
            <a:normAutofit/>
          </a:bodyPr>
          <a:lstStyle/>
          <a:p>
            <a:r>
              <a:rPr lang="en-US" sz="4000">
                <a:solidFill>
                  <a:schemeClr val="accent1"/>
                </a:solidFill>
                <a:latin typeface="Google Sans"/>
              </a:rPr>
              <a:t>Documenting consent:</a:t>
            </a:r>
            <a:endParaRPr lang="en-US" sz="4000">
              <a:solidFill>
                <a:schemeClr val="accent1"/>
              </a:solidFill>
            </a:endParaRPr>
          </a:p>
        </p:txBody>
      </p:sp>
      <p:sp>
        <p:nvSpPr>
          <p:cNvPr id="3" name="Content Placeholder 2">
            <a:extLst>
              <a:ext uri="{FF2B5EF4-FFF2-40B4-BE49-F238E27FC236}">
                <a16:creationId xmlns:a16="http://schemas.microsoft.com/office/drawing/2014/main" id="{C1FE9FED-D66D-2BA6-12D7-3072A933BBA3}"/>
              </a:ext>
            </a:extLst>
          </p:cNvPr>
          <p:cNvSpPr>
            <a:spLocks noGrp="1"/>
          </p:cNvSpPr>
          <p:nvPr>
            <p:ph idx="1"/>
          </p:nvPr>
        </p:nvSpPr>
        <p:spPr>
          <a:xfrm>
            <a:off x="804672" y="2421683"/>
            <a:ext cx="4765949" cy="3353476"/>
          </a:xfrm>
        </p:spPr>
        <p:txBody>
          <a:bodyPr vert="horz" lIns="91440" tIns="45720" rIns="91440" bIns="45720" rtlCol="0" anchor="t">
            <a:noAutofit/>
          </a:bodyPr>
          <a:lstStyle/>
          <a:p>
            <a:pPr marL="0" indent="0">
              <a:buNone/>
            </a:pPr>
            <a:r>
              <a:rPr lang="en-GB" sz="2000">
                <a:latin typeface="Google Sans"/>
              </a:rPr>
              <a:t>Detailed records must be kept of:</a:t>
            </a:r>
            <a:endParaRPr lang="en-US" sz="2000">
              <a:latin typeface="Google Sans"/>
            </a:endParaRPr>
          </a:p>
          <a:p>
            <a:r>
              <a:rPr lang="en-GB" sz="2000">
                <a:latin typeface="Google Sans"/>
              </a:rPr>
              <a:t>All discussions</a:t>
            </a:r>
            <a:endParaRPr lang="en-US" sz="2000">
              <a:latin typeface="Google Sans"/>
            </a:endParaRPr>
          </a:p>
          <a:p>
            <a:r>
              <a:rPr lang="en-GB" sz="2000">
                <a:latin typeface="Google Sans"/>
              </a:rPr>
              <a:t>The information provided</a:t>
            </a:r>
            <a:endParaRPr lang="en-US" sz="2000">
              <a:latin typeface="Google Sans"/>
            </a:endParaRPr>
          </a:p>
          <a:p>
            <a:r>
              <a:rPr lang="en-GB" sz="2000">
                <a:latin typeface="Google Sans"/>
              </a:rPr>
              <a:t>The consent process</a:t>
            </a:r>
            <a:endParaRPr lang="en-US" sz="2000">
              <a:latin typeface="Google Sans"/>
            </a:endParaRPr>
          </a:p>
          <a:p>
            <a:r>
              <a:rPr lang="en-GB" sz="2000">
                <a:latin typeface="Google Sans"/>
              </a:rPr>
              <a:t>Any informed refusal of treatment. </a:t>
            </a:r>
            <a:endParaRPr lang="en-US" sz="2000">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person signing a document&#10;&#10;AI-generated content may be incorrect.">
            <a:extLst>
              <a:ext uri="{FF2B5EF4-FFF2-40B4-BE49-F238E27FC236}">
                <a16:creationId xmlns:a16="http://schemas.microsoft.com/office/drawing/2014/main" id="{C8EB7442-3E57-1CFA-FD4C-FF63C0728EA9}"/>
              </a:ext>
            </a:extLst>
          </p:cNvPr>
          <p:cNvPicPr>
            <a:picLocks noChangeAspect="1"/>
          </p:cNvPicPr>
          <p:nvPr/>
        </p:nvPicPr>
        <p:blipFill>
          <a:blip r:embed="rId2"/>
          <a:stretch>
            <a:fillRect/>
          </a:stretch>
        </p:blipFill>
        <p:spPr>
          <a:xfrm>
            <a:off x="7708392" y="2727068"/>
            <a:ext cx="4142232" cy="2327407"/>
          </a:xfrm>
          <a:prstGeom prst="rect">
            <a:avLst/>
          </a:prstGeom>
        </p:spPr>
      </p:pic>
    </p:spTree>
    <p:extLst>
      <p:ext uri="{BB962C8B-B14F-4D97-AF65-F5344CB8AC3E}">
        <p14:creationId xmlns:p14="http://schemas.microsoft.com/office/powerpoint/2010/main" val="41716463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9F4170-1768-CBDA-435A-9DD72A915C10}"/>
              </a:ext>
            </a:extLst>
          </p:cNvPr>
          <p:cNvSpPr>
            <a:spLocks noGrp="1"/>
          </p:cNvSpPr>
          <p:nvPr>
            <p:ph type="title"/>
          </p:nvPr>
        </p:nvSpPr>
        <p:spPr>
          <a:xfrm>
            <a:off x="804672" y="802955"/>
            <a:ext cx="4766330" cy="1317574"/>
          </a:xfrm>
        </p:spPr>
        <p:txBody>
          <a:bodyPr>
            <a:normAutofit/>
          </a:bodyPr>
          <a:lstStyle/>
          <a:p>
            <a:r>
              <a:rPr lang="en-US" sz="4000">
                <a:solidFill>
                  <a:schemeClr val="accent1"/>
                </a:solidFill>
                <a:latin typeface="Google Sans"/>
              </a:rPr>
              <a:t>Behavioral risks:</a:t>
            </a:r>
            <a:endParaRPr lang="en-US" sz="4000">
              <a:solidFill>
                <a:schemeClr val="accent1"/>
              </a:solidFill>
            </a:endParaRPr>
          </a:p>
        </p:txBody>
      </p:sp>
      <p:grpSp>
        <p:nvGrpSpPr>
          <p:cNvPr id="15" name="Group 14">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6" name="Freeform: Shape 15">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9" name="Content Placeholder 8">
            <a:extLst>
              <a:ext uri="{FF2B5EF4-FFF2-40B4-BE49-F238E27FC236}">
                <a16:creationId xmlns:a16="http://schemas.microsoft.com/office/drawing/2014/main" id="{4A4DA839-519D-44FE-A203-00D45BEFAC7D}"/>
              </a:ext>
            </a:extLst>
          </p:cNvPr>
          <p:cNvPicPr>
            <a:picLocks noGrp="1" noChangeAspect="1"/>
          </p:cNvPicPr>
          <p:nvPr>
            <p:ph idx="1"/>
          </p:nvPr>
        </p:nvPicPr>
        <p:blipFill>
          <a:blip r:embed="rId2"/>
          <a:stretch>
            <a:fillRect/>
          </a:stretch>
        </p:blipFill>
        <p:spPr>
          <a:xfrm>
            <a:off x="7705046" y="1898311"/>
            <a:ext cx="3993696" cy="3199038"/>
          </a:xfrm>
          <a:prstGeom prst="rect">
            <a:avLst/>
          </a:prstGeom>
        </p:spPr>
      </p:pic>
      <p:sp>
        <p:nvSpPr>
          <p:cNvPr id="10" name="TextBox 9">
            <a:extLst>
              <a:ext uri="{FF2B5EF4-FFF2-40B4-BE49-F238E27FC236}">
                <a16:creationId xmlns:a16="http://schemas.microsoft.com/office/drawing/2014/main" id="{05211B8A-E595-6CF0-082B-8DC4543C5E5B}"/>
              </a:ext>
            </a:extLst>
          </p:cNvPr>
          <p:cNvSpPr txBox="1"/>
          <p:nvPr/>
        </p:nvSpPr>
        <p:spPr>
          <a:xfrm>
            <a:off x="591403" y="2234821"/>
            <a:ext cx="5470478"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b="0" i="0" u="none" strike="noStrike" baseline="0">
                <a:latin typeface="Google Sans"/>
                <a:ea typeface="Aptos"/>
                <a:cs typeface="Aptos"/>
              </a:rPr>
              <a:t>Patients with complex needs may exhibit challenging or anxious </a:t>
            </a:r>
            <a:r>
              <a:rPr lang="en-GB" sz="2000">
                <a:latin typeface="Google Sans"/>
                <a:ea typeface="Aptos"/>
                <a:cs typeface="Aptos"/>
              </a:rPr>
              <a:t>behaviour</a:t>
            </a:r>
            <a:r>
              <a:rPr lang="en-GB" sz="2000" b="0" i="0" u="none" strike="noStrike" baseline="0">
                <a:latin typeface="Google Sans"/>
                <a:ea typeface="Aptos"/>
                <a:cs typeface="Aptos"/>
              </a:rPr>
              <a:t> that can impact their safety and the dental team’s ability to provide care. </a:t>
            </a:r>
            <a:endParaRPr lang="en-US" sz="2000">
              <a:latin typeface="Google Sans"/>
            </a:endParaRPr>
          </a:p>
          <a:p>
            <a:pPr algn="ctr"/>
            <a:endParaRPr lang="en-US"/>
          </a:p>
        </p:txBody>
      </p:sp>
    </p:spTree>
    <p:extLst>
      <p:ext uri="{BB962C8B-B14F-4D97-AF65-F5344CB8AC3E}">
        <p14:creationId xmlns:p14="http://schemas.microsoft.com/office/powerpoint/2010/main" val="12854544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46699B-EE69-90F8-C040-E79BBC9DB87F}"/>
              </a:ext>
            </a:extLst>
          </p:cNvPr>
          <p:cNvSpPr>
            <a:spLocks noGrp="1"/>
          </p:cNvSpPr>
          <p:nvPr>
            <p:ph type="title"/>
          </p:nvPr>
        </p:nvSpPr>
        <p:spPr>
          <a:xfrm>
            <a:off x="804672" y="802955"/>
            <a:ext cx="5858150" cy="1454051"/>
          </a:xfrm>
        </p:spPr>
        <p:txBody>
          <a:bodyPr>
            <a:normAutofit/>
          </a:bodyPr>
          <a:lstStyle/>
          <a:p>
            <a:r>
              <a:rPr lang="en-US" sz="4000">
                <a:solidFill>
                  <a:schemeClr val="accent1"/>
                </a:solidFill>
                <a:latin typeface="Google Sans"/>
              </a:rPr>
              <a:t>Behavior management:</a:t>
            </a:r>
            <a:endParaRPr lang="en-US" sz="4000">
              <a:solidFill>
                <a:schemeClr val="accent1"/>
              </a:solidFill>
            </a:endParaRPr>
          </a:p>
        </p:txBody>
      </p:sp>
      <p:sp>
        <p:nvSpPr>
          <p:cNvPr id="8" name="Content Placeholder 7">
            <a:extLst>
              <a:ext uri="{FF2B5EF4-FFF2-40B4-BE49-F238E27FC236}">
                <a16:creationId xmlns:a16="http://schemas.microsoft.com/office/drawing/2014/main" id="{2B5BC386-F72B-E65A-83F0-D164ED358E17}"/>
              </a:ext>
            </a:extLst>
          </p:cNvPr>
          <p:cNvSpPr>
            <a:spLocks noGrp="1"/>
          </p:cNvSpPr>
          <p:nvPr>
            <p:ph idx="1"/>
          </p:nvPr>
        </p:nvSpPr>
        <p:spPr>
          <a:xfrm>
            <a:off x="804672" y="2421683"/>
            <a:ext cx="4765949" cy="3353476"/>
          </a:xfrm>
        </p:spPr>
        <p:txBody>
          <a:bodyPr anchor="t">
            <a:normAutofit/>
          </a:bodyPr>
          <a:lstStyle/>
          <a:p>
            <a:r>
              <a:rPr lang="en-US" sz="2000">
                <a:latin typeface="Google Sans"/>
              </a:rPr>
              <a:t>Approaches range from:</a:t>
            </a:r>
            <a:endParaRPr lang="en-US" sz="2000"/>
          </a:p>
          <a:p>
            <a:r>
              <a:rPr lang="en-US" sz="2000">
                <a:latin typeface="Google Sans"/>
              </a:rPr>
              <a:t>Distraction</a:t>
            </a:r>
            <a:endParaRPr lang="en-US" sz="2000">
              <a:latin typeface="Aptos" panose="02110004020202020204"/>
            </a:endParaRPr>
          </a:p>
          <a:p>
            <a:r>
              <a:rPr lang="en-US" sz="2000">
                <a:latin typeface="Google Sans"/>
              </a:rPr>
              <a:t>Verbal conditioning </a:t>
            </a:r>
            <a:endParaRPr lang="en-US" sz="2000">
              <a:latin typeface="Aptos" panose="02110004020202020204"/>
            </a:endParaRPr>
          </a:p>
          <a:p>
            <a:r>
              <a:rPr lang="en-US" sz="2000">
                <a:latin typeface="Google Sans"/>
              </a:rPr>
              <a:t>Conscious sedation with nitrous oxide </a:t>
            </a:r>
            <a:endParaRPr lang="en-US" sz="2000">
              <a:latin typeface="Aptos" panose="02110004020202020204"/>
            </a:endParaRPr>
          </a:p>
          <a:p>
            <a:r>
              <a:rPr lang="en-US" sz="2000">
                <a:latin typeface="Google Sans"/>
              </a:rPr>
              <a:t>As a last resort, general anesthesia.</a:t>
            </a:r>
            <a:endParaRPr lang="en-US"/>
          </a:p>
        </p:txBody>
      </p:sp>
      <p:grpSp>
        <p:nvGrpSpPr>
          <p:cNvPr id="15" name="Group 14">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6" name="Freeform: Shape 15">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Content Placeholder 3" descr="A person sitting in a chair writing on a notebook&#10;&#10;AI-generated content may be incorrect.">
            <a:extLst>
              <a:ext uri="{FF2B5EF4-FFF2-40B4-BE49-F238E27FC236}">
                <a16:creationId xmlns:a16="http://schemas.microsoft.com/office/drawing/2014/main" id="{6E22EC9A-43D5-552F-3E46-C9A4E41B1CF2}"/>
              </a:ext>
            </a:extLst>
          </p:cNvPr>
          <p:cNvPicPr>
            <a:picLocks noChangeAspect="1"/>
          </p:cNvPicPr>
          <p:nvPr/>
        </p:nvPicPr>
        <p:blipFill>
          <a:blip r:embed="rId2"/>
          <a:stretch>
            <a:fillRect/>
          </a:stretch>
        </p:blipFill>
        <p:spPr>
          <a:xfrm>
            <a:off x="7708392" y="2559340"/>
            <a:ext cx="4142232" cy="2662863"/>
          </a:xfrm>
          <a:prstGeom prst="rect">
            <a:avLst/>
          </a:prstGeom>
        </p:spPr>
      </p:pic>
    </p:spTree>
    <p:extLst>
      <p:ext uri="{BB962C8B-B14F-4D97-AF65-F5344CB8AC3E}">
        <p14:creationId xmlns:p14="http://schemas.microsoft.com/office/powerpoint/2010/main" val="24999599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62A6F4-6DB7-2969-7D02-8A43450EDD44}"/>
              </a:ext>
            </a:extLst>
          </p:cNvPr>
          <p:cNvSpPr>
            <a:spLocks noGrp="1"/>
          </p:cNvSpPr>
          <p:nvPr>
            <p:ph type="title"/>
          </p:nvPr>
        </p:nvSpPr>
        <p:spPr>
          <a:xfrm>
            <a:off x="804672" y="802955"/>
            <a:ext cx="4766330" cy="1454051"/>
          </a:xfrm>
        </p:spPr>
        <p:txBody>
          <a:bodyPr>
            <a:normAutofit/>
          </a:bodyPr>
          <a:lstStyle/>
          <a:p>
            <a:r>
              <a:rPr lang="en-GB" sz="4000">
                <a:solidFill>
                  <a:schemeClr val="accent1"/>
                </a:solidFill>
                <a:latin typeface="Google Sans"/>
              </a:rPr>
              <a:t>Safe environment:</a:t>
            </a:r>
            <a:endParaRPr lang="en-US" sz="4000">
              <a:solidFill>
                <a:schemeClr val="accent1"/>
              </a:solidFill>
              <a:latin typeface="Google Sans"/>
            </a:endParaRPr>
          </a:p>
        </p:txBody>
      </p:sp>
      <p:sp>
        <p:nvSpPr>
          <p:cNvPr id="8" name="Content Placeholder 7">
            <a:extLst>
              <a:ext uri="{FF2B5EF4-FFF2-40B4-BE49-F238E27FC236}">
                <a16:creationId xmlns:a16="http://schemas.microsoft.com/office/drawing/2014/main" id="{ABB953B4-4240-3800-E24A-DE9619FE9499}"/>
              </a:ext>
            </a:extLst>
          </p:cNvPr>
          <p:cNvSpPr>
            <a:spLocks noGrp="1"/>
          </p:cNvSpPr>
          <p:nvPr>
            <p:ph idx="1"/>
          </p:nvPr>
        </p:nvSpPr>
        <p:spPr>
          <a:xfrm>
            <a:off x="804672" y="2421683"/>
            <a:ext cx="4765949" cy="3353476"/>
          </a:xfrm>
        </p:spPr>
        <p:txBody>
          <a:bodyPr anchor="t">
            <a:normAutofit/>
          </a:bodyPr>
          <a:lstStyle/>
          <a:p>
            <a:r>
              <a:rPr lang="en-GB" sz="2000">
                <a:solidFill>
                  <a:srgbClr val="000000"/>
                </a:solidFill>
                <a:latin typeface="Google Sans"/>
              </a:rPr>
              <a:t>The dental team must manage distractions and create a consistent, calm environment to help anxious patients cooperate.</a:t>
            </a:r>
            <a:endParaRPr lang="en-US" sz="2000">
              <a:solidFill>
                <a:schemeClr val="tx2"/>
              </a:solidFill>
              <a:latin typeface="Google Sans"/>
            </a:endParaRPr>
          </a:p>
        </p:txBody>
      </p:sp>
      <p:grpSp>
        <p:nvGrpSpPr>
          <p:cNvPr id="15" name="Group 14">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6" name="Freeform: Shape 15">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A3E3B1BF-7639-CA0C-A4F7-26614A7DEDB6}"/>
              </a:ext>
            </a:extLst>
          </p:cNvPr>
          <p:cNvPicPr>
            <a:picLocks noChangeAspect="1"/>
          </p:cNvPicPr>
          <p:nvPr/>
        </p:nvPicPr>
        <p:blipFill>
          <a:blip r:embed="rId2"/>
          <a:stretch>
            <a:fillRect/>
          </a:stretch>
        </p:blipFill>
        <p:spPr>
          <a:xfrm>
            <a:off x="7679331" y="1847124"/>
            <a:ext cx="4052967" cy="3706193"/>
          </a:xfrm>
          <a:prstGeom prst="rect">
            <a:avLst/>
          </a:prstGeom>
        </p:spPr>
      </p:pic>
    </p:spTree>
    <p:extLst>
      <p:ext uri="{BB962C8B-B14F-4D97-AF65-F5344CB8AC3E}">
        <p14:creationId xmlns:p14="http://schemas.microsoft.com/office/powerpoint/2010/main" val="37268427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2CF2AB-8EA5-30B3-55DA-993ACF6DCD03}"/>
              </a:ext>
            </a:extLst>
          </p:cNvPr>
          <p:cNvSpPr>
            <a:spLocks noGrp="1"/>
          </p:cNvSpPr>
          <p:nvPr>
            <p:ph type="title"/>
          </p:nvPr>
        </p:nvSpPr>
        <p:spPr>
          <a:xfrm>
            <a:off x="804672" y="802955"/>
            <a:ext cx="4766330" cy="1454051"/>
          </a:xfrm>
        </p:spPr>
        <p:txBody>
          <a:bodyPr>
            <a:normAutofit/>
          </a:bodyPr>
          <a:lstStyle/>
          <a:p>
            <a:pPr algn="ctr"/>
            <a:r>
              <a:rPr lang="en-GB" sz="4000">
                <a:solidFill>
                  <a:schemeClr val="accent1"/>
                </a:solidFill>
                <a:latin typeface="Google Sans"/>
              </a:rPr>
              <a:t>Use of restraint:</a:t>
            </a:r>
            <a:endParaRPr lang="en-US" sz="4000">
              <a:solidFill>
                <a:schemeClr val="accent1"/>
              </a:solidFill>
              <a:latin typeface="Google Sans"/>
            </a:endParaRPr>
          </a:p>
        </p:txBody>
      </p:sp>
      <p:sp>
        <p:nvSpPr>
          <p:cNvPr id="3" name="Content Placeholder 2">
            <a:extLst>
              <a:ext uri="{FF2B5EF4-FFF2-40B4-BE49-F238E27FC236}">
                <a16:creationId xmlns:a16="http://schemas.microsoft.com/office/drawing/2014/main" id="{4D857B56-1B34-2B37-E3B6-3D1EB60914A2}"/>
              </a:ext>
            </a:extLst>
          </p:cNvPr>
          <p:cNvSpPr>
            <a:spLocks noGrp="1"/>
          </p:cNvSpPr>
          <p:nvPr>
            <p:ph idx="1"/>
          </p:nvPr>
        </p:nvSpPr>
        <p:spPr>
          <a:xfrm>
            <a:off x="804672" y="2421683"/>
            <a:ext cx="4765949" cy="3353476"/>
          </a:xfrm>
        </p:spPr>
        <p:txBody>
          <a:bodyPr anchor="t">
            <a:noAutofit/>
          </a:bodyPr>
          <a:lstStyle/>
          <a:p>
            <a:r>
              <a:rPr lang="en-GB" sz="2000">
                <a:latin typeface="Google Sans"/>
              </a:rPr>
              <a:t>Physical restraint should be used only as a last resort, with appropriate consent and following the least restrictive methods possible. </a:t>
            </a:r>
            <a:endParaRPr lang="en-US" sz="2000">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a:extLst>
              <a:ext uri="{FF2B5EF4-FFF2-40B4-BE49-F238E27FC236}">
                <a16:creationId xmlns:a16="http://schemas.microsoft.com/office/drawing/2014/main" id="{3B849855-4CAC-E425-23D6-14DC93DB5E99}"/>
              </a:ext>
            </a:extLst>
          </p:cNvPr>
          <p:cNvPicPr>
            <a:picLocks noChangeAspect="1"/>
          </p:cNvPicPr>
          <p:nvPr/>
        </p:nvPicPr>
        <p:blipFill>
          <a:blip r:embed="rId2"/>
          <a:stretch>
            <a:fillRect/>
          </a:stretch>
        </p:blipFill>
        <p:spPr>
          <a:xfrm>
            <a:off x="8014607" y="1975758"/>
            <a:ext cx="3673928" cy="3790949"/>
          </a:xfrm>
          <a:prstGeom prst="rect">
            <a:avLst/>
          </a:prstGeom>
        </p:spPr>
      </p:pic>
    </p:spTree>
    <p:extLst>
      <p:ext uri="{BB962C8B-B14F-4D97-AF65-F5344CB8AC3E}">
        <p14:creationId xmlns:p14="http://schemas.microsoft.com/office/powerpoint/2010/main" val="32359542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5892F8-A159-77D0-2906-367308F71496}"/>
              </a:ext>
            </a:extLst>
          </p:cNvPr>
          <p:cNvSpPr>
            <a:spLocks noGrp="1"/>
          </p:cNvSpPr>
          <p:nvPr>
            <p:ph type="title"/>
          </p:nvPr>
        </p:nvSpPr>
        <p:spPr>
          <a:xfrm>
            <a:off x="804672" y="802955"/>
            <a:ext cx="6222091" cy="1454051"/>
          </a:xfrm>
        </p:spPr>
        <p:txBody>
          <a:bodyPr>
            <a:normAutofit/>
          </a:bodyPr>
          <a:lstStyle/>
          <a:p>
            <a:pPr algn="ctr"/>
            <a:r>
              <a:rPr lang="en-GB" sz="4000">
                <a:solidFill>
                  <a:schemeClr val="accent1"/>
                </a:solidFill>
                <a:latin typeface="Google Sans"/>
              </a:rPr>
              <a:t>Environmental and access risks:</a:t>
            </a:r>
            <a:endParaRPr lang="en-US" sz="4000">
              <a:solidFill>
                <a:schemeClr val="accent1"/>
              </a:solidFill>
              <a:latin typeface="Google Sans"/>
            </a:endParaRPr>
          </a:p>
        </p:txBody>
      </p:sp>
      <p:sp>
        <p:nvSpPr>
          <p:cNvPr id="3" name="Content Placeholder 2">
            <a:extLst>
              <a:ext uri="{FF2B5EF4-FFF2-40B4-BE49-F238E27FC236}">
                <a16:creationId xmlns:a16="http://schemas.microsoft.com/office/drawing/2014/main" id="{32E8F5EF-5A03-A827-F978-A7FE8FF252AB}"/>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GB" sz="2000">
                <a:latin typeface="Google Sans"/>
              </a:rPr>
              <a:t>Patients with mobility issues</a:t>
            </a:r>
            <a:endParaRPr lang="en-US" sz="2000">
              <a:latin typeface="Google Sans"/>
            </a:endParaRPr>
          </a:p>
          <a:p>
            <a:r>
              <a:rPr lang="en-GB" sz="2000">
                <a:latin typeface="Google Sans"/>
              </a:rPr>
              <a:t>Sensory sensitivities</a:t>
            </a:r>
            <a:endParaRPr lang="en-US" sz="2000">
              <a:latin typeface="Google Sans"/>
            </a:endParaRPr>
          </a:p>
          <a:p>
            <a:r>
              <a:rPr lang="en-GB" sz="2000">
                <a:latin typeface="Google Sans"/>
              </a:rPr>
              <a:t>Or behavioural challenges require an  adapted clinical environment. </a:t>
            </a:r>
            <a:endParaRPr lang="en-US" sz="2000">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a:extLst>
              <a:ext uri="{FF2B5EF4-FFF2-40B4-BE49-F238E27FC236}">
                <a16:creationId xmlns:a16="http://schemas.microsoft.com/office/drawing/2014/main" id="{8191D611-3F24-354A-F954-A107EEB23AB0}"/>
              </a:ext>
            </a:extLst>
          </p:cNvPr>
          <p:cNvPicPr>
            <a:picLocks noChangeAspect="1"/>
          </p:cNvPicPr>
          <p:nvPr/>
        </p:nvPicPr>
        <p:blipFill>
          <a:blip r:embed="rId2"/>
          <a:stretch>
            <a:fillRect/>
          </a:stretch>
        </p:blipFill>
        <p:spPr>
          <a:xfrm>
            <a:off x="7529513" y="1947183"/>
            <a:ext cx="4508046" cy="3657599"/>
          </a:xfrm>
          <a:prstGeom prst="rect">
            <a:avLst/>
          </a:prstGeom>
        </p:spPr>
      </p:pic>
    </p:spTree>
    <p:extLst>
      <p:ext uri="{BB962C8B-B14F-4D97-AF65-F5344CB8AC3E}">
        <p14:creationId xmlns:p14="http://schemas.microsoft.com/office/powerpoint/2010/main" val="25812646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074933-F766-B232-88CE-511E3EA9CF5C}"/>
              </a:ext>
            </a:extLst>
          </p:cNvPr>
          <p:cNvSpPr>
            <a:spLocks noGrp="1"/>
          </p:cNvSpPr>
          <p:nvPr>
            <p:ph type="title"/>
          </p:nvPr>
        </p:nvSpPr>
        <p:spPr>
          <a:xfrm>
            <a:off x="804672" y="802955"/>
            <a:ext cx="4766330" cy="1454051"/>
          </a:xfrm>
        </p:spPr>
        <p:txBody>
          <a:bodyPr>
            <a:normAutofit/>
          </a:bodyPr>
          <a:lstStyle/>
          <a:p>
            <a:pPr algn="ctr"/>
            <a:r>
              <a:rPr lang="en-GB" sz="4000">
                <a:solidFill>
                  <a:schemeClr val="accent1"/>
                </a:solidFill>
                <a:latin typeface="Google Sans"/>
              </a:rPr>
              <a:t>Physical access:</a:t>
            </a:r>
            <a:endParaRPr lang="en-US" sz="4000">
              <a:solidFill>
                <a:schemeClr val="accent1"/>
              </a:solidFill>
              <a:latin typeface="Google Sans"/>
            </a:endParaRPr>
          </a:p>
        </p:txBody>
      </p:sp>
      <p:sp>
        <p:nvSpPr>
          <p:cNvPr id="3" name="Content Placeholder 2">
            <a:extLst>
              <a:ext uri="{FF2B5EF4-FFF2-40B4-BE49-F238E27FC236}">
                <a16:creationId xmlns:a16="http://schemas.microsoft.com/office/drawing/2014/main" id="{0164597C-39E7-E833-3D4A-F4761BF5A59A}"/>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GB" sz="2000">
                <a:latin typeface="Google Sans"/>
              </a:rPr>
              <a:t>Practices must make “reasonable adjustments” for patients with additional needs, including accessible premises and equipment.</a:t>
            </a:r>
            <a:endParaRPr lang="en-US" sz="2000">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person in a wheelchair&#10;&#10;AI-generated content may be incorrect.">
            <a:extLst>
              <a:ext uri="{FF2B5EF4-FFF2-40B4-BE49-F238E27FC236}">
                <a16:creationId xmlns:a16="http://schemas.microsoft.com/office/drawing/2014/main" id="{AAA2FBF8-3E11-2173-1306-373059486429}"/>
              </a:ext>
            </a:extLst>
          </p:cNvPr>
          <p:cNvPicPr>
            <a:picLocks noChangeAspect="1"/>
          </p:cNvPicPr>
          <p:nvPr/>
        </p:nvPicPr>
        <p:blipFill>
          <a:blip r:embed="rId2"/>
          <a:stretch>
            <a:fillRect/>
          </a:stretch>
        </p:blipFill>
        <p:spPr>
          <a:xfrm>
            <a:off x="7708392" y="2559340"/>
            <a:ext cx="4142232" cy="2662863"/>
          </a:xfrm>
          <a:prstGeom prst="rect">
            <a:avLst/>
          </a:prstGeom>
        </p:spPr>
      </p:pic>
    </p:spTree>
    <p:extLst>
      <p:ext uri="{BB962C8B-B14F-4D97-AF65-F5344CB8AC3E}">
        <p14:creationId xmlns:p14="http://schemas.microsoft.com/office/powerpoint/2010/main" val="14441861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12AC2A-7275-3AED-9367-07B06A923A7B}"/>
              </a:ext>
            </a:extLst>
          </p:cNvPr>
          <p:cNvSpPr>
            <a:spLocks noGrp="1"/>
          </p:cNvSpPr>
          <p:nvPr>
            <p:ph type="title"/>
          </p:nvPr>
        </p:nvSpPr>
        <p:spPr>
          <a:xfrm>
            <a:off x="804672" y="802955"/>
            <a:ext cx="4766330" cy="1454051"/>
          </a:xfrm>
        </p:spPr>
        <p:txBody>
          <a:bodyPr>
            <a:normAutofit/>
          </a:bodyPr>
          <a:lstStyle/>
          <a:p>
            <a:pPr algn="ctr"/>
            <a:r>
              <a:rPr lang="en-GB" sz="4000">
                <a:solidFill>
                  <a:schemeClr val="accent1"/>
                </a:solidFill>
                <a:latin typeface="Google Sans"/>
              </a:rPr>
              <a:t>Manual handling:</a:t>
            </a:r>
            <a:endParaRPr lang="en-US" sz="4000">
              <a:solidFill>
                <a:schemeClr val="accent1"/>
              </a:solidFill>
            </a:endParaRPr>
          </a:p>
        </p:txBody>
      </p:sp>
      <p:sp>
        <p:nvSpPr>
          <p:cNvPr id="3" name="Content Placeholder 2">
            <a:extLst>
              <a:ext uri="{FF2B5EF4-FFF2-40B4-BE49-F238E27FC236}">
                <a16:creationId xmlns:a16="http://schemas.microsoft.com/office/drawing/2014/main" id="{00F2E547-BEC2-C526-E5B9-D2143841E011}"/>
              </a:ext>
            </a:extLst>
          </p:cNvPr>
          <p:cNvSpPr>
            <a:spLocks noGrp="1"/>
          </p:cNvSpPr>
          <p:nvPr>
            <p:ph idx="1"/>
          </p:nvPr>
        </p:nvSpPr>
        <p:spPr>
          <a:xfrm>
            <a:off x="804672" y="2421683"/>
            <a:ext cx="5175381" cy="3353476"/>
          </a:xfrm>
        </p:spPr>
        <p:txBody>
          <a:bodyPr vert="horz" lIns="91440" tIns="45720" rIns="91440" bIns="45720" rtlCol="0" anchor="t">
            <a:noAutofit/>
          </a:bodyPr>
          <a:lstStyle/>
          <a:p>
            <a:r>
              <a:rPr lang="en-GB" sz="2000">
                <a:latin typeface="Google Sans"/>
                <a:ea typeface="Calibri"/>
                <a:cs typeface="Calibri"/>
              </a:rPr>
              <a:t>Before moving a person, the individual's ability to move, their weight, and any health conditions need to be taken onto consideration.</a:t>
            </a:r>
          </a:p>
          <a:p>
            <a:r>
              <a:rPr lang="en-GB" sz="2000">
                <a:latin typeface="Google Sans"/>
                <a:ea typeface="Calibri"/>
                <a:cs typeface="Calibri"/>
              </a:rPr>
              <a:t>Always respect the individual's dignity and privacy. Explain what you are going to do before you start moving them.</a:t>
            </a:r>
          </a:p>
          <a:p>
            <a:r>
              <a:rPr lang="en-GB" sz="2000">
                <a:latin typeface="Google Sans"/>
                <a:ea typeface="Calibri"/>
                <a:cs typeface="Calibri"/>
              </a:rPr>
              <a:t>Use handling aids like hoists, slide sheets, or transfer boards. </a:t>
            </a:r>
          </a:p>
          <a:p>
            <a:r>
              <a:rPr lang="en-GB" sz="2000">
                <a:latin typeface="Google Sans"/>
                <a:ea typeface="Calibri"/>
                <a:cs typeface="Calibri"/>
              </a:rPr>
              <a:t>Staff should be trained in how to use handling aids and how to move people safely. </a:t>
            </a:r>
          </a:p>
        </p:txBody>
      </p:sp>
      <p:grpSp>
        <p:nvGrpSpPr>
          <p:cNvPr id="14" name="Group 13">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5" name="Freeform: Shape 14">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descr="A person helping another person on a treadmill&#10;&#10;AI-generated content may be incorrect.">
            <a:extLst>
              <a:ext uri="{FF2B5EF4-FFF2-40B4-BE49-F238E27FC236}">
                <a16:creationId xmlns:a16="http://schemas.microsoft.com/office/drawing/2014/main" id="{0F14D4BF-A54E-5DCA-7505-8D7E6005EAE0}"/>
              </a:ext>
            </a:extLst>
          </p:cNvPr>
          <p:cNvPicPr>
            <a:picLocks noChangeAspect="1"/>
          </p:cNvPicPr>
          <p:nvPr/>
        </p:nvPicPr>
        <p:blipFill>
          <a:blip r:embed="rId2"/>
          <a:stretch>
            <a:fillRect/>
          </a:stretch>
        </p:blipFill>
        <p:spPr>
          <a:xfrm>
            <a:off x="8139131" y="1700784"/>
            <a:ext cx="3280754" cy="4379976"/>
          </a:xfrm>
          <a:prstGeom prst="rect">
            <a:avLst/>
          </a:prstGeom>
        </p:spPr>
      </p:pic>
    </p:spTree>
    <p:extLst>
      <p:ext uri="{BB962C8B-B14F-4D97-AF65-F5344CB8AC3E}">
        <p14:creationId xmlns:p14="http://schemas.microsoft.com/office/powerpoint/2010/main" val="41521538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E3B93B-1D3D-7A67-7E10-42E356693769}"/>
              </a:ext>
            </a:extLst>
          </p:cNvPr>
          <p:cNvSpPr>
            <a:spLocks noGrp="1"/>
          </p:cNvSpPr>
          <p:nvPr>
            <p:ph type="title"/>
          </p:nvPr>
        </p:nvSpPr>
        <p:spPr>
          <a:xfrm>
            <a:off x="804672" y="802955"/>
            <a:ext cx="4766330" cy="1454051"/>
          </a:xfrm>
        </p:spPr>
        <p:txBody>
          <a:bodyPr>
            <a:normAutofit/>
          </a:bodyPr>
          <a:lstStyle/>
          <a:p>
            <a:r>
              <a:rPr lang="en-GB" sz="4000">
                <a:solidFill>
                  <a:schemeClr val="accent1"/>
                </a:solidFill>
                <a:latin typeface="Google Sans"/>
              </a:rPr>
              <a:t>Domiciliary care:</a:t>
            </a:r>
            <a:endParaRPr lang="en-US" sz="4000">
              <a:solidFill>
                <a:schemeClr val="accent1"/>
              </a:solidFill>
              <a:latin typeface="Google Sans"/>
            </a:endParaRPr>
          </a:p>
        </p:txBody>
      </p:sp>
      <p:sp>
        <p:nvSpPr>
          <p:cNvPr id="3" name="Content Placeholder 2">
            <a:extLst>
              <a:ext uri="{FF2B5EF4-FFF2-40B4-BE49-F238E27FC236}">
                <a16:creationId xmlns:a16="http://schemas.microsoft.com/office/drawing/2014/main" id="{72AF7750-E5EA-26AE-FB85-A769C2E81394}"/>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GB" sz="2000">
                <a:latin typeface="Google Sans"/>
              </a:rPr>
              <a:t>The assessment covers the patient's medical condition, the suitability of the home environment, and the needs of the dental team.</a:t>
            </a:r>
          </a:p>
        </p:txBody>
      </p:sp>
      <p:grpSp>
        <p:nvGrpSpPr>
          <p:cNvPr id="14" name="Group 13">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5" name="Freeform: Shape 14">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descr="A person smiling at an old person&#10;&#10;AI-generated content may be incorrect.">
            <a:extLst>
              <a:ext uri="{FF2B5EF4-FFF2-40B4-BE49-F238E27FC236}">
                <a16:creationId xmlns:a16="http://schemas.microsoft.com/office/drawing/2014/main" id="{9DD345AF-FF3C-7EB8-4F6E-AF6B7F70C783}"/>
              </a:ext>
            </a:extLst>
          </p:cNvPr>
          <p:cNvPicPr>
            <a:picLocks noChangeAspect="1"/>
          </p:cNvPicPr>
          <p:nvPr/>
        </p:nvPicPr>
        <p:blipFill>
          <a:blip r:embed="rId2"/>
          <a:stretch>
            <a:fillRect/>
          </a:stretch>
        </p:blipFill>
        <p:spPr>
          <a:xfrm>
            <a:off x="7708392" y="2505007"/>
            <a:ext cx="4142232" cy="2771529"/>
          </a:xfrm>
          <a:prstGeom prst="rect">
            <a:avLst/>
          </a:prstGeom>
        </p:spPr>
      </p:pic>
    </p:spTree>
    <p:extLst>
      <p:ext uri="{BB962C8B-B14F-4D97-AF65-F5344CB8AC3E}">
        <p14:creationId xmlns:p14="http://schemas.microsoft.com/office/powerpoint/2010/main" val="38246590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6ACC05-6EC1-F69F-5430-1AB25DC8D31B}"/>
              </a:ext>
            </a:extLst>
          </p:cNvPr>
          <p:cNvSpPr>
            <a:spLocks noGrp="1"/>
          </p:cNvSpPr>
          <p:nvPr>
            <p:ph type="title"/>
          </p:nvPr>
        </p:nvSpPr>
        <p:spPr>
          <a:xfrm>
            <a:off x="804672" y="802955"/>
            <a:ext cx="5812465" cy="1518627"/>
          </a:xfrm>
        </p:spPr>
        <p:txBody>
          <a:bodyPr>
            <a:normAutofit/>
          </a:bodyPr>
          <a:lstStyle/>
          <a:p>
            <a:r>
              <a:rPr lang="en-GB" sz="4000">
                <a:solidFill>
                  <a:schemeClr val="accent1"/>
                </a:solidFill>
                <a:latin typeface="Google Sans"/>
              </a:rPr>
              <a:t>Sensory consideration:</a:t>
            </a:r>
            <a:endParaRPr lang="en-US" sz="4000">
              <a:solidFill>
                <a:schemeClr val="accent1"/>
              </a:solidFill>
              <a:latin typeface="Google Sans"/>
            </a:endParaRPr>
          </a:p>
        </p:txBody>
      </p:sp>
      <p:sp>
        <p:nvSpPr>
          <p:cNvPr id="3" name="Content Placeholder 2">
            <a:extLst>
              <a:ext uri="{FF2B5EF4-FFF2-40B4-BE49-F238E27FC236}">
                <a16:creationId xmlns:a16="http://schemas.microsoft.com/office/drawing/2014/main" id="{3F7F12F0-6967-9A95-153A-779F2DF00892}"/>
              </a:ext>
            </a:extLst>
          </p:cNvPr>
          <p:cNvSpPr>
            <a:spLocks noGrp="1"/>
          </p:cNvSpPr>
          <p:nvPr>
            <p:ph idx="1"/>
          </p:nvPr>
        </p:nvSpPr>
        <p:spPr>
          <a:xfrm>
            <a:off x="804672" y="2421683"/>
            <a:ext cx="4765949" cy="3353476"/>
          </a:xfrm>
        </p:spPr>
        <p:txBody>
          <a:bodyPr anchor="t">
            <a:normAutofit/>
          </a:bodyPr>
          <a:lstStyle/>
          <a:p>
            <a:r>
              <a:rPr lang="en-GB" sz="2000">
                <a:latin typeface="Google Sans"/>
              </a:rPr>
              <a:t>Modifications to the clinical environment, such as:</a:t>
            </a:r>
            <a:endParaRPr lang="en-US" sz="2000">
              <a:latin typeface="Google Sans"/>
            </a:endParaRPr>
          </a:p>
          <a:p>
            <a:r>
              <a:rPr lang="en-GB" sz="2000">
                <a:latin typeface="Google Sans"/>
              </a:rPr>
              <a:t>Minimizing noise and bright lights, may be necessary for patients with autism or sensory sensitivities</a:t>
            </a:r>
            <a:endParaRPr lang="en-US" sz="2000">
              <a:latin typeface="Google Sans"/>
            </a:endParaRPr>
          </a:p>
        </p:txBody>
      </p:sp>
      <p:grpSp>
        <p:nvGrpSpPr>
          <p:cNvPr id="14" name="Group 13">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5" name="Freeform: Shape 14">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descr="A person touching a child&amp;#39;s face&#10;&#10;AI-generated content may be incorrect.">
            <a:extLst>
              <a:ext uri="{FF2B5EF4-FFF2-40B4-BE49-F238E27FC236}">
                <a16:creationId xmlns:a16="http://schemas.microsoft.com/office/drawing/2014/main" id="{2549F988-A94A-D3FF-96A3-2AF219976E90}"/>
              </a:ext>
            </a:extLst>
          </p:cNvPr>
          <p:cNvPicPr>
            <a:picLocks noChangeAspect="1"/>
          </p:cNvPicPr>
          <p:nvPr/>
        </p:nvPicPr>
        <p:blipFill>
          <a:blip r:embed="rId2"/>
          <a:stretch>
            <a:fillRect/>
          </a:stretch>
        </p:blipFill>
        <p:spPr>
          <a:xfrm>
            <a:off x="7708392" y="2365103"/>
            <a:ext cx="4142232" cy="3051338"/>
          </a:xfrm>
          <a:prstGeom prst="rect">
            <a:avLst/>
          </a:prstGeom>
        </p:spPr>
      </p:pic>
    </p:spTree>
    <p:extLst>
      <p:ext uri="{BB962C8B-B14F-4D97-AF65-F5344CB8AC3E}">
        <p14:creationId xmlns:p14="http://schemas.microsoft.com/office/powerpoint/2010/main" val="4185131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F30D2F-EFD0-3FF7-0C71-F2C2A2621306}"/>
              </a:ext>
            </a:extLst>
          </p:cNvPr>
          <p:cNvSpPr>
            <a:spLocks noGrp="1"/>
          </p:cNvSpPr>
          <p:nvPr>
            <p:ph type="title"/>
          </p:nvPr>
        </p:nvSpPr>
        <p:spPr>
          <a:xfrm>
            <a:off x="804672" y="802955"/>
            <a:ext cx="5657482" cy="1454051"/>
          </a:xfrm>
        </p:spPr>
        <p:txBody>
          <a:bodyPr>
            <a:normAutofit/>
          </a:bodyPr>
          <a:lstStyle/>
          <a:p>
            <a:r>
              <a:rPr lang="en-GB" sz="4000">
                <a:solidFill>
                  <a:schemeClr val="accent1"/>
                </a:solidFill>
                <a:latin typeface="Google Sans"/>
              </a:rPr>
              <a:t>Dental-specific risks:</a:t>
            </a:r>
            <a:endParaRPr lang="en-US" sz="4000">
              <a:solidFill>
                <a:schemeClr val="accent1"/>
              </a:solidFill>
              <a:latin typeface="Google Sans"/>
            </a:endParaRPr>
          </a:p>
        </p:txBody>
      </p:sp>
      <p:sp>
        <p:nvSpPr>
          <p:cNvPr id="3" name="Content Placeholder 2">
            <a:extLst>
              <a:ext uri="{FF2B5EF4-FFF2-40B4-BE49-F238E27FC236}">
                <a16:creationId xmlns:a16="http://schemas.microsoft.com/office/drawing/2014/main" id="{2897BD43-1C6D-5EF5-6185-5761A3B76A57}"/>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GB" sz="2000">
                <a:latin typeface="Google Sans"/>
              </a:rPr>
              <a:t>Certain conditions and medications can predispose special care patients to specific oral health problems. </a:t>
            </a:r>
            <a:endParaRPr lang="en-US" sz="2000">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hand with a stethoscope and a tooth model&#10;&#10;AI-generated content may be incorrect.">
            <a:extLst>
              <a:ext uri="{FF2B5EF4-FFF2-40B4-BE49-F238E27FC236}">
                <a16:creationId xmlns:a16="http://schemas.microsoft.com/office/drawing/2014/main" id="{799C1F2C-CC34-2AEB-A9D0-F4F95AF2AD86}"/>
              </a:ext>
            </a:extLst>
          </p:cNvPr>
          <p:cNvPicPr>
            <a:picLocks noChangeAspect="1"/>
          </p:cNvPicPr>
          <p:nvPr/>
        </p:nvPicPr>
        <p:blipFill>
          <a:blip r:embed="rId2"/>
          <a:stretch>
            <a:fillRect/>
          </a:stretch>
        </p:blipFill>
        <p:spPr>
          <a:xfrm>
            <a:off x="7708392" y="2512538"/>
            <a:ext cx="4142232" cy="2756467"/>
          </a:xfrm>
          <a:prstGeom prst="rect">
            <a:avLst/>
          </a:prstGeom>
        </p:spPr>
      </p:pic>
    </p:spTree>
    <p:extLst>
      <p:ext uri="{BB962C8B-B14F-4D97-AF65-F5344CB8AC3E}">
        <p14:creationId xmlns:p14="http://schemas.microsoft.com/office/powerpoint/2010/main" val="3728636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EF9C57-6D7E-C093-E59A-8DFA2E048883}"/>
              </a:ext>
            </a:extLst>
          </p:cNvPr>
          <p:cNvSpPr>
            <a:spLocks noGrp="1"/>
          </p:cNvSpPr>
          <p:nvPr>
            <p:ph type="title"/>
          </p:nvPr>
        </p:nvSpPr>
        <p:spPr>
          <a:xfrm>
            <a:off x="804672" y="802955"/>
            <a:ext cx="4766330" cy="1454051"/>
          </a:xfrm>
        </p:spPr>
        <p:txBody>
          <a:bodyPr>
            <a:normAutofit/>
          </a:bodyPr>
          <a:lstStyle/>
          <a:p>
            <a:pPr algn="ctr"/>
            <a:r>
              <a:rPr lang="en-GB" sz="4000">
                <a:solidFill>
                  <a:schemeClr val="accent1"/>
                </a:solidFill>
                <a:latin typeface="Google Sans"/>
              </a:rPr>
              <a:t>Caries risk:</a:t>
            </a:r>
            <a:endParaRPr lang="en-US" sz="4000">
              <a:solidFill>
                <a:schemeClr val="accent1"/>
              </a:solidFill>
              <a:latin typeface="Google Sans"/>
            </a:endParaRPr>
          </a:p>
        </p:txBody>
      </p:sp>
      <p:sp>
        <p:nvSpPr>
          <p:cNvPr id="3" name="Content Placeholder 2">
            <a:extLst>
              <a:ext uri="{FF2B5EF4-FFF2-40B4-BE49-F238E27FC236}">
                <a16:creationId xmlns:a16="http://schemas.microsoft.com/office/drawing/2014/main" id="{AD05011E-47E9-B8C1-E4E9-2F072AAAC40D}"/>
              </a:ext>
            </a:extLst>
          </p:cNvPr>
          <p:cNvSpPr>
            <a:spLocks noGrp="1"/>
          </p:cNvSpPr>
          <p:nvPr>
            <p:ph idx="1"/>
          </p:nvPr>
        </p:nvSpPr>
        <p:spPr>
          <a:xfrm>
            <a:off x="804672" y="2421683"/>
            <a:ext cx="4765949" cy="3353476"/>
          </a:xfrm>
        </p:spPr>
        <p:txBody>
          <a:bodyPr anchor="t">
            <a:normAutofit/>
          </a:bodyPr>
          <a:lstStyle/>
          <a:p>
            <a:r>
              <a:rPr lang="en-GB" sz="2000">
                <a:latin typeface="Google Sans"/>
              </a:rPr>
              <a:t>Patients with intellectual disabilities often have a higher prevalence of untreated tooth decay. </a:t>
            </a:r>
            <a:endParaRPr lang="en-US" sz="2000">
              <a:latin typeface="Google Sans"/>
            </a:endParaRPr>
          </a:p>
          <a:p>
            <a:r>
              <a:rPr lang="en-GB" sz="2000">
                <a:latin typeface="Google Sans"/>
              </a:rPr>
              <a:t>A comprehensive caries risk assessment is used to tailor preventive care.</a:t>
            </a:r>
            <a:endParaRPr lang="en-US" sz="2000">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close up of a mouth with bacteria inside&#10;&#10;AI-generated content may be incorrect.">
            <a:extLst>
              <a:ext uri="{FF2B5EF4-FFF2-40B4-BE49-F238E27FC236}">
                <a16:creationId xmlns:a16="http://schemas.microsoft.com/office/drawing/2014/main" id="{E9ADEAF1-E478-85E2-BE8C-9733F8F912F0}"/>
              </a:ext>
            </a:extLst>
          </p:cNvPr>
          <p:cNvPicPr>
            <a:picLocks noChangeAspect="1"/>
          </p:cNvPicPr>
          <p:nvPr/>
        </p:nvPicPr>
        <p:blipFill>
          <a:blip r:embed="rId2"/>
          <a:stretch>
            <a:fillRect/>
          </a:stretch>
        </p:blipFill>
        <p:spPr>
          <a:xfrm>
            <a:off x="8174631" y="1700784"/>
            <a:ext cx="3209753" cy="4379976"/>
          </a:xfrm>
          <a:prstGeom prst="rect">
            <a:avLst/>
          </a:prstGeom>
        </p:spPr>
      </p:pic>
    </p:spTree>
    <p:extLst>
      <p:ext uri="{BB962C8B-B14F-4D97-AF65-F5344CB8AC3E}">
        <p14:creationId xmlns:p14="http://schemas.microsoft.com/office/powerpoint/2010/main" val="21925802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5219498-D544-41AC-98FE-8F956EF66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500DBFC-17A9-4E0A-AEE2-A49F9AEEF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343048-293C-8D16-AA05-0FCF24391DA4}"/>
              </a:ext>
            </a:extLst>
          </p:cNvPr>
          <p:cNvSpPr>
            <a:spLocks noGrp="1"/>
          </p:cNvSpPr>
          <p:nvPr>
            <p:ph type="title"/>
          </p:nvPr>
        </p:nvSpPr>
        <p:spPr>
          <a:xfrm>
            <a:off x="804672" y="661940"/>
            <a:ext cx="5542165" cy="1215472"/>
          </a:xfrm>
        </p:spPr>
        <p:txBody>
          <a:bodyPr vert="horz" lIns="91440" tIns="45720" rIns="91440" bIns="45720" rtlCol="0" anchor="t">
            <a:normAutofit/>
          </a:bodyPr>
          <a:lstStyle/>
          <a:p>
            <a:r>
              <a:rPr lang="en-US" sz="4000" kern="1200">
                <a:solidFill>
                  <a:schemeClr val="accent1"/>
                </a:solidFill>
                <a:latin typeface="Google Sans"/>
              </a:rPr>
              <a:t>Periodontal disease:</a:t>
            </a:r>
          </a:p>
        </p:txBody>
      </p:sp>
      <p:sp>
        <p:nvSpPr>
          <p:cNvPr id="3" name="Content Placeholder 2">
            <a:extLst>
              <a:ext uri="{FF2B5EF4-FFF2-40B4-BE49-F238E27FC236}">
                <a16:creationId xmlns:a16="http://schemas.microsoft.com/office/drawing/2014/main" id="{79C6763E-6FA0-89BE-01DD-D1A94F87383F}"/>
              </a:ext>
            </a:extLst>
          </p:cNvPr>
          <p:cNvSpPr>
            <a:spLocks noGrp="1"/>
          </p:cNvSpPr>
          <p:nvPr>
            <p:ph idx="1"/>
          </p:nvPr>
        </p:nvSpPr>
        <p:spPr>
          <a:xfrm>
            <a:off x="804672" y="1892085"/>
            <a:ext cx="4805691" cy="1174627"/>
          </a:xfrm>
        </p:spPr>
        <p:txBody>
          <a:bodyPr vert="horz" lIns="91440" tIns="45720" rIns="91440" bIns="45720" rtlCol="0" anchor="b">
            <a:normAutofit/>
          </a:bodyPr>
          <a:lstStyle/>
          <a:p>
            <a:pPr marL="0" indent="0">
              <a:buNone/>
            </a:pPr>
            <a:r>
              <a:rPr lang="en-US" sz="2000" kern="1200">
                <a:latin typeface="Google Sans"/>
              </a:rPr>
              <a:t>Impaired dexterity and limited access to professional care can increase the risk of gum disease.</a:t>
            </a:r>
          </a:p>
        </p:txBody>
      </p:sp>
      <p:grpSp>
        <p:nvGrpSpPr>
          <p:cNvPr id="13" name="Group 12">
            <a:extLst>
              <a:ext uri="{FF2B5EF4-FFF2-40B4-BE49-F238E27FC236}">
                <a16:creationId xmlns:a16="http://schemas.microsoft.com/office/drawing/2014/main" id="{D74613BB-817C-4C4F-8A24-4936F2F064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1023" y="52996"/>
            <a:ext cx="6093363" cy="6805005"/>
            <a:chOff x="6101023" y="52996"/>
            <a:chExt cx="6093363" cy="6805005"/>
          </a:xfrm>
        </p:grpSpPr>
        <p:sp>
          <p:nvSpPr>
            <p:cNvPr id="14" name="Freeform: Shape 13">
              <a:extLst>
                <a:ext uri="{FF2B5EF4-FFF2-40B4-BE49-F238E27FC236}">
                  <a16:creationId xmlns:a16="http://schemas.microsoft.com/office/drawing/2014/main" id="{926C820D-9A01-44F0-AE18-C2DAB089B8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4" y="52997"/>
              <a:ext cx="6093362" cy="6805004"/>
            </a:xfrm>
            <a:custGeom>
              <a:avLst/>
              <a:gdLst>
                <a:gd name="connsiteX0" fmla="*/ 3517682 w 5890490"/>
                <a:gd name="connsiteY0" fmla="*/ 0 h 6578439"/>
                <a:gd name="connsiteX1" fmla="*/ 5849513 w 5890490"/>
                <a:gd name="connsiteY1" fmla="*/ 841730 h 6578439"/>
                <a:gd name="connsiteX2" fmla="*/ 5890490 w 5890490"/>
                <a:gd name="connsiteY2" fmla="*/ 879060 h 6578439"/>
                <a:gd name="connsiteX3" fmla="*/ 5890490 w 5890490"/>
                <a:gd name="connsiteY3" fmla="*/ 1816052 h 6578439"/>
                <a:gd name="connsiteX4" fmla="*/ 5856961 w 5890490"/>
                <a:gd name="connsiteY4" fmla="*/ 1771023 h 6578439"/>
                <a:gd name="connsiteX5" fmla="*/ 5655397 w 5890490"/>
                <a:gd name="connsiteY5" fmla="*/ 1548813 h 6578439"/>
                <a:gd name="connsiteX6" fmla="*/ 3517682 w 5890490"/>
                <a:gd name="connsiteY6" fmla="*/ 658717 h 6578439"/>
                <a:gd name="connsiteX7" fmla="*/ 2395696 w 5890490"/>
                <a:gd name="connsiteY7" fmla="*/ 850721 h 6578439"/>
                <a:gd name="connsiteX8" fmla="*/ 1519955 w 5890490"/>
                <a:gd name="connsiteY8" fmla="*/ 1450441 h 6578439"/>
                <a:gd name="connsiteX9" fmla="*/ 1223630 w 5890490"/>
                <a:gd name="connsiteY9" fmla="*/ 1841430 h 6578439"/>
                <a:gd name="connsiteX10" fmla="*/ 1075857 w 5890490"/>
                <a:gd name="connsiteY10" fmla="*/ 2329343 h 6578439"/>
                <a:gd name="connsiteX11" fmla="*/ 731010 w 5890490"/>
                <a:gd name="connsiteY11" fmla="*/ 3483744 h 6578439"/>
                <a:gd name="connsiteX12" fmla="*/ 741000 w 5890490"/>
                <a:gd name="connsiteY12" fmla="*/ 4479719 h 6578439"/>
                <a:gd name="connsiteX13" fmla="*/ 1315615 w 5890490"/>
                <a:gd name="connsiteY13" fmla="*/ 5443827 h 6578439"/>
                <a:gd name="connsiteX14" fmla="*/ 2277503 w 5890490"/>
                <a:gd name="connsiteY14" fmla="*/ 6259386 h 6578439"/>
                <a:gd name="connsiteX15" fmla="*/ 3439448 w 5890490"/>
                <a:gd name="connsiteY15" fmla="*/ 6551739 h 6578439"/>
                <a:gd name="connsiteX16" fmla="*/ 4408732 w 5890490"/>
                <a:gd name="connsiteY16" fmla="*/ 6255172 h 6578439"/>
                <a:gd name="connsiteX17" fmla="*/ 5343243 w 5890490"/>
                <a:gd name="connsiteY17" fmla="*/ 5442509 h 6578439"/>
                <a:gd name="connsiteX18" fmla="*/ 5745566 w 5890490"/>
                <a:gd name="connsiteY18" fmla="*/ 5056656 h 6578439"/>
                <a:gd name="connsiteX19" fmla="*/ 5890490 w 5890490"/>
                <a:gd name="connsiteY19" fmla="*/ 4920880 h 6578439"/>
                <a:gd name="connsiteX20" fmla="*/ 5890490 w 5890490"/>
                <a:gd name="connsiteY20" fmla="*/ 5821966 h 6578439"/>
                <a:gd name="connsiteX21" fmla="*/ 5802002 w 5890490"/>
                <a:gd name="connsiteY21" fmla="*/ 5907904 h 6578439"/>
                <a:gd name="connsiteX22" fmla="*/ 5294358 w 5890490"/>
                <a:gd name="connsiteY22" fmla="*/ 6397505 h 6578439"/>
                <a:gd name="connsiteX23" fmla="*/ 5077178 w 5890490"/>
                <a:gd name="connsiteY23" fmla="*/ 6578439 h 6578439"/>
                <a:gd name="connsiteX24" fmla="*/ 1567290 w 5890490"/>
                <a:gd name="connsiteY24" fmla="*/ 6578439 h 6578439"/>
                <a:gd name="connsiteX25" fmla="*/ 1508588 w 5890490"/>
                <a:gd name="connsiteY25" fmla="*/ 6535186 h 6578439"/>
                <a:gd name="connsiteX26" fmla="*/ 826498 w 5890490"/>
                <a:gd name="connsiteY26" fmla="*/ 5876034 h 6578439"/>
                <a:gd name="connsiteX27" fmla="*/ 122403 w 5890490"/>
                <a:gd name="connsiteY27" fmla="*/ 3255655 h 6578439"/>
                <a:gd name="connsiteX28" fmla="*/ 1061197 w 5890490"/>
                <a:gd name="connsiteY28" fmla="*/ 984650 h 6578439"/>
                <a:gd name="connsiteX29" fmla="*/ 3517682 w 5890490"/>
                <a:gd name="connsiteY29"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90490" h="6578439">
                  <a:moveTo>
                    <a:pt x="3517682" y="0"/>
                  </a:moveTo>
                  <a:cubicBezTo>
                    <a:pt x="4402016" y="0"/>
                    <a:pt x="5213741" y="315483"/>
                    <a:pt x="5849513" y="841730"/>
                  </a:cubicBezTo>
                  <a:lnTo>
                    <a:pt x="5890490" y="879060"/>
                  </a:lnTo>
                  <a:lnTo>
                    <a:pt x="5890490" y="1816052"/>
                  </a:lnTo>
                  <a:lnTo>
                    <a:pt x="5856961" y="1771023"/>
                  </a:lnTo>
                  <a:cubicBezTo>
                    <a:pt x="5793650" y="1694076"/>
                    <a:pt x="5726429" y="1619959"/>
                    <a:pt x="5655397" y="1548813"/>
                  </a:cubicBezTo>
                  <a:cubicBezTo>
                    <a:pt x="5082208" y="974906"/>
                    <a:pt x="4322973" y="658717"/>
                    <a:pt x="3517682" y="658717"/>
                  </a:cubicBezTo>
                  <a:cubicBezTo>
                    <a:pt x="3085520" y="658717"/>
                    <a:pt x="2718488" y="721533"/>
                    <a:pt x="2395696" y="850721"/>
                  </a:cubicBezTo>
                  <a:cubicBezTo>
                    <a:pt x="2079132" y="977407"/>
                    <a:pt x="1792668" y="1173626"/>
                    <a:pt x="1519955" y="1450441"/>
                  </a:cubicBezTo>
                  <a:cubicBezTo>
                    <a:pt x="1330275" y="1642840"/>
                    <a:pt x="1263719" y="1756094"/>
                    <a:pt x="1223630" y="1841430"/>
                  </a:cubicBezTo>
                  <a:cubicBezTo>
                    <a:pt x="1166545" y="1962981"/>
                    <a:pt x="1128532" y="2116663"/>
                    <a:pt x="1075857" y="2329343"/>
                  </a:cubicBezTo>
                  <a:cubicBezTo>
                    <a:pt x="1008652" y="2601153"/>
                    <a:pt x="916537" y="2973574"/>
                    <a:pt x="731010" y="3483744"/>
                  </a:cubicBezTo>
                  <a:cubicBezTo>
                    <a:pt x="617488" y="3795981"/>
                    <a:pt x="620731" y="4121653"/>
                    <a:pt x="741000" y="4479719"/>
                  </a:cubicBezTo>
                  <a:cubicBezTo>
                    <a:pt x="847257" y="4796172"/>
                    <a:pt x="1045888" y="5129481"/>
                    <a:pt x="1315615" y="5443827"/>
                  </a:cubicBezTo>
                  <a:cubicBezTo>
                    <a:pt x="1630753" y="5810980"/>
                    <a:pt x="1945371" y="6077784"/>
                    <a:pt x="2277503" y="6259386"/>
                  </a:cubicBezTo>
                  <a:cubicBezTo>
                    <a:pt x="2637530" y="6456133"/>
                    <a:pt x="3017536" y="6551739"/>
                    <a:pt x="3439448" y="6551739"/>
                  </a:cubicBezTo>
                  <a:cubicBezTo>
                    <a:pt x="3781571" y="6551739"/>
                    <a:pt x="4089573" y="6457449"/>
                    <a:pt x="4408732" y="6255172"/>
                  </a:cubicBezTo>
                  <a:cubicBezTo>
                    <a:pt x="4738010" y="6046310"/>
                    <a:pt x="5050941" y="5739207"/>
                    <a:pt x="5343243" y="5442509"/>
                  </a:cubicBezTo>
                  <a:cubicBezTo>
                    <a:pt x="5479860" y="5303970"/>
                    <a:pt x="5614918" y="5178206"/>
                    <a:pt x="5745566" y="5056656"/>
                  </a:cubicBezTo>
                  <a:lnTo>
                    <a:pt x="5890490" y="4920880"/>
                  </a:lnTo>
                  <a:lnTo>
                    <a:pt x="5890490" y="5821966"/>
                  </a:lnTo>
                  <a:lnTo>
                    <a:pt x="5802002"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5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458B604F-996E-4349-B131-E04ED285D8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5"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5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27CCEAF3-651B-4605-AE58-F96E227036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3"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flip="none" rotWithShape="1">
              <a:gsLst>
                <a:gs pos="2000">
                  <a:schemeClr val="bg1"/>
                </a:gs>
                <a:gs pos="16000">
                  <a:schemeClr val="accent6">
                    <a:alpha val="10000"/>
                  </a:schemeClr>
                </a:gs>
                <a:gs pos="100000">
                  <a:schemeClr val="bg1">
                    <a:alpha val="10000"/>
                  </a:schemeClr>
                </a:gs>
                <a:gs pos="85000">
                  <a:schemeClr val="accent1">
                    <a:alpha val="1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D519330-E5F1-4248-B58C-1AA0D9E6DA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4"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1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close up of teeth&#10;&#10;AI-generated content may be incorrect.">
            <a:extLst>
              <a:ext uri="{FF2B5EF4-FFF2-40B4-BE49-F238E27FC236}">
                <a16:creationId xmlns:a16="http://schemas.microsoft.com/office/drawing/2014/main" id="{AF1C762F-F206-6699-B90E-A0273686AF0E}"/>
              </a:ext>
            </a:extLst>
          </p:cNvPr>
          <p:cNvPicPr>
            <a:picLocks noChangeAspect="1"/>
          </p:cNvPicPr>
          <p:nvPr/>
        </p:nvPicPr>
        <p:blipFill>
          <a:blip r:embed="rId2"/>
          <a:stretch>
            <a:fillRect/>
          </a:stretch>
        </p:blipFill>
        <p:spPr>
          <a:xfrm>
            <a:off x="7569323" y="2348287"/>
            <a:ext cx="4141760" cy="2842683"/>
          </a:xfrm>
          <a:prstGeom prst="rect">
            <a:avLst/>
          </a:prstGeom>
          <a:ln>
            <a:noFill/>
          </a:ln>
        </p:spPr>
      </p:pic>
    </p:spTree>
    <p:extLst>
      <p:ext uri="{BB962C8B-B14F-4D97-AF65-F5344CB8AC3E}">
        <p14:creationId xmlns:p14="http://schemas.microsoft.com/office/powerpoint/2010/main" val="22193627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4BDEF2-CCED-2C9B-BEEE-B563071CB62D}"/>
              </a:ext>
            </a:extLst>
          </p:cNvPr>
          <p:cNvSpPr>
            <a:spLocks noGrp="1"/>
          </p:cNvSpPr>
          <p:nvPr>
            <p:ph type="title"/>
          </p:nvPr>
        </p:nvSpPr>
        <p:spPr>
          <a:xfrm>
            <a:off x="804672" y="802955"/>
            <a:ext cx="5760804" cy="1454051"/>
          </a:xfrm>
        </p:spPr>
        <p:txBody>
          <a:bodyPr>
            <a:normAutofit/>
          </a:bodyPr>
          <a:lstStyle/>
          <a:p>
            <a:r>
              <a:rPr lang="en-GB" sz="4000">
                <a:solidFill>
                  <a:schemeClr val="accent1"/>
                </a:solidFill>
                <a:latin typeface="Google Sans"/>
              </a:rPr>
              <a:t>Medication side effects:</a:t>
            </a:r>
            <a:endParaRPr lang="en-US" sz="4000">
              <a:solidFill>
                <a:schemeClr val="accent1"/>
              </a:solidFill>
              <a:latin typeface="Google Sans"/>
            </a:endParaRPr>
          </a:p>
        </p:txBody>
      </p:sp>
      <p:sp>
        <p:nvSpPr>
          <p:cNvPr id="3" name="Content Placeholder 2">
            <a:extLst>
              <a:ext uri="{FF2B5EF4-FFF2-40B4-BE49-F238E27FC236}">
                <a16:creationId xmlns:a16="http://schemas.microsoft.com/office/drawing/2014/main" id="{D504A822-0C16-D3FF-68EE-6715CFE94FCC}"/>
              </a:ext>
            </a:extLst>
          </p:cNvPr>
          <p:cNvSpPr>
            <a:spLocks noGrp="1"/>
          </p:cNvSpPr>
          <p:nvPr>
            <p:ph idx="1"/>
          </p:nvPr>
        </p:nvSpPr>
        <p:spPr>
          <a:xfrm>
            <a:off x="804672" y="2421683"/>
            <a:ext cx="4765949" cy="3353476"/>
          </a:xfrm>
        </p:spPr>
        <p:txBody>
          <a:bodyPr anchor="t">
            <a:normAutofit/>
          </a:bodyPr>
          <a:lstStyle/>
          <a:p>
            <a:r>
              <a:rPr lang="en-GB" sz="2000">
                <a:latin typeface="Google Sans"/>
              </a:rPr>
              <a:t>Many medications for systemic conditions can cause dry mouth (xerostomia), which increases the risk of caries and periodontal disease. </a:t>
            </a:r>
            <a:endParaRPr lang="en-US" sz="2000">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hand holding a magnifying glass over a piece of paper&#10;&#10;AI-generated content may be incorrect.">
            <a:extLst>
              <a:ext uri="{FF2B5EF4-FFF2-40B4-BE49-F238E27FC236}">
                <a16:creationId xmlns:a16="http://schemas.microsoft.com/office/drawing/2014/main" id="{00AD6C77-642F-EAA9-F53D-87ABB041318C}"/>
              </a:ext>
            </a:extLst>
          </p:cNvPr>
          <p:cNvPicPr>
            <a:picLocks noChangeAspect="1"/>
          </p:cNvPicPr>
          <p:nvPr/>
        </p:nvPicPr>
        <p:blipFill>
          <a:blip r:embed="rId2"/>
          <a:stretch>
            <a:fillRect/>
          </a:stretch>
        </p:blipFill>
        <p:spPr>
          <a:xfrm>
            <a:off x="7708392" y="2512538"/>
            <a:ext cx="4142232" cy="2756467"/>
          </a:xfrm>
          <a:prstGeom prst="rect">
            <a:avLst/>
          </a:prstGeom>
        </p:spPr>
      </p:pic>
    </p:spTree>
    <p:extLst>
      <p:ext uri="{BB962C8B-B14F-4D97-AF65-F5344CB8AC3E}">
        <p14:creationId xmlns:p14="http://schemas.microsoft.com/office/powerpoint/2010/main" val="1390732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A0D0B6-3354-D8C0-E918-EDF62518C3F4}"/>
              </a:ext>
            </a:extLst>
          </p:cNvPr>
          <p:cNvSpPr>
            <a:spLocks noGrp="1"/>
          </p:cNvSpPr>
          <p:nvPr>
            <p:ph type="title"/>
          </p:nvPr>
        </p:nvSpPr>
        <p:spPr>
          <a:xfrm>
            <a:off x="804672" y="802955"/>
            <a:ext cx="5889957" cy="1454051"/>
          </a:xfrm>
        </p:spPr>
        <p:txBody>
          <a:bodyPr>
            <a:normAutofit/>
          </a:bodyPr>
          <a:lstStyle/>
          <a:p>
            <a:pPr algn="ctr"/>
            <a:r>
              <a:rPr lang="en-GB" sz="4000">
                <a:solidFill>
                  <a:schemeClr val="accent1"/>
                </a:solidFill>
                <a:latin typeface="Google Sans"/>
              </a:rPr>
              <a:t>Risk management strategies:</a:t>
            </a:r>
            <a:endParaRPr lang="en-US" sz="4000">
              <a:solidFill>
                <a:schemeClr val="accent1"/>
              </a:solidFill>
              <a:latin typeface="Google Sans"/>
            </a:endParaRPr>
          </a:p>
        </p:txBody>
      </p:sp>
      <p:sp>
        <p:nvSpPr>
          <p:cNvPr id="3" name="Content Placeholder 2">
            <a:extLst>
              <a:ext uri="{FF2B5EF4-FFF2-40B4-BE49-F238E27FC236}">
                <a16:creationId xmlns:a16="http://schemas.microsoft.com/office/drawing/2014/main" id="{A0DFD8A7-E2DC-9257-641C-3FEB2CCF76F0}"/>
              </a:ext>
            </a:extLst>
          </p:cNvPr>
          <p:cNvSpPr>
            <a:spLocks noGrp="1"/>
          </p:cNvSpPr>
          <p:nvPr>
            <p:ph idx="1"/>
          </p:nvPr>
        </p:nvSpPr>
        <p:spPr>
          <a:xfrm>
            <a:off x="804672" y="2421683"/>
            <a:ext cx="5282559" cy="3353476"/>
          </a:xfrm>
        </p:spPr>
        <p:txBody>
          <a:bodyPr anchor="t">
            <a:normAutofit/>
          </a:bodyPr>
          <a:lstStyle/>
          <a:p>
            <a:r>
              <a:rPr lang="en-GB" sz="2000">
                <a:latin typeface="Google Sans"/>
              </a:rPr>
              <a:t>Use a structured diagnostic sequence to gather information from the patient’s medical, social, and behavioural history, ensuring no crucial detail is missed.</a:t>
            </a:r>
            <a:endParaRPr lang="en-US" sz="2000">
              <a:latin typeface="Google Sans"/>
            </a:endParaRPr>
          </a:p>
          <a:p>
            <a:r>
              <a:rPr lang="en-GB" sz="2000">
                <a:latin typeface="Google Sans"/>
              </a:rPr>
              <a:t>Develop an individualized care plan with appropriate preventive interventions, modifications to treatment, and alternative approaches based on the risk assessment.</a:t>
            </a:r>
            <a:endParaRPr lang="en-US" sz="2000">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hand holding a round button&#10;&#10;AI-generated content may be incorrect.">
            <a:extLst>
              <a:ext uri="{FF2B5EF4-FFF2-40B4-BE49-F238E27FC236}">
                <a16:creationId xmlns:a16="http://schemas.microsoft.com/office/drawing/2014/main" id="{CA29197A-B055-6757-DE3A-B4FAB1A4BF67}"/>
              </a:ext>
            </a:extLst>
          </p:cNvPr>
          <p:cNvPicPr>
            <a:picLocks noChangeAspect="1"/>
          </p:cNvPicPr>
          <p:nvPr/>
        </p:nvPicPr>
        <p:blipFill>
          <a:blip r:embed="rId2"/>
          <a:stretch>
            <a:fillRect/>
          </a:stretch>
        </p:blipFill>
        <p:spPr>
          <a:xfrm>
            <a:off x="7708392" y="1737626"/>
            <a:ext cx="4142232" cy="3312970"/>
          </a:xfrm>
          <a:prstGeom prst="rect">
            <a:avLst/>
          </a:prstGeom>
        </p:spPr>
      </p:pic>
    </p:spTree>
    <p:extLst>
      <p:ext uri="{BB962C8B-B14F-4D97-AF65-F5344CB8AC3E}">
        <p14:creationId xmlns:p14="http://schemas.microsoft.com/office/powerpoint/2010/main" val="4999597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30BBF7-CCD4-E78B-CD59-331CF2E55172}"/>
              </a:ext>
            </a:extLst>
          </p:cNvPr>
          <p:cNvSpPr>
            <a:spLocks noGrp="1"/>
          </p:cNvSpPr>
          <p:nvPr>
            <p:ph type="title"/>
          </p:nvPr>
        </p:nvSpPr>
        <p:spPr>
          <a:xfrm>
            <a:off x="804672" y="802955"/>
            <a:ext cx="4766330" cy="1454051"/>
          </a:xfrm>
        </p:spPr>
        <p:txBody>
          <a:bodyPr>
            <a:normAutofit/>
          </a:bodyPr>
          <a:lstStyle/>
          <a:p>
            <a:r>
              <a:rPr lang="en-GB" sz="4000">
                <a:solidFill>
                  <a:schemeClr val="accent1"/>
                </a:solidFill>
                <a:latin typeface="Google Sans"/>
              </a:rPr>
              <a:t>Caregiver training:</a:t>
            </a:r>
            <a:endParaRPr lang="en-US" sz="4000">
              <a:solidFill>
                <a:schemeClr val="accent1"/>
              </a:solidFill>
              <a:latin typeface="Google Sans"/>
            </a:endParaRPr>
          </a:p>
        </p:txBody>
      </p:sp>
      <p:sp>
        <p:nvSpPr>
          <p:cNvPr id="3" name="Content Placeholder 2">
            <a:extLst>
              <a:ext uri="{FF2B5EF4-FFF2-40B4-BE49-F238E27FC236}">
                <a16:creationId xmlns:a16="http://schemas.microsoft.com/office/drawing/2014/main" id="{7B1E7A86-E82E-0372-20DA-CFFCB3C40BBE}"/>
              </a:ext>
            </a:extLst>
          </p:cNvPr>
          <p:cNvSpPr>
            <a:spLocks noGrp="1"/>
          </p:cNvSpPr>
          <p:nvPr>
            <p:ph idx="1"/>
          </p:nvPr>
        </p:nvSpPr>
        <p:spPr>
          <a:xfrm>
            <a:off x="804672" y="2421683"/>
            <a:ext cx="4765949" cy="3353476"/>
          </a:xfrm>
        </p:spPr>
        <p:txBody>
          <a:bodyPr anchor="t">
            <a:normAutofit/>
          </a:bodyPr>
          <a:lstStyle/>
          <a:p>
            <a:r>
              <a:rPr lang="en-GB" sz="2000">
                <a:latin typeface="Google Sans"/>
              </a:rPr>
              <a:t>For patients who cannot maintain their own oral hygiene, involve caregivers in hands-on demonstrations of proper brushing and flossing techniques.
</a:t>
            </a: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person feeding a person&#10;&#10;AI-generated content may be incorrect.">
            <a:extLst>
              <a:ext uri="{FF2B5EF4-FFF2-40B4-BE49-F238E27FC236}">
                <a16:creationId xmlns:a16="http://schemas.microsoft.com/office/drawing/2014/main" id="{D56E1004-4ECA-E956-D4CC-84ACABA8324D}"/>
              </a:ext>
            </a:extLst>
          </p:cNvPr>
          <p:cNvPicPr>
            <a:picLocks noChangeAspect="1"/>
          </p:cNvPicPr>
          <p:nvPr/>
        </p:nvPicPr>
        <p:blipFill>
          <a:blip r:embed="rId2"/>
          <a:stretch>
            <a:fillRect/>
          </a:stretch>
        </p:blipFill>
        <p:spPr>
          <a:xfrm>
            <a:off x="7605070" y="1964062"/>
            <a:ext cx="4348876" cy="3168912"/>
          </a:xfrm>
          <a:prstGeom prst="rect">
            <a:avLst/>
          </a:prstGeom>
        </p:spPr>
      </p:pic>
    </p:spTree>
    <p:extLst>
      <p:ext uri="{BB962C8B-B14F-4D97-AF65-F5344CB8AC3E}">
        <p14:creationId xmlns:p14="http://schemas.microsoft.com/office/powerpoint/2010/main" val="22004140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220908-ACA0-0923-9CB0-BE0ADDD0BA7E}"/>
              </a:ext>
            </a:extLst>
          </p:cNvPr>
          <p:cNvSpPr>
            <a:spLocks noGrp="1"/>
          </p:cNvSpPr>
          <p:nvPr>
            <p:ph type="title"/>
          </p:nvPr>
        </p:nvSpPr>
        <p:spPr>
          <a:xfrm>
            <a:off x="804672" y="802955"/>
            <a:ext cx="6329075" cy="1454051"/>
          </a:xfrm>
        </p:spPr>
        <p:txBody>
          <a:bodyPr>
            <a:normAutofit/>
          </a:bodyPr>
          <a:lstStyle/>
          <a:p>
            <a:pPr algn="ctr"/>
            <a:r>
              <a:rPr lang="en-GB" sz="4000">
                <a:solidFill>
                  <a:schemeClr val="accent1"/>
                </a:solidFill>
                <a:latin typeface="Google Sans"/>
              </a:rPr>
              <a:t>Communication with other providers:</a:t>
            </a:r>
            <a:endParaRPr lang="en-US" sz="4000">
              <a:solidFill>
                <a:schemeClr val="accent1"/>
              </a:solidFill>
              <a:latin typeface="Google Sans"/>
            </a:endParaRPr>
          </a:p>
        </p:txBody>
      </p:sp>
      <p:sp>
        <p:nvSpPr>
          <p:cNvPr id="3" name="Content Placeholder 2">
            <a:extLst>
              <a:ext uri="{FF2B5EF4-FFF2-40B4-BE49-F238E27FC236}">
                <a16:creationId xmlns:a16="http://schemas.microsoft.com/office/drawing/2014/main" id="{7FB7EA28-AE61-5E39-CC1B-D6CE4F32FE5E}"/>
              </a:ext>
            </a:extLst>
          </p:cNvPr>
          <p:cNvSpPr>
            <a:spLocks noGrp="1"/>
          </p:cNvSpPr>
          <p:nvPr>
            <p:ph idx="1"/>
          </p:nvPr>
        </p:nvSpPr>
        <p:spPr>
          <a:xfrm>
            <a:off x="804672" y="2421683"/>
            <a:ext cx="4765949" cy="3353476"/>
          </a:xfrm>
        </p:spPr>
        <p:txBody>
          <a:bodyPr anchor="t">
            <a:noAutofit/>
          </a:bodyPr>
          <a:lstStyle/>
          <a:p>
            <a:r>
              <a:rPr lang="en-GB" sz="2000">
                <a:latin typeface="Google Sans"/>
              </a:rPr>
              <a:t>Collaborate with other healthcare professionals, such as physicians and occupational therapists</a:t>
            </a:r>
            <a:endParaRPr lang="en-US" sz="2000">
              <a:latin typeface="Google Sans"/>
            </a:endParaRPr>
          </a:p>
          <a:p>
            <a:r>
              <a:rPr lang="en-GB" sz="2000">
                <a:latin typeface="Google Sans"/>
              </a:rPr>
              <a:t>To manage risks and balance treatment with other needs.</a:t>
            </a:r>
            <a:endParaRPr lang="en-US" sz="2000">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person pointing at a white board&#10;&#10;AI-generated content may be incorrect.">
            <a:extLst>
              <a:ext uri="{FF2B5EF4-FFF2-40B4-BE49-F238E27FC236}">
                <a16:creationId xmlns:a16="http://schemas.microsoft.com/office/drawing/2014/main" id="{116A3884-049D-14A7-D2E4-E66C33C558A5}"/>
              </a:ext>
            </a:extLst>
          </p:cNvPr>
          <p:cNvPicPr>
            <a:picLocks noChangeAspect="1"/>
          </p:cNvPicPr>
          <p:nvPr/>
        </p:nvPicPr>
        <p:blipFill>
          <a:blip r:embed="rId2"/>
          <a:stretch>
            <a:fillRect/>
          </a:stretch>
        </p:blipFill>
        <p:spPr>
          <a:xfrm>
            <a:off x="7708392" y="1880395"/>
            <a:ext cx="4142232" cy="3354004"/>
          </a:xfrm>
          <a:prstGeom prst="rect">
            <a:avLst/>
          </a:prstGeom>
        </p:spPr>
      </p:pic>
    </p:spTree>
    <p:extLst>
      <p:ext uri="{BB962C8B-B14F-4D97-AF65-F5344CB8AC3E}">
        <p14:creationId xmlns:p14="http://schemas.microsoft.com/office/powerpoint/2010/main" val="11548814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E8E119-7BD1-9514-E1B6-59BA7B5E987E}"/>
              </a:ext>
            </a:extLst>
          </p:cNvPr>
          <p:cNvSpPr>
            <a:spLocks noGrp="1"/>
          </p:cNvSpPr>
          <p:nvPr>
            <p:ph type="title"/>
          </p:nvPr>
        </p:nvSpPr>
        <p:spPr>
          <a:xfrm>
            <a:off x="804672" y="802955"/>
            <a:ext cx="4766330" cy="1454051"/>
          </a:xfrm>
        </p:spPr>
        <p:txBody>
          <a:bodyPr>
            <a:normAutofit/>
          </a:bodyPr>
          <a:lstStyle/>
          <a:p>
            <a:r>
              <a:rPr lang="en-GB" sz="4000">
                <a:solidFill>
                  <a:schemeClr val="accent1"/>
                </a:solidFill>
                <a:latin typeface="Google Sans"/>
              </a:rPr>
              <a:t>Regular review:</a:t>
            </a:r>
            <a:endParaRPr lang="en-US" sz="4000">
              <a:solidFill>
                <a:schemeClr val="accent1"/>
              </a:solidFill>
              <a:latin typeface="Google Sans"/>
            </a:endParaRPr>
          </a:p>
        </p:txBody>
      </p:sp>
      <p:sp>
        <p:nvSpPr>
          <p:cNvPr id="3" name="Content Placeholder 2">
            <a:extLst>
              <a:ext uri="{FF2B5EF4-FFF2-40B4-BE49-F238E27FC236}">
                <a16:creationId xmlns:a16="http://schemas.microsoft.com/office/drawing/2014/main" id="{E89435D8-7051-A3CA-35FE-963ABB424294}"/>
              </a:ext>
            </a:extLst>
          </p:cNvPr>
          <p:cNvSpPr>
            <a:spLocks noGrp="1"/>
          </p:cNvSpPr>
          <p:nvPr>
            <p:ph idx="1"/>
          </p:nvPr>
        </p:nvSpPr>
        <p:spPr>
          <a:xfrm>
            <a:off x="804672" y="2421683"/>
            <a:ext cx="4765949" cy="3353476"/>
          </a:xfrm>
        </p:spPr>
        <p:txBody>
          <a:bodyPr anchor="t">
            <a:normAutofit/>
          </a:bodyPr>
          <a:lstStyle/>
          <a:p>
            <a:r>
              <a:rPr lang="en-GB" sz="2000">
                <a:latin typeface="Google Sans"/>
              </a:rPr>
              <a:t>Reassess risks regularly, especially when there are changes in a patient’s medical condition or social circumstances.</a:t>
            </a:r>
            <a:endParaRPr lang="en-US" sz="2000">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person with a blue hat&#10;&#10;AI-generated content may be incorrect.">
            <a:extLst>
              <a:ext uri="{FF2B5EF4-FFF2-40B4-BE49-F238E27FC236}">
                <a16:creationId xmlns:a16="http://schemas.microsoft.com/office/drawing/2014/main" id="{8A48785B-E0FE-37EB-056E-8002A78EF5A5}"/>
              </a:ext>
            </a:extLst>
          </p:cNvPr>
          <p:cNvPicPr>
            <a:picLocks noChangeAspect="1"/>
          </p:cNvPicPr>
          <p:nvPr/>
        </p:nvPicPr>
        <p:blipFill>
          <a:blip r:embed="rId2"/>
          <a:stretch>
            <a:fillRect/>
          </a:stretch>
        </p:blipFill>
        <p:spPr>
          <a:xfrm>
            <a:off x="7490678" y="1928126"/>
            <a:ext cx="4142232" cy="3585113"/>
          </a:xfrm>
          <a:prstGeom prst="rect">
            <a:avLst/>
          </a:prstGeom>
        </p:spPr>
      </p:pic>
    </p:spTree>
    <p:extLst>
      <p:ext uri="{BB962C8B-B14F-4D97-AF65-F5344CB8AC3E}">
        <p14:creationId xmlns:p14="http://schemas.microsoft.com/office/powerpoint/2010/main" val="24127395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A65D2D-27E9-4647-AFB6-7B384BD6876A}"/>
              </a:ext>
            </a:extLst>
          </p:cNvPr>
          <p:cNvSpPr>
            <a:spLocks noGrp="1"/>
          </p:cNvSpPr>
          <p:nvPr>
            <p:ph type="title"/>
          </p:nvPr>
        </p:nvSpPr>
        <p:spPr>
          <a:xfrm>
            <a:off x="804672" y="802955"/>
            <a:ext cx="5605821" cy="1454051"/>
          </a:xfrm>
        </p:spPr>
        <p:txBody>
          <a:bodyPr>
            <a:normAutofit/>
          </a:bodyPr>
          <a:lstStyle/>
          <a:p>
            <a:pPr algn="ctr"/>
            <a:r>
              <a:rPr lang="en-GB" sz="4000">
                <a:solidFill>
                  <a:schemeClr val="accent1"/>
                </a:solidFill>
                <a:latin typeface="Google Sans"/>
              </a:rPr>
              <a:t>Use of risk assessment tools: </a:t>
            </a:r>
            <a:endParaRPr lang="en-US" sz="4000">
              <a:solidFill>
                <a:schemeClr val="accent1"/>
              </a:solidFill>
              <a:latin typeface="Google Sans"/>
            </a:endParaRPr>
          </a:p>
        </p:txBody>
      </p:sp>
      <p:sp>
        <p:nvSpPr>
          <p:cNvPr id="3" name="Content Placeholder 2">
            <a:extLst>
              <a:ext uri="{FF2B5EF4-FFF2-40B4-BE49-F238E27FC236}">
                <a16:creationId xmlns:a16="http://schemas.microsoft.com/office/drawing/2014/main" id="{839BBC3F-BA39-82D8-03FE-60D18E1D052F}"/>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GB" sz="2000">
                <a:latin typeface="Google Sans"/>
              </a:rPr>
              <a:t>Implement standardized tools, like the Domiciliary Risk Assessment (DRA) to ensure a thorough and consistent process.</a:t>
            </a:r>
            <a:r>
              <a:rPr lang="en-GB" sz="1800"/>
              <a:t> </a:t>
            </a:r>
            <a:endParaRPr lang="en-US" sz="1800"/>
          </a:p>
        </p:txBody>
      </p:sp>
      <p:grpSp>
        <p:nvGrpSpPr>
          <p:cNvPr id="14" name="Group 13">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5" name="Freeform: Shape 14">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descr="An old person wearing a oxygen mask&#10;&#10;AI-generated content may be incorrect.">
            <a:extLst>
              <a:ext uri="{FF2B5EF4-FFF2-40B4-BE49-F238E27FC236}">
                <a16:creationId xmlns:a16="http://schemas.microsoft.com/office/drawing/2014/main" id="{C43C9DB1-C762-9862-65D1-FA87CEAB8FC2}"/>
              </a:ext>
            </a:extLst>
          </p:cNvPr>
          <p:cNvPicPr>
            <a:picLocks noChangeAspect="1"/>
          </p:cNvPicPr>
          <p:nvPr/>
        </p:nvPicPr>
        <p:blipFill>
          <a:blip r:embed="rId2"/>
          <a:stretch>
            <a:fillRect/>
          </a:stretch>
        </p:blipFill>
        <p:spPr>
          <a:xfrm>
            <a:off x="7708392" y="2512538"/>
            <a:ext cx="4142232" cy="2756467"/>
          </a:xfrm>
          <a:prstGeom prst="rect">
            <a:avLst/>
          </a:prstGeom>
        </p:spPr>
      </p:pic>
    </p:spTree>
    <p:extLst>
      <p:ext uri="{BB962C8B-B14F-4D97-AF65-F5344CB8AC3E}">
        <p14:creationId xmlns:p14="http://schemas.microsoft.com/office/powerpoint/2010/main" val="22140598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7963FB-59ED-F058-4729-BB84DCE1D6E3}"/>
              </a:ext>
            </a:extLst>
          </p:cNvPr>
          <p:cNvSpPr>
            <a:spLocks noGrp="1"/>
          </p:cNvSpPr>
          <p:nvPr>
            <p:ph type="title"/>
          </p:nvPr>
        </p:nvSpPr>
        <p:spPr>
          <a:xfrm>
            <a:off x="804672" y="802955"/>
            <a:ext cx="4766330" cy="1454051"/>
          </a:xfrm>
        </p:spPr>
        <p:txBody>
          <a:bodyPr>
            <a:normAutofit/>
          </a:bodyPr>
          <a:lstStyle/>
          <a:p>
            <a:pPr algn="ctr"/>
            <a:r>
              <a:rPr lang="en-GB" sz="4000">
                <a:solidFill>
                  <a:schemeClr val="accent1"/>
                </a:solidFill>
                <a:latin typeface="Google Sans"/>
              </a:rPr>
              <a:t>Modified treatment environment:</a:t>
            </a:r>
            <a:endParaRPr lang="en-US" sz="4000">
              <a:solidFill>
                <a:schemeClr val="accent1"/>
              </a:solidFill>
              <a:latin typeface="Google Sans"/>
            </a:endParaRPr>
          </a:p>
        </p:txBody>
      </p:sp>
      <p:sp>
        <p:nvSpPr>
          <p:cNvPr id="3" name="Content Placeholder 2">
            <a:extLst>
              <a:ext uri="{FF2B5EF4-FFF2-40B4-BE49-F238E27FC236}">
                <a16:creationId xmlns:a16="http://schemas.microsoft.com/office/drawing/2014/main" id="{F27FE244-6623-559A-00BC-E0599D24C8F9}"/>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GB" sz="2000">
                <a:latin typeface="Google Sans"/>
              </a:rPr>
              <a:t>Arrange for treatment in a different environment if needed, such as a hospital setting for patients with a higher risk of complications from procedures like extractions. </a:t>
            </a:r>
            <a:endParaRPr lang="en-US" sz="2000">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descr="A room with a chair and a table&#10;&#10;AI-generated content may be incorrect.">
            <a:extLst>
              <a:ext uri="{FF2B5EF4-FFF2-40B4-BE49-F238E27FC236}">
                <a16:creationId xmlns:a16="http://schemas.microsoft.com/office/drawing/2014/main" id="{29CF2ED5-BAD6-E341-83C3-D0C257B73353}"/>
              </a:ext>
            </a:extLst>
          </p:cNvPr>
          <p:cNvPicPr>
            <a:picLocks noChangeAspect="1"/>
          </p:cNvPicPr>
          <p:nvPr/>
        </p:nvPicPr>
        <p:blipFill>
          <a:blip r:embed="rId2"/>
          <a:stretch>
            <a:fillRect/>
          </a:stretch>
        </p:blipFill>
        <p:spPr>
          <a:xfrm>
            <a:off x="7781812" y="1720716"/>
            <a:ext cx="3932048" cy="3752365"/>
          </a:xfrm>
          <a:prstGeom prst="rect">
            <a:avLst/>
          </a:prstGeom>
        </p:spPr>
      </p:pic>
    </p:spTree>
    <p:extLst>
      <p:ext uri="{BB962C8B-B14F-4D97-AF65-F5344CB8AC3E}">
        <p14:creationId xmlns:p14="http://schemas.microsoft.com/office/powerpoint/2010/main" val="25310486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40627A-6FAD-B22A-4E2A-2E57E5ACFBF7}"/>
              </a:ext>
            </a:extLst>
          </p:cNvPr>
          <p:cNvSpPr>
            <a:spLocks noGrp="1"/>
          </p:cNvSpPr>
          <p:nvPr>
            <p:ph type="title"/>
          </p:nvPr>
        </p:nvSpPr>
        <p:spPr>
          <a:xfrm>
            <a:off x="804672" y="802955"/>
            <a:ext cx="5528329" cy="1454051"/>
          </a:xfrm>
        </p:spPr>
        <p:txBody>
          <a:bodyPr>
            <a:normAutofit/>
          </a:bodyPr>
          <a:lstStyle/>
          <a:p>
            <a:r>
              <a:rPr lang="en-GB" sz="4000">
                <a:solidFill>
                  <a:schemeClr val="accent1"/>
                </a:solidFill>
                <a:latin typeface="Google Sans"/>
              </a:rPr>
              <a:t>General anaesthesia:</a:t>
            </a:r>
            <a:endParaRPr lang="en-US" sz="4000">
              <a:solidFill>
                <a:schemeClr val="accent1"/>
              </a:solidFill>
              <a:latin typeface="Google Sans"/>
            </a:endParaRPr>
          </a:p>
        </p:txBody>
      </p:sp>
      <p:sp>
        <p:nvSpPr>
          <p:cNvPr id="3" name="Content Placeholder 2">
            <a:extLst>
              <a:ext uri="{FF2B5EF4-FFF2-40B4-BE49-F238E27FC236}">
                <a16:creationId xmlns:a16="http://schemas.microsoft.com/office/drawing/2014/main" id="{695FFEE6-FDCA-7FB8-9310-5A4844B23B3A}"/>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GB" sz="2000">
                <a:latin typeface="Google Sans"/>
              </a:rPr>
              <a:t>Plan for treatment under general anaesthesia if a patient requires it and has additional needs that prevent them from receiving care in a general dental practice.</a:t>
            </a:r>
            <a:r>
              <a:rPr lang="en-GB" sz="1800">
                <a:solidFill>
                  <a:schemeClr val="tx2"/>
                </a:solidFill>
              </a:rPr>
              <a:t> </a:t>
            </a:r>
            <a:endParaRPr lang="en-US" sz="1800">
              <a:solidFill>
                <a:schemeClr val="tx2"/>
              </a:solidFill>
            </a:endParaRPr>
          </a:p>
        </p:txBody>
      </p:sp>
      <p:grpSp>
        <p:nvGrpSpPr>
          <p:cNvPr id="14" name="Group 13">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5" name="Freeform: Shape 14">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descr="A person with a tube attached to their face&#10;&#10;AI-generated content may be incorrect.">
            <a:extLst>
              <a:ext uri="{FF2B5EF4-FFF2-40B4-BE49-F238E27FC236}">
                <a16:creationId xmlns:a16="http://schemas.microsoft.com/office/drawing/2014/main" id="{71519CB4-AFF1-BBAE-ACAE-64FF5622CA15}"/>
              </a:ext>
            </a:extLst>
          </p:cNvPr>
          <p:cNvPicPr>
            <a:picLocks noChangeAspect="1"/>
          </p:cNvPicPr>
          <p:nvPr/>
        </p:nvPicPr>
        <p:blipFill>
          <a:blip r:embed="rId2"/>
          <a:stretch>
            <a:fillRect/>
          </a:stretch>
        </p:blipFill>
        <p:spPr>
          <a:xfrm>
            <a:off x="7708392" y="2648102"/>
            <a:ext cx="4142232" cy="2485339"/>
          </a:xfrm>
          <a:prstGeom prst="rect">
            <a:avLst/>
          </a:prstGeom>
        </p:spPr>
      </p:pic>
    </p:spTree>
    <p:extLst>
      <p:ext uri="{BB962C8B-B14F-4D97-AF65-F5344CB8AC3E}">
        <p14:creationId xmlns:p14="http://schemas.microsoft.com/office/powerpoint/2010/main" val="19914322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CB05EE-7A87-7AFC-E79E-EEB3174399F4}"/>
              </a:ext>
            </a:extLst>
          </p:cNvPr>
          <p:cNvSpPr>
            <a:spLocks noGrp="1"/>
          </p:cNvSpPr>
          <p:nvPr>
            <p:ph type="title"/>
          </p:nvPr>
        </p:nvSpPr>
        <p:spPr>
          <a:xfrm>
            <a:off x="804672" y="802955"/>
            <a:ext cx="5278121" cy="1454051"/>
          </a:xfrm>
        </p:spPr>
        <p:txBody>
          <a:bodyPr>
            <a:noAutofit/>
          </a:bodyPr>
          <a:lstStyle/>
          <a:p>
            <a:pPr algn="ctr"/>
            <a:r>
              <a:rPr lang="en-GB" sz="4000">
                <a:solidFill>
                  <a:schemeClr val="accent1"/>
                </a:solidFill>
                <a:latin typeface="Google Sans"/>
              </a:rPr>
              <a:t>Communication and information management:</a:t>
            </a:r>
            <a:endParaRPr lang="en-US" sz="4000">
              <a:solidFill>
                <a:schemeClr val="accent1"/>
              </a:solidFill>
              <a:latin typeface="Google Sans"/>
            </a:endParaRPr>
          </a:p>
        </p:txBody>
      </p:sp>
      <p:sp>
        <p:nvSpPr>
          <p:cNvPr id="3" name="Content Placeholder 2">
            <a:extLst>
              <a:ext uri="{FF2B5EF4-FFF2-40B4-BE49-F238E27FC236}">
                <a16:creationId xmlns:a16="http://schemas.microsoft.com/office/drawing/2014/main" id="{621BA791-34ED-21EE-CD31-6480B49EDED4}"/>
              </a:ext>
            </a:extLst>
          </p:cNvPr>
          <p:cNvSpPr>
            <a:spLocks noGrp="1"/>
          </p:cNvSpPr>
          <p:nvPr>
            <p:ph idx="1"/>
          </p:nvPr>
        </p:nvSpPr>
        <p:spPr>
          <a:xfrm>
            <a:off x="804672" y="2421683"/>
            <a:ext cx="4765949" cy="3353476"/>
          </a:xfrm>
        </p:spPr>
        <p:txBody>
          <a:bodyPr anchor="t">
            <a:normAutofit/>
          </a:bodyPr>
          <a:lstStyle/>
          <a:p>
            <a:r>
              <a:rPr lang="en-GB" sz="2000">
                <a:latin typeface="Google Sans"/>
              </a:rPr>
              <a:t>Ensure secure and efficient communication </a:t>
            </a:r>
            <a:endParaRPr lang="en-US" sz="2000">
              <a:latin typeface="Google Sans"/>
            </a:endParaRPr>
          </a:p>
          <a:p>
            <a:r>
              <a:rPr lang="en-GB" sz="2000">
                <a:latin typeface="Google Sans"/>
              </a:rPr>
              <a:t>Record transfer between providers to improve the patient’s journey and assist in incident response. </a:t>
            </a:r>
            <a:endParaRPr lang="en-US" sz="2000">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descr="A person and person sitting in a chair&#10;&#10;AI-generated content may be incorrect.">
            <a:extLst>
              <a:ext uri="{FF2B5EF4-FFF2-40B4-BE49-F238E27FC236}">
                <a16:creationId xmlns:a16="http://schemas.microsoft.com/office/drawing/2014/main" id="{F5E675D5-F7B3-7880-C682-878F4D97E757}"/>
              </a:ext>
            </a:extLst>
          </p:cNvPr>
          <p:cNvPicPr>
            <a:picLocks noChangeAspect="1"/>
          </p:cNvPicPr>
          <p:nvPr/>
        </p:nvPicPr>
        <p:blipFill>
          <a:blip r:embed="rId2"/>
          <a:stretch>
            <a:fillRect/>
          </a:stretch>
        </p:blipFill>
        <p:spPr>
          <a:xfrm>
            <a:off x="8144279" y="1537158"/>
            <a:ext cx="3471781" cy="4222802"/>
          </a:xfrm>
          <a:prstGeom prst="rect">
            <a:avLst/>
          </a:prstGeom>
        </p:spPr>
      </p:pic>
    </p:spTree>
    <p:extLst>
      <p:ext uri="{BB962C8B-B14F-4D97-AF65-F5344CB8AC3E}">
        <p14:creationId xmlns:p14="http://schemas.microsoft.com/office/powerpoint/2010/main" val="23928421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EFFA65-717D-0D4D-F9E0-1D88DF99C67E}"/>
              </a:ext>
            </a:extLst>
          </p:cNvPr>
          <p:cNvSpPr>
            <a:spLocks noGrp="1"/>
          </p:cNvSpPr>
          <p:nvPr>
            <p:ph type="title"/>
          </p:nvPr>
        </p:nvSpPr>
        <p:spPr>
          <a:xfrm>
            <a:off x="-537357" y="802955"/>
            <a:ext cx="8246507" cy="1454051"/>
          </a:xfrm>
        </p:spPr>
        <p:txBody>
          <a:bodyPr>
            <a:normAutofit/>
          </a:bodyPr>
          <a:lstStyle/>
          <a:p>
            <a:pPr algn="ctr"/>
            <a:r>
              <a:rPr lang="en-GB" sz="4000">
                <a:solidFill>
                  <a:schemeClr val="accent1"/>
                </a:solidFill>
                <a:latin typeface="Google Sans"/>
              </a:rPr>
              <a:t>Professional collaboration:</a:t>
            </a:r>
            <a:endParaRPr lang="en-US" sz="4000">
              <a:solidFill>
                <a:schemeClr val="accent1"/>
              </a:solidFill>
              <a:latin typeface="Google Sans"/>
            </a:endParaRPr>
          </a:p>
        </p:txBody>
      </p:sp>
      <p:sp>
        <p:nvSpPr>
          <p:cNvPr id="3" name="Content Placeholder 2">
            <a:extLst>
              <a:ext uri="{FF2B5EF4-FFF2-40B4-BE49-F238E27FC236}">
                <a16:creationId xmlns:a16="http://schemas.microsoft.com/office/drawing/2014/main" id="{F929C450-5E93-AB01-7842-62BCBA2B8ECE}"/>
              </a:ext>
            </a:extLst>
          </p:cNvPr>
          <p:cNvSpPr>
            <a:spLocks noGrp="1"/>
          </p:cNvSpPr>
          <p:nvPr>
            <p:ph idx="1"/>
          </p:nvPr>
        </p:nvSpPr>
        <p:spPr>
          <a:xfrm>
            <a:off x="804672" y="2421683"/>
            <a:ext cx="4765949" cy="3353476"/>
          </a:xfrm>
        </p:spPr>
        <p:txBody>
          <a:bodyPr anchor="t">
            <a:normAutofit/>
          </a:bodyPr>
          <a:lstStyle/>
          <a:p>
            <a:r>
              <a:rPr lang="en-GB" sz="2000">
                <a:latin typeface="Google Sans"/>
              </a:rPr>
              <a:t>Seek advice from specialists, such as an oral surgeon or special care dentistry specialist, when dealing with complex cases, such as medically compromised patients on certain drugs. </a:t>
            </a:r>
            <a:endParaRPr lang="en-US" sz="2000">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group of people looking at a computer&#10;&#10;AI-generated content may be incorrect.">
            <a:extLst>
              <a:ext uri="{FF2B5EF4-FFF2-40B4-BE49-F238E27FC236}">
                <a16:creationId xmlns:a16="http://schemas.microsoft.com/office/drawing/2014/main" id="{8632D539-89FD-5B25-E627-DC89FF5C58C4}"/>
              </a:ext>
            </a:extLst>
          </p:cNvPr>
          <p:cNvPicPr>
            <a:picLocks noChangeAspect="1"/>
          </p:cNvPicPr>
          <p:nvPr/>
        </p:nvPicPr>
        <p:blipFill>
          <a:blip r:embed="rId2"/>
          <a:stretch>
            <a:fillRect/>
          </a:stretch>
        </p:blipFill>
        <p:spPr>
          <a:xfrm>
            <a:off x="7708392" y="2855214"/>
            <a:ext cx="4142232" cy="2071116"/>
          </a:xfrm>
          <a:prstGeom prst="rect">
            <a:avLst/>
          </a:prstGeom>
        </p:spPr>
      </p:pic>
    </p:spTree>
    <p:extLst>
      <p:ext uri="{BB962C8B-B14F-4D97-AF65-F5344CB8AC3E}">
        <p14:creationId xmlns:p14="http://schemas.microsoft.com/office/powerpoint/2010/main" val="20193320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5AA618-4FC3-975D-E58A-0354C6750367}"/>
              </a:ext>
            </a:extLst>
          </p:cNvPr>
          <p:cNvSpPr>
            <a:spLocks noGrp="1"/>
          </p:cNvSpPr>
          <p:nvPr>
            <p:ph type="title"/>
          </p:nvPr>
        </p:nvSpPr>
        <p:spPr>
          <a:xfrm>
            <a:off x="804672" y="802955"/>
            <a:ext cx="4766330" cy="1454051"/>
          </a:xfrm>
        </p:spPr>
        <p:txBody>
          <a:bodyPr>
            <a:normAutofit/>
          </a:bodyPr>
          <a:lstStyle/>
          <a:p>
            <a:pPr algn="ctr"/>
            <a:r>
              <a:rPr lang="en-GB" sz="4000">
                <a:solidFill>
                  <a:schemeClr val="accent1"/>
                </a:solidFill>
                <a:latin typeface="Google Sans"/>
              </a:rPr>
              <a:t>Documentation and legal requirements:</a:t>
            </a:r>
            <a:endParaRPr lang="en-US" sz="4000">
              <a:solidFill>
                <a:schemeClr val="accent1"/>
              </a:solidFill>
              <a:latin typeface="Google Sans"/>
            </a:endParaRPr>
          </a:p>
        </p:txBody>
      </p:sp>
      <p:sp>
        <p:nvSpPr>
          <p:cNvPr id="3" name="Content Placeholder 2">
            <a:extLst>
              <a:ext uri="{FF2B5EF4-FFF2-40B4-BE49-F238E27FC236}">
                <a16:creationId xmlns:a16="http://schemas.microsoft.com/office/drawing/2014/main" id="{EF2CDF20-6E48-762C-BC23-2CAC0B973F0E}"/>
              </a:ext>
            </a:extLst>
          </p:cNvPr>
          <p:cNvSpPr>
            <a:spLocks noGrp="1"/>
          </p:cNvSpPr>
          <p:nvPr>
            <p:ph idx="1"/>
          </p:nvPr>
        </p:nvSpPr>
        <p:spPr>
          <a:xfrm>
            <a:off x="383866" y="2421683"/>
            <a:ext cx="5709919" cy="3353476"/>
          </a:xfrm>
        </p:spPr>
        <p:txBody>
          <a:bodyPr vert="horz" lIns="91440" tIns="45720" rIns="91440" bIns="45720" rtlCol="0" anchor="t">
            <a:normAutofit/>
          </a:bodyPr>
          <a:lstStyle/>
          <a:p>
            <a:pPr marL="0" indent="0">
              <a:buNone/>
            </a:pPr>
            <a:endParaRPr lang="en-GB" sz="2000">
              <a:latin typeface="Google Sans"/>
            </a:endParaRPr>
          </a:p>
          <a:p>
            <a:r>
              <a:rPr lang="en-GB" sz="2000">
                <a:latin typeface="Google Sans"/>
              </a:rPr>
              <a:t>Legal obligation:- Conduct risk assessments to comply with health and safety laws and protect staff and patients from harm. </a:t>
            </a:r>
          </a:p>
          <a:p>
            <a:r>
              <a:rPr lang="en-GB" sz="2000">
                <a:latin typeface="Google Sans"/>
              </a:rPr>
              <a:t> Record keeping:- Maintain detailed records of risk assessments, patient information, and treatment plans in the patient’s notes. </a:t>
            </a:r>
            <a:endParaRPr lang="en-GB"/>
          </a:p>
          <a:p>
            <a:endParaRPr lang="en-GB" sz="1800">
              <a:solidFill>
                <a:schemeClr val="tx2"/>
              </a:solidFill>
            </a:endParaRPr>
          </a:p>
          <a:p>
            <a:endParaRPr lang="en-GB" sz="1800">
              <a:solidFill>
                <a:schemeClr val="tx2"/>
              </a:solidFill>
            </a:endParaRPr>
          </a:p>
          <a:p>
            <a:pPr marL="0" indent="0">
              <a:buNone/>
            </a:pPr>
            <a:endParaRPr lang="en-US" sz="1800">
              <a:solidFill>
                <a:schemeClr val="tx2"/>
              </a:solidFill>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close-up of a stamp&#10;&#10;AI-generated content may be incorrect.">
            <a:extLst>
              <a:ext uri="{FF2B5EF4-FFF2-40B4-BE49-F238E27FC236}">
                <a16:creationId xmlns:a16="http://schemas.microsoft.com/office/drawing/2014/main" id="{6F3C2986-5045-37FC-71CF-87C62AF5FF00}"/>
              </a:ext>
            </a:extLst>
          </p:cNvPr>
          <p:cNvPicPr>
            <a:picLocks noChangeAspect="1"/>
          </p:cNvPicPr>
          <p:nvPr/>
        </p:nvPicPr>
        <p:blipFill>
          <a:blip r:embed="rId2"/>
          <a:stretch>
            <a:fillRect/>
          </a:stretch>
        </p:blipFill>
        <p:spPr>
          <a:xfrm>
            <a:off x="7708392" y="1944267"/>
            <a:ext cx="4142232" cy="3324738"/>
          </a:xfrm>
          <a:prstGeom prst="rect">
            <a:avLst/>
          </a:prstGeom>
        </p:spPr>
      </p:pic>
    </p:spTree>
    <p:extLst>
      <p:ext uri="{BB962C8B-B14F-4D97-AF65-F5344CB8AC3E}">
        <p14:creationId xmlns:p14="http://schemas.microsoft.com/office/powerpoint/2010/main" val="5653620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04709A-E9C0-FDD4-6DA2-9091B1BA509B}"/>
              </a:ext>
            </a:extLst>
          </p:cNvPr>
          <p:cNvSpPr>
            <a:spLocks noGrp="1"/>
          </p:cNvSpPr>
          <p:nvPr>
            <p:ph type="title"/>
          </p:nvPr>
        </p:nvSpPr>
        <p:spPr>
          <a:xfrm>
            <a:off x="804672" y="802955"/>
            <a:ext cx="4766330" cy="1454051"/>
          </a:xfrm>
        </p:spPr>
        <p:txBody>
          <a:bodyPr>
            <a:normAutofit/>
          </a:bodyPr>
          <a:lstStyle/>
          <a:p>
            <a:pPr algn="ctr"/>
            <a:r>
              <a:rPr lang="en-GB" sz="3600">
                <a:solidFill>
                  <a:schemeClr val="accent1"/>
                </a:solidFill>
                <a:latin typeface="Google Sans"/>
              </a:rPr>
              <a:t>Training:</a:t>
            </a:r>
            <a:endParaRPr lang="en-US"/>
          </a:p>
        </p:txBody>
      </p:sp>
      <p:sp>
        <p:nvSpPr>
          <p:cNvPr id="3" name="Content Placeholder 2">
            <a:extLst>
              <a:ext uri="{FF2B5EF4-FFF2-40B4-BE49-F238E27FC236}">
                <a16:creationId xmlns:a16="http://schemas.microsoft.com/office/drawing/2014/main" id="{8323A382-4B1E-37ED-95FE-5CFFCD6C00C6}"/>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GB" sz="2000">
                <a:latin typeface="Google Sans"/>
              </a:rPr>
              <a:t>"Once the risk assessments are carried out protocols/guidelines should be documented and training implemented, so that all staff are aware of the correct  manual handling procedures.</a:t>
            </a:r>
          </a:p>
          <a:p>
            <a:r>
              <a:rPr lang="en-GB" sz="2000">
                <a:latin typeface="Google Sans"/>
              </a:rPr>
              <a:t>This training should be mandatory and updated at regular intervals"</a:t>
            </a:r>
          </a:p>
          <a:p>
            <a:endParaRPr lang="en-GB" sz="2000">
              <a:latin typeface="Google Sans"/>
            </a:endParaRPr>
          </a:p>
          <a:p>
            <a:r>
              <a:rPr lang="en-GB" sz="2000">
                <a:latin typeface="Google Sans"/>
              </a:rPr>
              <a:t>"Robert Ireland – Advanced Dental Nursing page 88"</a:t>
            </a:r>
          </a:p>
        </p:txBody>
      </p:sp>
      <p:grpSp>
        <p:nvGrpSpPr>
          <p:cNvPr id="14" name="Group 13">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5" name="Freeform: Shape 14">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descr="A person in a sling being carried by a nurse&#10;&#10;AI-generated content may be incorrect.">
            <a:extLst>
              <a:ext uri="{FF2B5EF4-FFF2-40B4-BE49-F238E27FC236}">
                <a16:creationId xmlns:a16="http://schemas.microsoft.com/office/drawing/2014/main" id="{075C1AEE-F4C1-8D47-561F-221D3050DBA6}"/>
              </a:ext>
            </a:extLst>
          </p:cNvPr>
          <p:cNvPicPr>
            <a:picLocks noChangeAspect="1"/>
          </p:cNvPicPr>
          <p:nvPr/>
        </p:nvPicPr>
        <p:blipFill>
          <a:blip r:embed="rId2"/>
          <a:stretch>
            <a:fillRect/>
          </a:stretch>
        </p:blipFill>
        <p:spPr>
          <a:xfrm>
            <a:off x="8139131" y="1700784"/>
            <a:ext cx="3280754" cy="4379976"/>
          </a:xfrm>
          <a:prstGeom prst="rect">
            <a:avLst/>
          </a:prstGeom>
        </p:spPr>
      </p:pic>
    </p:spTree>
    <p:extLst>
      <p:ext uri="{BB962C8B-B14F-4D97-AF65-F5344CB8AC3E}">
        <p14:creationId xmlns:p14="http://schemas.microsoft.com/office/powerpoint/2010/main" val="19955265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9BBBB-1961-223E-0ED0-FB0AE4843BA7}"/>
              </a:ext>
            </a:extLst>
          </p:cNvPr>
          <p:cNvSpPr>
            <a:spLocks noGrp="1"/>
          </p:cNvSpPr>
          <p:nvPr>
            <p:ph type="title"/>
          </p:nvPr>
        </p:nvSpPr>
        <p:spPr/>
        <p:txBody>
          <a:bodyPr/>
          <a:lstStyle/>
          <a:p>
            <a:pPr algn="ctr"/>
            <a:r>
              <a:rPr lang="en-US" sz="4000">
                <a:solidFill>
                  <a:schemeClr val="accent4"/>
                </a:solidFill>
                <a:latin typeface="Google Sans"/>
              </a:rPr>
              <a:t>References and Further Reading:</a:t>
            </a:r>
            <a:endParaRPr lang="en-US">
              <a:solidFill>
                <a:schemeClr val="accent4"/>
              </a:solidFill>
            </a:endParaRPr>
          </a:p>
        </p:txBody>
      </p:sp>
      <p:sp>
        <p:nvSpPr>
          <p:cNvPr id="3" name="Content Placeholder 2">
            <a:extLst>
              <a:ext uri="{FF2B5EF4-FFF2-40B4-BE49-F238E27FC236}">
                <a16:creationId xmlns:a16="http://schemas.microsoft.com/office/drawing/2014/main" id="{CF60F619-EECF-C82E-860E-E14F3F6BEFEF}"/>
              </a:ext>
            </a:extLst>
          </p:cNvPr>
          <p:cNvSpPr>
            <a:spLocks noGrp="1"/>
          </p:cNvSpPr>
          <p:nvPr>
            <p:ph idx="1"/>
          </p:nvPr>
        </p:nvSpPr>
        <p:spPr/>
        <p:txBody>
          <a:bodyPr vert="horz" lIns="91440" tIns="45720" rIns="91440" bIns="45720" rtlCol="0" anchor="t">
            <a:normAutofit fontScale="92500" lnSpcReduction="20000"/>
          </a:bodyPr>
          <a:lstStyle/>
          <a:p>
            <a:r>
              <a:rPr lang="en-US" sz="2000" dirty="0">
                <a:ea typeface="+mn-lt"/>
                <a:cs typeface="+mn-lt"/>
              </a:rPr>
              <a:t>https://www.bda.org/advice/patient-care-and-safety/health-safety-and-risk-assessment/</a:t>
            </a:r>
            <a:endParaRPr lang="en-US" sz="2000" dirty="0">
              <a:latin typeface="Google Sans"/>
            </a:endParaRPr>
          </a:p>
          <a:p>
            <a:r>
              <a:rPr lang="en-US" sz="2000" dirty="0">
                <a:latin typeface="Google Sans"/>
              </a:rPr>
              <a:t>National Institute for Health and Care Excellence (NICE) for risk assessments</a:t>
            </a:r>
            <a:endParaRPr lang="en-US" dirty="0"/>
          </a:p>
          <a:p>
            <a:r>
              <a:rPr lang="en-US" sz="2000" dirty="0">
                <a:latin typeface="Google Sans"/>
                <a:ea typeface="+mn-lt"/>
                <a:cs typeface="+mn-lt"/>
              </a:rPr>
              <a:t>https://www.dental-nursing.co.uk/content/features/carrying-out-a-risk-assessment-in-a-dental-practice/</a:t>
            </a:r>
          </a:p>
          <a:p>
            <a:r>
              <a:rPr lang="en-US" sz="2000" dirty="0">
                <a:latin typeface="Google Sans"/>
                <a:ea typeface="+mn-lt"/>
                <a:cs typeface="+mn-lt"/>
                <a:hlinkClick r:id="rId2">
                  <a:extLst>
                    <a:ext uri="{A12FA001-AC4F-418D-AE19-62706E023703}">
                      <ahyp:hlinkClr xmlns:ahyp="http://schemas.microsoft.com/office/drawing/2018/hyperlinkcolor" val="tx"/>
                    </a:ext>
                  </a:extLst>
                </a:hlinkClick>
              </a:rPr>
              <a:t>https://www.healthassured.org/mental-health-risk-assessment-template</a:t>
            </a:r>
            <a:endParaRPr lang="en-US" sz="2000" dirty="0">
              <a:latin typeface="Google Sans"/>
            </a:endParaRPr>
          </a:p>
          <a:p>
            <a:r>
              <a:rPr lang="en-US" sz="2000" dirty="0">
                <a:latin typeface="Google Sans"/>
                <a:ea typeface="+mn-lt"/>
                <a:cs typeface="+mn-lt"/>
              </a:rPr>
              <a:t>Manual Handling Operations Regulations : The Health and Safety Executive (HSE)https://www.hse.gov.uk/pubns/priced/l23.pdf</a:t>
            </a:r>
            <a:endParaRPr lang="en-US" dirty="0"/>
          </a:p>
          <a:p>
            <a:r>
              <a:rPr lang="en-US" sz="2000" dirty="0">
                <a:latin typeface="Google Sans"/>
                <a:ea typeface="+mn-lt"/>
                <a:cs typeface="+mn-lt"/>
              </a:rPr>
              <a:t>https://dentalanxiety.wp.st-andrews.ac.uk</a:t>
            </a:r>
          </a:p>
          <a:p>
            <a:r>
              <a:rPr lang="en-US" sz="2000" dirty="0">
                <a:latin typeface="Google Sans"/>
                <a:ea typeface="+mn-lt"/>
                <a:cs typeface="+mn-lt"/>
              </a:rPr>
              <a:t>https://www.hse.gov.uk/msd/mac/</a:t>
            </a:r>
          </a:p>
          <a:p>
            <a:r>
              <a:rPr lang="en-US" sz="2000" dirty="0">
                <a:latin typeface="Google Sans"/>
                <a:ea typeface="+mn-lt"/>
                <a:cs typeface="+mn-lt"/>
                <a:hlinkClick r:id="rId3">
                  <a:extLst>
                    <a:ext uri="{A12FA001-AC4F-418D-AE19-62706E023703}">
                      <ahyp:hlinkClr xmlns:ahyp="http://schemas.microsoft.com/office/drawing/2018/hyperlinkcolor" val="tx"/>
                    </a:ext>
                  </a:extLst>
                </a:hlinkClick>
              </a:rPr>
              <a:t>https://www.hse.gov.uk/simple-health-safety/risk/risk-assessment-template-and-examples</a:t>
            </a:r>
            <a:endParaRPr lang="en-US" sz="2000" dirty="0">
              <a:latin typeface="Google Sans"/>
              <a:hlinkClick r:id="rId3">
                <a:extLst>
                  <a:ext uri="{A12FA001-AC4F-418D-AE19-62706E023703}">
                    <ahyp:hlinkClr xmlns:ahyp="http://schemas.microsoft.com/office/drawing/2018/hyperlinkcolor" val="tx"/>
                  </a:ext>
                </a:extLst>
              </a:hlinkClick>
            </a:endParaRPr>
          </a:p>
          <a:p>
            <a:r>
              <a:rPr lang="en-US" sz="2000" dirty="0">
                <a:ea typeface="+mn-lt"/>
                <a:cs typeface="+mn-lt"/>
                <a:hlinkClick r:id="rId4">
                  <a:extLst>
                    <a:ext uri="{A12FA001-AC4F-418D-AE19-62706E023703}">
                      <ahyp:hlinkClr xmlns:ahyp="http://schemas.microsoft.com/office/drawing/2018/hyperlinkcolor" val="tx"/>
                    </a:ext>
                  </a:extLst>
                </a:hlinkClick>
              </a:rPr>
              <a:t>https://www.gov.uk/government/publications/management-of-risk-in-government-framework</a:t>
            </a:r>
            <a:endParaRPr lang="en-US" sz="2000" dirty="0">
              <a:latin typeface="Google Sans"/>
              <a:hlinkClick r:id="rId4">
                <a:extLst>
                  <a:ext uri="{A12FA001-AC4F-418D-AE19-62706E023703}">
                    <ahyp:hlinkClr xmlns:ahyp="http://schemas.microsoft.com/office/drawing/2018/hyperlinkcolor" val="tx"/>
                  </a:ext>
                </a:extLst>
              </a:hlinkClick>
            </a:endParaRPr>
          </a:p>
          <a:p>
            <a:r>
              <a:rPr lang="en-US" sz="2000" dirty="0">
                <a:ea typeface="+mn-lt"/>
                <a:cs typeface="+mn-lt"/>
                <a:hlinkClick r:id="rId5">
                  <a:extLst>
                    <a:ext uri="{A12FA001-AC4F-418D-AE19-62706E023703}">
                      <ahyp:hlinkClr xmlns:ahyp="http://schemas.microsoft.com/office/drawing/2018/hyperlinkcolor" val="tx"/>
                    </a:ext>
                  </a:extLst>
                </a:hlinkClick>
              </a:rPr>
              <a:t>https://www.cqc.org.uk/guidance-providers/adult-social-care/managing-risks-good</a:t>
            </a:r>
            <a:endParaRPr lang="en-US" sz="2000" dirty="0">
              <a:latin typeface="Aptos"/>
              <a:hlinkClick r:id="rId5">
                <a:extLst>
                  <a:ext uri="{A12FA001-AC4F-418D-AE19-62706E023703}">
                    <ahyp:hlinkClr xmlns:ahyp="http://schemas.microsoft.com/office/drawing/2018/hyperlinkcolor" val="tx"/>
                  </a:ext>
                </a:extLst>
              </a:hlinkClick>
            </a:endParaRPr>
          </a:p>
          <a:p>
            <a:r>
              <a:rPr lang="en-US" sz="2000" dirty="0">
                <a:ea typeface="+mn-lt"/>
                <a:cs typeface="+mn-lt"/>
              </a:rPr>
              <a:t>https://assets.publishing.service.gov.uk/government/uploads/system/uploads/</a:t>
            </a:r>
            <a:endParaRPr lang="en-US" sz="2000" dirty="0">
              <a:latin typeface="Aptos"/>
            </a:endParaRPr>
          </a:p>
          <a:p>
            <a:endParaRPr lang="en-US" sz="2000">
              <a:latin typeface="Aptos"/>
            </a:endParaRPr>
          </a:p>
          <a:p>
            <a:endParaRPr lang="en-US" sz="1900">
              <a:latin typeface="Aptos"/>
            </a:endParaRPr>
          </a:p>
          <a:p>
            <a:endParaRPr lang="en-US" sz="1900">
              <a:latin typeface="Google Sans"/>
            </a:endParaRPr>
          </a:p>
          <a:p>
            <a:endParaRPr lang="en-US" sz="1900">
              <a:latin typeface="Google Sans"/>
            </a:endParaRPr>
          </a:p>
        </p:txBody>
      </p:sp>
    </p:spTree>
    <p:extLst>
      <p:ext uri="{BB962C8B-B14F-4D97-AF65-F5344CB8AC3E}">
        <p14:creationId xmlns:p14="http://schemas.microsoft.com/office/powerpoint/2010/main" val="37335920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47</Slides>
  <Notes>0</Notes>
  <HiddenSlides>0</HiddenSlides>
  <ScaleCrop>false</ScaleCrop>
  <HeadingPairs>
    <vt:vector size="4" baseType="variant">
      <vt:variant>
        <vt:lpstr>Theme</vt:lpstr>
      </vt:variant>
      <vt:variant>
        <vt:i4>2</vt:i4>
      </vt:variant>
      <vt:variant>
        <vt:lpstr>Slide Titles</vt:lpstr>
      </vt:variant>
      <vt:variant>
        <vt:i4>47</vt:i4>
      </vt:variant>
    </vt:vector>
  </HeadingPairs>
  <TitlesOfParts>
    <vt:vector size="49" baseType="lpstr">
      <vt:lpstr>Office Theme</vt:lpstr>
      <vt:lpstr>Office Theme</vt:lpstr>
      <vt:lpstr>Risk Assessment</vt:lpstr>
      <vt:lpstr>Aims:</vt:lpstr>
      <vt:lpstr>Objectives:</vt:lpstr>
      <vt:lpstr> Learning Content:</vt:lpstr>
      <vt:lpstr>Development Outcomes:</vt:lpstr>
      <vt:lpstr>Risk assessments:</vt:lpstr>
      <vt:lpstr>Special Care Patient's:</vt:lpstr>
      <vt:lpstr>Anxiety and behaviour risk:</vt:lpstr>
      <vt:lpstr>PowerPoint Presentation</vt:lpstr>
      <vt:lpstr>PowerPoint Presentation</vt:lpstr>
      <vt:lpstr>PowerPoint Presentation</vt:lpstr>
      <vt:lpstr>Oral health risk:</vt:lpstr>
      <vt:lpstr>Systemic and environmental risk:</vt:lpstr>
      <vt:lpstr>Key areas of a risk  assessment:</vt:lpstr>
      <vt:lpstr>Cardiovascular disease:</vt:lpstr>
      <vt:lpstr>Bleeding disorders:</vt:lpstr>
      <vt:lpstr>Infection risk:</vt:lpstr>
      <vt:lpstr>Drug interactions:</vt:lpstr>
      <vt:lpstr>Communication and consent risks:</vt:lpstr>
      <vt:lpstr>Assessing capacity:</vt:lpstr>
      <vt:lpstr>Best interests decisions:</vt:lpstr>
      <vt:lpstr>Documenting consent:</vt:lpstr>
      <vt:lpstr>Behavioral risks:</vt:lpstr>
      <vt:lpstr>Behavior management:</vt:lpstr>
      <vt:lpstr>Safe environment:</vt:lpstr>
      <vt:lpstr>Use of restraint:</vt:lpstr>
      <vt:lpstr>Environmental and access risks:</vt:lpstr>
      <vt:lpstr>Physical access:</vt:lpstr>
      <vt:lpstr>Manual handling:</vt:lpstr>
      <vt:lpstr>Domiciliary care:</vt:lpstr>
      <vt:lpstr>Sensory consideration:</vt:lpstr>
      <vt:lpstr>Dental-specific risks:</vt:lpstr>
      <vt:lpstr>Caries risk:</vt:lpstr>
      <vt:lpstr>Periodontal disease:</vt:lpstr>
      <vt:lpstr>Medication side effects:</vt:lpstr>
      <vt:lpstr>Risk management strategies:</vt:lpstr>
      <vt:lpstr>Caregiver training:</vt:lpstr>
      <vt:lpstr>Communication with other providers:</vt:lpstr>
      <vt:lpstr>Regular review:</vt:lpstr>
      <vt:lpstr>Use of risk assessment tools: </vt:lpstr>
      <vt:lpstr>Modified treatment environment:</vt:lpstr>
      <vt:lpstr>General anaesthesia:</vt:lpstr>
      <vt:lpstr>Communication and information management:</vt:lpstr>
      <vt:lpstr>Professional collaboration:</vt:lpstr>
      <vt:lpstr>Documentation and legal requirements:</vt:lpstr>
      <vt:lpstr>Training:</vt:lpstr>
      <vt:lpstr>References and Further Reading: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 Assessment</dc:title>
  <dc:creator>Catriona Thornton</dc:creator>
  <cp:lastModifiedBy>Catriona Thornton</cp:lastModifiedBy>
  <cp:revision>144</cp:revision>
  <dcterms:created xsi:type="dcterms:W3CDTF">2025-10-25T04:36:44Z</dcterms:created>
  <dcterms:modified xsi:type="dcterms:W3CDTF">2025-11-02T12:10:22Z</dcterms:modified>
</cp:coreProperties>
</file>