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2"/>
  </p:notesMasterIdLst>
  <p:sldIdLst>
    <p:sldId id="256" r:id="rId3"/>
    <p:sldId id="257" r:id="rId4"/>
    <p:sldId id="310" r:id="rId5"/>
    <p:sldId id="260" r:id="rId6"/>
    <p:sldId id="261" r:id="rId7"/>
    <p:sldId id="311" r:id="rId8"/>
    <p:sldId id="297" r:id="rId9"/>
    <p:sldId id="298" r:id="rId10"/>
    <p:sldId id="312" r:id="rId11"/>
    <p:sldId id="313" r:id="rId12"/>
    <p:sldId id="314" r:id="rId13"/>
    <p:sldId id="306" r:id="rId14"/>
    <p:sldId id="307" r:id="rId15"/>
    <p:sldId id="300" r:id="rId16"/>
    <p:sldId id="301" r:id="rId17"/>
    <p:sldId id="302" r:id="rId18"/>
    <p:sldId id="303" r:id="rId19"/>
    <p:sldId id="315" r:id="rId20"/>
    <p:sldId id="317" r:id="rId21"/>
    <p:sldId id="318" r:id="rId22"/>
    <p:sldId id="319" r:id="rId23"/>
    <p:sldId id="320" r:id="rId24"/>
    <p:sldId id="322" r:id="rId25"/>
    <p:sldId id="325" r:id="rId26"/>
    <p:sldId id="323" r:id="rId27"/>
    <p:sldId id="324" r:id="rId28"/>
    <p:sldId id="321" r:id="rId29"/>
    <p:sldId id="326" r:id="rId30"/>
    <p:sldId id="305"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 /><Relationship Id="rId13" Type="http://schemas.openxmlformats.org/officeDocument/2006/relationships/slide" Target="slides/slide11.xml" /><Relationship Id="rId18" Type="http://schemas.openxmlformats.org/officeDocument/2006/relationships/slide" Target="slides/slide16.xml" /><Relationship Id="rId26" Type="http://schemas.openxmlformats.org/officeDocument/2006/relationships/slide" Target="slides/slide24.xml" /><Relationship Id="rId3" Type="http://schemas.openxmlformats.org/officeDocument/2006/relationships/slide" Target="slides/slide1.xml" /><Relationship Id="rId21" Type="http://schemas.openxmlformats.org/officeDocument/2006/relationships/slide" Target="slides/slide19.xml" /><Relationship Id="rId34" Type="http://schemas.openxmlformats.org/officeDocument/2006/relationships/viewProps" Target="viewProps.xml" /><Relationship Id="rId7" Type="http://schemas.openxmlformats.org/officeDocument/2006/relationships/slide" Target="slides/slide5.xml" /><Relationship Id="rId12" Type="http://schemas.openxmlformats.org/officeDocument/2006/relationships/slide" Target="slides/slide10.xml" /><Relationship Id="rId17" Type="http://schemas.openxmlformats.org/officeDocument/2006/relationships/slide" Target="slides/slide15.xml" /><Relationship Id="rId25" Type="http://schemas.openxmlformats.org/officeDocument/2006/relationships/slide" Target="slides/slide23.xml" /><Relationship Id="rId33" Type="http://schemas.openxmlformats.org/officeDocument/2006/relationships/presProps" Target="presProps.xml" /><Relationship Id="rId2" Type="http://schemas.openxmlformats.org/officeDocument/2006/relationships/slideMaster" Target="slideMasters/slideMaster2.xml" /><Relationship Id="rId16" Type="http://schemas.openxmlformats.org/officeDocument/2006/relationships/slide" Target="slides/slide14.xml" /><Relationship Id="rId20" Type="http://schemas.openxmlformats.org/officeDocument/2006/relationships/slide" Target="slides/slide18.xml" /><Relationship Id="rId29" Type="http://schemas.openxmlformats.org/officeDocument/2006/relationships/slide" Target="slides/slide27.xml" /><Relationship Id="rId1" Type="http://schemas.openxmlformats.org/officeDocument/2006/relationships/slideMaster" Target="slideMasters/slideMaster1.xml" /><Relationship Id="rId6" Type="http://schemas.openxmlformats.org/officeDocument/2006/relationships/slide" Target="slides/slide4.xml" /><Relationship Id="rId11" Type="http://schemas.openxmlformats.org/officeDocument/2006/relationships/slide" Target="slides/slide9.xml" /><Relationship Id="rId24" Type="http://schemas.openxmlformats.org/officeDocument/2006/relationships/slide" Target="slides/slide22.xml" /><Relationship Id="rId32" Type="http://schemas.openxmlformats.org/officeDocument/2006/relationships/notesMaster" Target="notesMasters/notesMaster1.xml" /><Relationship Id="rId5" Type="http://schemas.openxmlformats.org/officeDocument/2006/relationships/slide" Target="slides/slide3.xml" /><Relationship Id="rId15" Type="http://schemas.openxmlformats.org/officeDocument/2006/relationships/slide" Target="slides/slide13.xml" /><Relationship Id="rId23" Type="http://schemas.openxmlformats.org/officeDocument/2006/relationships/slide" Target="slides/slide21.xml" /><Relationship Id="rId28" Type="http://schemas.openxmlformats.org/officeDocument/2006/relationships/slide" Target="slides/slide26.xml" /><Relationship Id="rId36" Type="http://schemas.openxmlformats.org/officeDocument/2006/relationships/tableStyles" Target="tableStyles.xml" /><Relationship Id="rId10" Type="http://schemas.openxmlformats.org/officeDocument/2006/relationships/slide" Target="slides/slide8.xml" /><Relationship Id="rId19" Type="http://schemas.openxmlformats.org/officeDocument/2006/relationships/slide" Target="slides/slide17.xml" /><Relationship Id="rId31" Type="http://schemas.openxmlformats.org/officeDocument/2006/relationships/slide" Target="slides/slide29.xml" /><Relationship Id="rId4" Type="http://schemas.openxmlformats.org/officeDocument/2006/relationships/slide" Target="slides/slide2.xml" /><Relationship Id="rId9" Type="http://schemas.openxmlformats.org/officeDocument/2006/relationships/slide" Target="slides/slide7.xml" /><Relationship Id="rId14" Type="http://schemas.openxmlformats.org/officeDocument/2006/relationships/slide" Target="slides/slide12.xml" /><Relationship Id="rId22" Type="http://schemas.openxmlformats.org/officeDocument/2006/relationships/slide" Target="slides/slide20.xml" /><Relationship Id="rId27" Type="http://schemas.openxmlformats.org/officeDocument/2006/relationships/slide" Target="slides/slide25.xml" /><Relationship Id="rId30" Type="http://schemas.openxmlformats.org/officeDocument/2006/relationships/slide" Target="slides/slide28.xml" /><Relationship Id="rId3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F61FBF-75C6-4F1D-8FDA-D8BD42A13BD5}" type="datetimeFigureOut">
              <a:t>11/2/2025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05AB76-56A9-4846-A54D-00FB6F582192}" type="slidenum">
              <a:t>‹#›</a:t>
            </a:fld>
            <a:endParaRPr lang="en-US"/>
          </a:p>
        </p:txBody>
      </p:sp>
    </p:spTree>
    <p:extLst>
      <p:ext uri="{BB962C8B-B14F-4D97-AF65-F5344CB8AC3E}">
        <p14:creationId xmlns:p14="http://schemas.microsoft.com/office/powerpoint/2010/main" val="4103500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ensure individuals with physical, medical, intellectual, emotional, sensory, or social impairments receive oral care that meets their complex needs.</a:t>
            </a:r>
          </a:p>
        </p:txBody>
      </p:sp>
      <p:sp>
        <p:nvSpPr>
          <p:cNvPr id="4" name="Slide Number Placeholder 3"/>
          <p:cNvSpPr>
            <a:spLocks noGrp="1"/>
          </p:cNvSpPr>
          <p:nvPr>
            <p:ph type="sldNum" sz="quarter" idx="5"/>
          </p:nvPr>
        </p:nvSpPr>
        <p:spPr/>
        <p:txBody>
          <a:bodyPr/>
          <a:lstStyle/>
          <a:p>
            <a:fld id="{9B05AB76-56A9-4846-A54D-00FB6F582192}" type="slidenum">
              <a:t>2</a:t>
            </a:fld>
            <a:endParaRPr lang="en-US"/>
          </a:p>
        </p:txBody>
      </p:sp>
    </p:spTree>
    <p:extLst>
      <p:ext uri="{BB962C8B-B14F-4D97-AF65-F5344CB8AC3E}">
        <p14:creationId xmlns:p14="http://schemas.microsoft.com/office/powerpoint/2010/main" val="739893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Special care dentistry is built on providing personalized care for each patient's unique needs and abilities. </a:t>
            </a:r>
          </a:p>
          <a:p>
            <a:r>
              <a:rPr lang="en-US"/>
              <a:t>For individuals with impairments or disabilities by providing specialist knowledge, skills, and compassionate support.</a:t>
            </a:r>
            <a:endParaRPr lang="en-US">
              <a:ea typeface="Calibri"/>
              <a:cs typeface="Calibri"/>
            </a:endParaRPr>
          </a:p>
          <a:p>
            <a:r>
              <a:rPr lang="en-US"/>
              <a:t>Ensuring the patient and their carer receives effective and accessible treatment despite physical, medical, intellectual, emotional, sensory, or social barriers to routine dental care. </a:t>
            </a:r>
            <a:endParaRPr lang="en-US">
              <a:ea typeface="Calibri"/>
              <a:cs typeface="Calibri"/>
            </a:endParaRPr>
          </a:p>
        </p:txBody>
      </p:sp>
      <p:sp>
        <p:nvSpPr>
          <p:cNvPr id="4" name="Slide Number Placeholder 3"/>
          <p:cNvSpPr>
            <a:spLocks noGrp="1"/>
          </p:cNvSpPr>
          <p:nvPr>
            <p:ph type="sldNum" sz="quarter" idx="5"/>
          </p:nvPr>
        </p:nvSpPr>
        <p:spPr/>
        <p:txBody>
          <a:bodyPr/>
          <a:lstStyle/>
          <a:p>
            <a:fld id="{9B05AB76-56A9-4846-A54D-00FB6F582192}" type="slidenum">
              <a:rPr lang="en-US"/>
              <a:t>7</a:t>
            </a:fld>
            <a:endParaRPr lang="en-US"/>
          </a:p>
        </p:txBody>
      </p:sp>
    </p:spTree>
    <p:extLst>
      <p:ext uri="{BB962C8B-B14F-4D97-AF65-F5344CB8AC3E}">
        <p14:creationId xmlns:p14="http://schemas.microsoft.com/office/powerpoint/2010/main" val="3606717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Special care dental nurses employ modifying techniques to adapt standard dental care for patients with significant physical, sensory, medical, emotional, or social challenges, focusing on communication, consent, education, and tailored treatment.</a:t>
            </a:r>
          </a:p>
          <a:p>
            <a:r>
              <a:rPr lang="en-US"/>
              <a:t>The design and use of aids to oral hygiene including aspirating toothbrushes, modified toothbrush handles, Collis curve brushes etc. </a:t>
            </a:r>
            <a:endParaRPr lang="en-US">
              <a:ea typeface="Calibri"/>
              <a:cs typeface="Calibri"/>
            </a:endParaRPr>
          </a:p>
        </p:txBody>
      </p:sp>
      <p:sp>
        <p:nvSpPr>
          <p:cNvPr id="4" name="Slide Number Placeholder 3"/>
          <p:cNvSpPr>
            <a:spLocks noGrp="1"/>
          </p:cNvSpPr>
          <p:nvPr>
            <p:ph type="sldNum" sz="quarter" idx="5"/>
          </p:nvPr>
        </p:nvSpPr>
        <p:spPr/>
        <p:txBody>
          <a:bodyPr/>
          <a:lstStyle/>
          <a:p>
            <a:fld id="{9B05AB76-56A9-4846-A54D-00FB6F582192}" type="slidenum">
              <a:rPr lang="en-US"/>
              <a:t>8</a:t>
            </a:fld>
            <a:endParaRPr lang="en-US"/>
          </a:p>
        </p:txBody>
      </p:sp>
    </p:spTree>
    <p:extLst>
      <p:ext uri="{BB962C8B-B14F-4D97-AF65-F5344CB8AC3E}">
        <p14:creationId xmlns:p14="http://schemas.microsoft.com/office/powerpoint/2010/main" val="1710405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requires a risk assessment protocol that prioritizes patient safety and staff well-being, utilizing specialized equipment like reinforced dental chairs and hoists, and ensuring staff training for handling patients</a:t>
            </a:r>
          </a:p>
          <a:p>
            <a:r>
              <a:rPr lang="en-US"/>
              <a:t>Altering physical positions for oral health involves both patient positioning to facilitate care and adjustments by the dentist to accommodate patient limitations, such as physical disabilities or sensory sensitivities.</a:t>
            </a:r>
            <a:endParaRPr lang="en-US">
              <a:ea typeface="Calibri"/>
              <a:cs typeface="Calibri"/>
            </a:endParaRPr>
          </a:p>
        </p:txBody>
      </p:sp>
      <p:sp>
        <p:nvSpPr>
          <p:cNvPr id="4" name="Slide Number Placeholder 3"/>
          <p:cNvSpPr>
            <a:spLocks noGrp="1"/>
          </p:cNvSpPr>
          <p:nvPr>
            <p:ph type="sldNum" sz="quarter" idx="5"/>
          </p:nvPr>
        </p:nvSpPr>
        <p:spPr/>
        <p:txBody>
          <a:bodyPr/>
          <a:lstStyle/>
          <a:p>
            <a:fld id="{9B05AB76-56A9-4846-A54D-00FB6F582192}" type="slidenum">
              <a:rPr lang="en-GB"/>
              <a:t>12</a:t>
            </a:fld>
            <a:endParaRPr lang="en-GB"/>
          </a:p>
        </p:txBody>
      </p:sp>
    </p:spTree>
    <p:extLst>
      <p:ext uri="{BB962C8B-B14F-4D97-AF65-F5344CB8AC3E}">
        <p14:creationId xmlns:p14="http://schemas.microsoft.com/office/powerpoint/2010/main" val="40167173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Visual aids are important for special care dentistry to help patients, especially those with autism, to understand and with accompanying images or text, reduce anxiety, increase cooperation, and make the experience less stressful for both the patient and the dental team. </a:t>
            </a:r>
          </a:p>
        </p:txBody>
      </p:sp>
      <p:sp>
        <p:nvSpPr>
          <p:cNvPr id="4" name="Slide Number Placeholder 3"/>
          <p:cNvSpPr>
            <a:spLocks noGrp="1"/>
          </p:cNvSpPr>
          <p:nvPr>
            <p:ph type="sldNum" sz="quarter" idx="5"/>
          </p:nvPr>
        </p:nvSpPr>
        <p:spPr/>
        <p:txBody>
          <a:bodyPr/>
          <a:lstStyle/>
          <a:p>
            <a:fld id="{9B05AB76-56A9-4846-A54D-00FB6F582192}" type="slidenum">
              <a:rPr lang="en-GB"/>
              <a:t>13</a:t>
            </a:fld>
            <a:endParaRPr lang="en-GB"/>
          </a:p>
        </p:txBody>
      </p:sp>
    </p:spTree>
    <p:extLst>
      <p:ext uri="{BB962C8B-B14F-4D97-AF65-F5344CB8AC3E}">
        <p14:creationId xmlns:p14="http://schemas.microsoft.com/office/powerpoint/2010/main" val="26344262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Building Rapport:</a:t>
            </a:r>
          </a:p>
          <a:p>
            <a:r>
              <a:rPr lang="en-US"/>
              <a:t>A strong rapport between the dental team and the patient is essential for the technique to be effective.</a:t>
            </a:r>
            <a:endParaRPr lang="en-US">
              <a:ea typeface="Calibri"/>
              <a:cs typeface="Calibri"/>
            </a:endParaRPr>
          </a:p>
          <a:p>
            <a:r>
              <a:rPr lang="en-US"/>
              <a:t>Patience and Empathy:</a:t>
            </a:r>
            <a:endParaRPr lang="en-US">
              <a:ea typeface="Calibri"/>
              <a:cs typeface="Calibri"/>
            </a:endParaRPr>
          </a:p>
          <a:p>
            <a:r>
              <a:rPr lang="en-US"/>
              <a:t>Understanding and acknowledging a patient's fears and anxiety is crucial for building trust and creating a positive experience.</a:t>
            </a:r>
            <a:endParaRPr lang="en-GB"/>
          </a:p>
        </p:txBody>
      </p:sp>
      <p:sp>
        <p:nvSpPr>
          <p:cNvPr id="4" name="Slide Number Placeholder 3"/>
          <p:cNvSpPr>
            <a:spLocks noGrp="1"/>
          </p:cNvSpPr>
          <p:nvPr>
            <p:ph type="sldNum" sz="quarter" idx="5"/>
          </p:nvPr>
        </p:nvSpPr>
        <p:spPr/>
        <p:txBody>
          <a:bodyPr/>
          <a:lstStyle/>
          <a:p>
            <a:fld id="{9B05AB76-56A9-4846-A54D-00FB6F582192}" type="slidenum">
              <a:rPr lang="en-GB"/>
              <a:t>16</a:t>
            </a:fld>
            <a:endParaRPr lang="en-GB"/>
          </a:p>
        </p:txBody>
      </p:sp>
    </p:spTree>
    <p:extLst>
      <p:ext uri="{BB962C8B-B14F-4D97-AF65-F5344CB8AC3E}">
        <p14:creationId xmlns:p14="http://schemas.microsoft.com/office/powerpoint/2010/main" val="14911047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They are a key preventive measure against tooth decay, a significant public health issue, especially for children who have the worst oral health in the UK. </a:t>
            </a:r>
          </a:p>
        </p:txBody>
      </p:sp>
      <p:sp>
        <p:nvSpPr>
          <p:cNvPr id="4" name="Slide Number Placeholder 3"/>
          <p:cNvSpPr>
            <a:spLocks noGrp="1"/>
          </p:cNvSpPr>
          <p:nvPr>
            <p:ph type="sldNum" sz="quarter" idx="5"/>
          </p:nvPr>
        </p:nvSpPr>
        <p:spPr/>
        <p:txBody>
          <a:bodyPr/>
          <a:lstStyle/>
          <a:p>
            <a:fld id="{9B05AB76-56A9-4846-A54D-00FB6F582192}" type="slidenum">
              <a:rPr lang="en-GB"/>
              <a:t>18</a:t>
            </a:fld>
            <a:endParaRPr lang="en-GB"/>
          </a:p>
        </p:txBody>
      </p:sp>
    </p:spTree>
    <p:extLst>
      <p:ext uri="{BB962C8B-B14F-4D97-AF65-F5344CB8AC3E}">
        <p14:creationId xmlns:p14="http://schemas.microsoft.com/office/powerpoint/2010/main" val="3028725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02/11/2025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02/11/2025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02/11/2025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02/11/2025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02/11/2025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02/11/2025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02/11/2025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02/11/2025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02/11/2025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02/11/2025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02/11/2025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 /><Relationship Id="rId3" Type="http://schemas.openxmlformats.org/officeDocument/2006/relationships/slideLayout" Target="../slideLayouts/slideLayout14.xml" /><Relationship Id="rId7" Type="http://schemas.openxmlformats.org/officeDocument/2006/relationships/slideLayout" Target="../slideLayouts/slideLayout18.xml" /><Relationship Id="rId12" Type="http://schemas.openxmlformats.org/officeDocument/2006/relationships/theme" Target="../theme/theme2.xml" /><Relationship Id="rId2" Type="http://schemas.openxmlformats.org/officeDocument/2006/relationships/slideLayout" Target="../slideLayouts/slideLayout13.xml" /><Relationship Id="rId1" Type="http://schemas.openxmlformats.org/officeDocument/2006/relationships/slideLayout" Target="../slideLayouts/slideLayout12.xml" /><Relationship Id="rId6" Type="http://schemas.openxmlformats.org/officeDocument/2006/relationships/slideLayout" Target="../slideLayouts/slideLayout17.xml" /><Relationship Id="rId11" Type="http://schemas.openxmlformats.org/officeDocument/2006/relationships/slideLayout" Target="../slideLayouts/slideLayout22.xml" /><Relationship Id="rId5" Type="http://schemas.openxmlformats.org/officeDocument/2006/relationships/slideLayout" Target="../slideLayouts/slideLayout16.xml" /><Relationship Id="rId10" Type="http://schemas.openxmlformats.org/officeDocument/2006/relationships/slideLayout" Target="../slideLayouts/slideLayout21.xml" /><Relationship Id="rId4" Type="http://schemas.openxmlformats.org/officeDocument/2006/relationships/slideLayout" Target="../slideLayouts/slideLayout15.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11/2/2025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02/11/2025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notesSlide" Target="../notesSlides/notesSlide2.xml" /><Relationship Id="rId1" Type="http://schemas.openxmlformats.org/officeDocument/2006/relationships/slideLayout" Target="../slideLayouts/slideLayout13.xml" /></Relationships>
</file>

<file path=ppt/slides/_rels/slide8.xml.rels><?xml version="1.0" encoding="UTF-8" standalone="yes"?>
<Relationships xmlns="http://schemas.openxmlformats.org/package/2006/relationships"><Relationship Id="rId3" Type="http://schemas.openxmlformats.org/officeDocument/2006/relationships/image" Target="../media/image7.png" /><Relationship Id="rId2" Type="http://schemas.openxmlformats.org/officeDocument/2006/relationships/notesSlide" Target="../notesSlides/notesSlide3.xml" /><Relationship Id="rId1" Type="http://schemas.openxmlformats.org/officeDocument/2006/relationships/slideLayout" Target="../slideLayouts/slideLayout13.xml" /></Relationships>
</file>

<file path=ppt/slides/_rels/slide9.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13.xml" /></Relationships>
</file>

<file path=ppt/slides/_rels/slide10.xml.rels><?xml version="1.0" encoding="UTF-8" standalone="yes"?>
<Relationships xmlns="http://schemas.openxmlformats.org/package/2006/relationships"><Relationship Id="rId2" Type="http://schemas.openxmlformats.org/officeDocument/2006/relationships/image" Target="../media/image9.png" /><Relationship Id="rId1" Type="http://schemas.openxmlformats.org/officeDocument/2006/relationships/slideLayout" Target="../slideLayouts/slideLayout13.xml" /></Relationships>
</file>

<file path=ppt/slides/_rels/slide11.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13.xml" /></Relationships>
</file>

<file path=ppt/slides/_rels/slide12.xml.rels><?xml version="1.0" encoding="UTF-8" standalone="yes"?>
<Relationships xmlns="http://schemas.openxmlformats.org/package/2006/relationships"><Relationship Id="rId3" Type="http://schemas.openxmlformats.org/officeDocument/2006/relationships/image" Target="../media/image11.jpeg" /><Relationship Id="rId2" Type="http://schemas.openxmlformats.org/officeDocument/2006/relationships/notesSlide" Target="../notesSlides/notesSlide4.xml" /><Relationship Id="rId1" Type="http://schemas.openxmlformats.org/officeDocument/2006/relationships/slideLayout" Target="../slideLayouts/slideLayout13.xml" /></Relationships>
</file>

<file path=ppt/slides/_rels/slide13.xml.rels><?xml version="1.0" encoding="UTF-8" standalone="yes"?>
<Relationships xmlns="http://schemas.openxmlformats.org/package/2006/relationships"><Relationship Id="rId3" Type="http://schemas.openxmlformats.org/officeDocument/2006/relationships/image" Target="../media/image12.png" /><Relationship Id="rId2" Type="http://schemas.openxmlformats.org/officeDocument/2006/relationships/notesSlide" Target="../notesSlides/notesSlide5.xml" /><Relationship Id="rId1" Type="http://schemas.openxmlformats.org/officeDocument/2006/relationships/slideLayout" Target="../slideLayouts/slideLayout13.xml" /></Relationships>
</file>

<file path=ppt/slides/_rels/slide14.xml.rels><?xml version="1.0" encoding="UTF-8" standalone="yes"?>
<Relationships xmlns="http://schemas.openxmlformats.org/package/2006/relationships"><Relationship Id="rId2" Type="http://schemas.openxmlformats.org/officeDocument/2006/relationships/image" Target="../media/image13.png" /><Relationship Id="rId1" Type="http://schemas.openxmlformats.org/officeDocument/2006/relationships/slideLayout" Target="../slideLayouts/slideLayout13.xml" /></Relationships>
</file>

<file path=ppt/slides/_rels/slide15.xml.rels><?xml version="1.0" encoding="UTF-8" standalone="yes"?>
<Relationships xmlns="http://schemas.openxmlformats.org/package/2006/relationships"><Relationship Id="rId2" Type="http://schemas.openxmlformats.org/officeDocument/2006/relationships/image" Target="../media/image14.jpeg" /><Relationship Id="rId1" Type="http://schemas.openxmlformats.org/officeDocument/2006/relationships/slideLayout" Target="../slideLayouts/slideLayout13.xml" /></Relationships>
</file>

<file path=ppt/slides/_rels/slide16.xml.rels><?xml version="1.0" encoding="UTF-8" standalone="yes"?>
<Relationships xmlns="http://schemas.openxmlformats.org/package/2006/relationships"><Relationship Id="rId3" Type="http://schemas.openxmlformats.org/officeDocument/2006/relationships/image" Target="../media/image15.png" /><Relationship Id="rId2" Type="http://schemas.openxmlformats.org/officeDocument/2006/relationships/notesSlide" Target="../notesSlides/notesSlide6.xml" /><Relationship Id="rId1" Type="http://schemas.openxmlformats.org/officeDocument/2006/relationships/slideLayout" Target="../slideLayouts/slideLayout13.xml" /></Relationships>
</file>

<file path=ppt/slides/_rels/slide17.xml.rels><?xml version="1.0" encoding="UTF-8" standalone="yes"?>
<Relationships xmlns="http://schemas.openxmlformats.org/package/2006/relationships"><Relationship Id="rId2" Type="http://schemas.openxmlformats.org/officeDocument/2006/relationships/image" Target="../media/image16.png" /><Relationship Id="rId1" Type="http://schemas.openxmlformats.org/officeDocument/2006/relationships/slideLayout" Target="../slideLayouts/slideLayout13.xml" /></Relationships>
</file>

<file path=ppt/slides/_rels/slide18.xml.rels><?xml version="1.0" encoding="UTF-8" standalone="yes"?>
<Relationships xmlns="http://schemas.openxmlformats.org/package/2006/relationships"><Relationship Id="rId3" Type="http://schemas.openxmlformats.org/officeDocument/2006/relationships/image" Target="../media/image17.png" /><Relationship Id="rId2" Type="http://schemas.openxmlformats.org/officeDocument/2006/relationships/notesSlide" Target="../notesSlides/notesSlide7.xml" /><Relationship Id="rId1" Type="http://schemas.openxmlformats.org/officeDocument/2006/relationships/slideLayout" Target="../slideLayouts/slideLayout13.xml" /></Relationships>
</file>

<file path=ppt/slides/_rels/slide19.xml.rels><?xml version="1.0" encoding="UTF-8" standalone="yes"?>
<Relationships xmlns="http://schemas.openxmlformats.org/package/2006/relationships"><Relationship Id="rId3" Type="http://schemas.openxmlformats.org/officeDocument/2006/relationships/image" Target="../media/image19.png" /><Relationship Id="rId7" Type="http://schemas.openxmlformats.org/officeDocument/2006/relationships/image" Target="../media/image23.png" /><Relationship Id="rId2" Type="http://schemas.openxmlformats.org/officeDocument/2006/relationships/image" Target="../media/image18.png" /><Relationship Id="rId1" Type="http://schemas.openxmlformats.org/officeDocument/2006/relationships/slideLayout" Target="../slideLayouts/slideLayout13.xml" /><Relationship Id="rId6" Type="http://schemas.openxmlformats.org/officeDocument/2006/relationships/image" Target="../media/image22.png" /><Relationship Id="rId5" Type="http://schemas.openxmlformats.org/officeDocument/2006/relationships/image" Target="../media/image21.png" /><Relationship Id="rId4" Type="http://schemas.openxmlformats.org/officeDocument/2006/relationships/image" Target="../media/image20.png" /></Relationships>
</file>

<file path=ppt/slides/_rels/slide20.xml.rels><?xml version="1.0" encoding="UTF-8" standalone="yes"?>
<Relationships xmlns="http://schemas.openxmlformats.org/package/2006/relationships"><Relationship Id="rId3" Type="http://schemas.microsoft.com/office/2007/relationships/hdphoto" Target="../media/hdphoto1.wdp" /><Relationship Id="rId2" Type="http://schemas.openxmlformats.org/officeDocument/2006/relationships/image" Target="../media/image24.png" /><Relationship Id="rId1" Type="http://schemas.openxmlformats.org/officeDocument/2006/relationships/slideLayout" Target="../slideLayouts/slideLayout13.xml" /></Relationships>
</file>

<file path=ppt/slides/_rels/slide21.xml.rels><?xml version="1.0" encoding="UTF-8" standalone="yes"?>
<Relationships xmlns="http://schemas.openxmlformats.org/package/2006/relationships"><Relationship Id="rId2" Type="http://schemas.openxmlformats.org/officeDocument/2006/relationships/image" Target="../media/image25.png" /><Relationship Id="rId1" Type="http://schemas.openxmlformats.org/officeDocument/2006/relationships/slideLayout" Target="../slideLayouts/slideLayout13.xml" /></Relationships>
</file>

<file path=ppt/slides/_rels/slide22.xml.rels><?xml version="1.0" encoding="UTF-8" standalone="yes"?>
<Relationships xmlns="http://schemas.openxmlformats.org/package/2006/relationships"><Relationship Id="rId3" Type="http://schemas.openxmlformats.org/officeDocument/2006/relationships/image" Target="../media/image27.jpeg" /><Relationship Id="rId2" Type="http://schemas.openxmlformats.org/officeDocument/2006/relationships/image" Target="../media/image26.jpeg" /><Relationship Id="rId1" Type="http://schemas.openxmlformats.org/officeDocument/2006/relationships/slideLayout" Target="../slideLayouts/slideLayout13.xml" /><Relationship Id="rId6" Type="http://schemas.openxmlformats.org/officeDocument/2006/relationships/image" Target="../media/image30.png" /><Relationship Id="rId5" Type="http://schemas.openxmlformats.org/officeDocument/2006/relationships/image" Target="../media/image29.png" /><Relationship Id="rId4" Type="http://schemas.openxmlformats.org/officeDocument/2006/relationships/image" Target="../media/image28.png" /></Relationships>
</file>

<file path=ppt/slides/_rels/slide23.xml.rels><?xml version="1.0" encoding="UTF-8" standalone="yes"?>
<Relationships xmlns="http://schemas.openxmlformats.org/package/2006/relationships"><Relationship Id="rId2" Type="http://schemas.openxmlformats.org/officeDocument/2006/relationships/image" Target="../media/image31.png" /><Relationship Id="rId1" Type="http://schemas.openxmlformats.org/officeDocument/2006/relationships/slideLayout" Target="../slideLayouts/slideLayout13.xml" /></Relationships>
</file>

<file path=ppt/slides/_rels/slide24.xml.rels><?xml version="1.0" encoding="UTF-8" standalone="yes"?>
<Relationships xmlns="http://schemas.openxmlformats.org/package/2006/relationships"><Relationship Id="rId2" Type="http://schemas.openxmlformats.org/officeDocument/2006/relationships/image" Target="../media/image32.jpeg" /><Relationship Id="rId1" Type="http://schemas.openxmlformats.org/officeDocument/2006/relationships/slideLayout" Target="../slideLayouts/slideLayout13.xml" /></Relationships>
</file>

<file path=ppt/slides/_rels/slide25.xml.rels><?xml version="1.0" encoding="UTF-8" standalone="yes"?>
<Relationships xmlns="http://schemas.openxmlformats.org/package/2006/relationships"><Relationship Id="rId2" Type="http://schemas.openxmlformats.org/officeDocument/2006/relationships/image" Target="../media/image33.png" /><Relationship Id="rId1" Type="http://schemas.openxmlformats.org/officeDocument/2006/relationships/slideLayout" Target="../slideLayouts/slideLayout13.xml" /></Relationships>
</file>

<file path=ppt/slides/_rels/slide26.xml.rels><?xml version="1.0" encoding="UTF-8" standalone="yes"?>
<Relationships xmlns="http://schemas.openxmlformats.org/package/2006/relationships"><Relationship Id="rId2" Type="http://schemas.openxmlformats.org/officeDocument/2006/relationships/image" Target="../media/image34.jpeg" /><Relationship Id="rId1" Type="http://schemas.openxmlformats.org/officeDocument/2006/relationships/slideLayout" Target="../slideLayouts/slideLayout13.xml" /></Relationships>
</file>

<file path=ppt/slides/_rels/slide27.xml.rels><?xml version="1.0" encoding="UTF-8" standalone="yes"?>
<Relationships xmlns="http://schemas.openxmlformats.org/package/2006/relationships"><Relationship Id="rId2" Type="http://schemas.openxmlformats.org/officeDocument/2006/relationships/image" Target="../media/image35.jpeg" /><Relationship Id="rId1" Type="http://schemas.openxmlformats.org/officeDocument/2006/relationships/slideLayout" Target="../slideLayouts/slideLayout13.xml" /></Relationships>
</file>

<file path=ppt/slides/_rels/slide28.xml.rels><?xml version="1.0" encoding="UTF-8" standalone="yes"?>
<Relationships xmlns="http://schemas.openxmlformats.org/package/2006/relationships"><Relationship Id="rId2" Type="http://schemas.openxmlformats.org/officeDocument/2006/relationships/image" Target="../media/image36.jpeg" /><Relationship Id="rId1" Type="http://schemas.openxmlformats.org/officeDocument/2006/relationships/slideLayout" Target="../slideLayouts/slideLayout13.xml" /></Relationships>
</file>

<file path=ppt/slides/_rels/slide29.xml.rels><?xml version="1.0" encoding="UTF-8" standalone="yes"?>
<Relationships xmlns="http://schemas.openxmlformats.org/package/2006/relationships"><Relationship Id="rId3" Type="http://schemas.openxmlformats.org/officeDocument/2006/relationships/hyperlink" Target="https://www.iadh.org" TargetMode="External" /><Relationship Id="rId2" Type="http://schemas.openxmlformats.org/officeDocument/2006/relationships/hyperlink" Target="http://www.bsdh.org" TargetMode="External" /><Relationship Id="rId1" Type="http://schemas.openxmlformats.org/officeDocument/2006/relationships/slideLayout" Target="../slideLayouts/slideLayout13.xml" /><Relationship Id="rId4" Type="http://schemas.openxmlformats.org/officeDocument/2006/relationships/hyperlink" Target="https://www.dental-nursing.co.uk/content/features/oral-health-promotion-for-special-care-patient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8000">
                <a:solidFill>
                  <a:schemeClr val="accent1"/>
                </a:solidFill>
                <a:latin typeface="Google Sans"/>
              </a:rPr>
              <a:t>Oral Health</a:t>
            </a:r>
          </a:p>
        </p:txBody>
      </p:sp>
      <p:sp>
        <p:nvSpPr>
          <p:cNvPr id="3" name="Subtitle 2"/>
          <p:cNvSpPr>
            <a:spLocks noGrp="1"/>
          </p:cNvSpPr>
          <p:nvPr>
            <p:ph type="subTitle" idx="1"/>
          </p:nvPr>
        </p:nvSpPr>
        <p:spPr/>
        <p:txBody>
          <a:bodyPr vert="horz" lIns="91440" tIns="45720" rIns="91440" bIns="45720" rtlCol="0" anchor="t">
            <a:normAutofit/>
          </a:bodyPr>
          <a:lstStyle/>
          <a:p>
            <a:endParaRPr lang="en-US">
              <a:latin typeface="Google Sans"/>
            </a:endParaRPr>
          </a:p>
          <a:p>
            <a:r>
              <a:rPr lang="en-US">
                <a:latin typeface="Google Sans"/>
              </a:rPr>
              <a:t>Special Care Dental Nursing 2025</a:t>
            </a:r>
          </a:p>
        </p:txBody>
      </p:sp>
      <p:sp>
        <p:nvSpPr>
          <p:cNvPr id="6" name="TextBox 5">
            <a:extLst>
              <a:ext uri="{FF2B5EF4-FFF2-40B4-BE49-F238E27FC236}">
                <a16:creationId xmlns:a16="http://schemas.microsoft.com/office/drawing/2014/main" id="{D585DA44-D9C3-858E-2D5C-2A8C87FC087C}"/>
              </a:ext>
            </a:extLst>
          </p:cNvPr>
          <p:cNvSpPr txBox="1"/>
          <p:nvPr/>
        </p:nvSpPr>
        <p:spPr>
          <a:xfrm>
            <a:off x="9302080" y="6303692"/>
            <a:ext cx="2743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latin typeface="Google Sans"/>
              </a:rPr>
              <a:t>Catriona Thornton</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0CD92D-04D1-A135-621F-7609B56B06C4}"/>
              </a:ext>
            </a:extLst>
          </p:cNvPr>
          <p:cNvSpPr>
            <a:spLocks noGrp="1"/>
          </p:cNvSpPr>
          <p:nvPr>
            <p:ph type="title"/>
          </p:nvPr>
        </p:nvSpPr>
        <p:spPr>
          <a:xfrm>
            <a:off x="804672" y="802955"/>
            <a:ext cx="4766330" cy="1454051"/>
          </a:xfrm>
        </p:spPr>
        <p:txBody>
          <a:bodyPr>
            <a:normAutofit/>
          </a:bodyPr>
          <a:lstStyle/>
          <a:p>
            <a:pPr algn="ctr"/>
            <a:r>
              <a:rPr lang="en-US" sz="4000">
                <a:solidFill>
                  <a:schemeClr val="accent1"/>
                </a:solidFill>
                <a:latin typeface="Google Sans"/>
              </a:rPr>
              <a:t>Aims:</a:t>
            </a:r>
            <a:endParaRPr lang="en-US"/>
          </a:p>
        </p:txBody>
      </p:sp>
      <p:sp>
        <p:nvSpPr>
          <p:cNvPr id="3" name="Content Placeholder 2">
            <a:extLst>
              <a:ext uri="{FF2B5EF4-FFF2-40B4-BE49-F238E27FC236}">
                <a16:creationId xmlns:a16="http://schemas.microsoft.com/office/drawing/2014/main" id="{5BE4BC4D-E53C-7710-E4A7-AF94C9D557E8}"/>
              </a:ext>
            </a:extLst>
          </p:cNvPr>
          <p:cNvSpPr>
            <a:spLocks noGrp="1"/>
          </p:cNvSpPr>
          <p:nvPr>
            <p:ph idx="1"/>
          </p:nvPr>
        </p:nvSpPr>
        <p:spPr>
          <a:xfrm>
            <a:off x="804672" y="1816922"/>
            <a:ext cx="4765949" cy="3958237"/>
          </a:xfrm>
        </p:spPr>
        <p:txBody>
          <a:bodyPr vert="horz" lIns="91440" tIns="45720" rIns="91440" bIns="45720" rtlCol="0" anchor="t">
            <a:noAutofit/>
          </a:bodyPr>
          <a:lstStyle/>
          <a:p>
            <a:pPr marL="0" indent="0">
              <a:buNone/>
            </a:pPr>
            <a:endParaRPr lang="en-US" sz="2000">
              <a:latin typeface="Google Sans"/>
            </a:endParaRPr>
          </a:p>
          <a:p>
            <a:r>
              <a:rPr lang="en-US" sz="2000">
                <a:latin typeface="Google Sans"/>
              </a:rPr>
              <a:t>To improve the oral health and quality of life for people with disabilities and disadvantages </a:t>
            </a:r>
            <a:r>
              <a:rPr lang="en-GB" sz="2000">
                <a:latin typeface="Google Sans"/>
              </a:rPr>
              <a:t>and</a:t>
            </a:r>
            <a:r>
              <a:rPr lang="en-US" sz="2000">
                <a:latin typeface="Google Sans"/>
              </a:rPr>
              <a:t> aim for better oral healthcare outcomes for people with special healthcare needs.</a:t>
            </a: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blue and white target&#10;&#10;AI-generated content may be incorrect.">
            <a:extLst>
              <a:ext uri="{FF2B5EF4-FFF2-40B4-BE49-F238E27FC236}">
                <a16:creationId xmlns:a16="http://schemas.microsoft.com/office/drawing/2014/main" id="{7F813D68-C0DE-377F-1D77-58DCBDA0EBC1}"/>
              </a:ext>
            </a:extLst>
          </p:cNvPr>
          <p:cNvPicPr>
            <a:picLocks noChangeAspect="1"/>
          </p:cNvPicPr>
          <p:nvPr/>
        </p:nvPicPr>
        <p:blipFill>
          <a:blip r:embed="rId3"/>
          <a:stretch>
            <a:fillRect/>
          </a:stretch>
        </p:blipFill>
        <p:spPr>
          <a:xfrm>
            <a:off x="7708392" y="1819656"/>
            <a:ext cx="4142232" cy="4142232"/>
          </a:xfrm>
          <a:prstGeom prst="rect">
            <a:avLst/>
          </a:prstGeom>
        </p:spPr>
      </p:pic>
    </p:spTree>
    <p:extLst>
      <p:ext uri="{BB962C8B-B14F-4D97-AF65-F5344CB8AC3E}">
        <p14:creationId xmlns:p14="http://schemas.microsoft.com/office/powerpoint/2010/main" val="1812014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AA9DFF-2AB5-E9BE-03D6-74474D99E4A4}"/>
              </a:ext>
            </a:extLst>
          </p:cNvPr>
          <p:cNvSpPr>
            <a:spLocks noGrp="1"/>
          </p:cNvSpPr>
          <p:nvPr>
            <p:ph type="title"/>
          </p:nvPr>
        </p:nvSpPr>
        <p:spPr>
          <a:xfrm>
            <a:off x="804672" y="802955"/>
            <a:ext cx="4766330" cy="1454051"/>
          </a:xfrm>
        </p:spPr>
        <p:txBody>
          <a:bodyPr>
            <a:normAutofit/>
          </a:bodyPr>
          <a:lstStyle/>
          <a:p>
            <a:pPr algn="ctr"/>
            <a:r>
              <a:rPr lang="en-US" sz="4000">
                <a:solidFill>
                  <a:schemeClr val="accent1"/>
                </a:solidFill>
                <a:latin typeface="Google Sans"/>
              </a:rPr>
              <a:t>Objectives:</a:t>
            </a:r>
            <a:endParaRPr lang="en-US" sz="4000">
              <a:solidFill>
                <a:schemeClr val="accent1"/>
              </a:solidFill>
            </a:endParaRPr>
          </a:p>
        </p:txBody>
      </p:sp>
      <p:sp>
        <p:nvSpPr>
          <p:cNvPr id="3" name="Content Placeholder 2">
            <a:extLst>
              <a:ext uri="{FF2B5EF4-FFF2-40B4-BE49-F238E27FC236}">
                <a16:creationId xmlns:a16="http://schemas.microsoft.com/office/drawing/2014/main" id="{8726ACF4-AA01-F66A-1923-07C8FE0B5F22}"/>
              </a:ext>
            </a:extLst>
          </p:cNvPr>
          <p:cNvSpPr>
            <a:spLocks noGrp="1"/>
          </p:cNvSpPr>
          <p:nvPr>
            <p:ph idx="1"/>
          </p:nvPr>
        </p:nvSpPr>
        <p:spPr>
          <a:xfrm>
            <a:off x="804672" y="2421683"/>
            <a:ext cx="4765949" cy="3353476"/>
          </a:xfrm>
        </p:spPr>
        <p:txBody>
          <a:bodyPr vert="horz" lIns="91440" tIns="45720" rIns="91440" bIns="45720" rtlCol="0" anchor="t">
            <a:normAutofit/>
          </a:bodyPr>
          <a:lstStyle/>
          <a:p>
            <a:pPr marL="342900" indent="-342900"/>
            <a:r>
              <a:rPr lang="en-GB" sz="2000">
                <a:latin typeface="Google Sans"/>
              </a:rPr>
              <a:t>To enable </a:t>
            </a:r>
            <a:r>
              <a:rPr lang="en-US" sz="2000">
                <a:latin typeface="Google Sans"/>
              </a:rPr>
              <a:t> good oral health for individuals with impairments and disabilities</a:t>
            </a:r>
            <a:endParaRPr lang="en-US" sz="2000"/>
          </a:p>
          <a:p>
            <a:pPr marL="342900" indent="-342900"/>
            <a:r>
              <a:rPr lang="en-US" sz="2000">
                <a:latin typeface="Google Sans"/>
              </a:rPr>
              <a:t>Implement good all round teaching techniques and practices</a:t>
            </a:r>
          </a:p>
          <a:p>
            <a:endParaRPr lang="en-US" sz="1800">
              <a:solidFill>
                <a:schemeClr val="tx2"/>
              </a:solidFill>
              <a:latin typeface="Google Sans"/>
            </a:endParaRPr>
          </a:p>
        </p:txBody>
      </p:sp>
      <p:grpSp>
        <p:nvGrpSpPr>
          <p:cNvPr id="15" name="Group 14">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6" name="Freeform: Shape 15">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descr="A blue icon with a check mark and a magnifying glass&#10;&#10;AI-generated content may be incorrect.">
            <a:extLst>
              <a:ext uri="{FF2B5EF4-FFF2-40B4-BE49-F238E27FC236}">
                <a16:creationId xmlns:a16="http://schemas.microsoft.com/office/drawing/2014/main" id="{EA6F7F3B-930A-51AD-BC86-25ABD32E645A}"/>
              </a:ext>
            </a:extLst>
          </p:cNvPr>
          <p:cNvPicPr>
            <a:picLocks noChangeAspect="1"/>
          </p:cNvPicPr>
          <p:nvPr/>
        </p:nvPicPr>
        <p:blipFill>
          <a:blip r:embed="rId2"/>
          <a:stretch>
            <a:fillRect/>
          </a:stretch>
        </p:blipFill>
        <p:spPr>
          <a:xfrm>
            <a:off x="7708392" y="1819656"/>
            <a:ext cx="4142232" cy="4142232"/>
          </a:xfrm>
          <a:prstGeom prst="rect">
            <a:avLst/>
          </a:prstGeom>
        </p:spPr>
      </p:pic>
    </p:spTree>
    <p:extLst>
      <p:ext uri="{BB962C8B-B14F-4D97-AF65-F5344CB8AC3E}">
        <p14:creationId xmlns:p14="http://schemas.microsoft.com/office/powerpoint/2010/main" val="1925789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DB52D5-71DB-9259-05A6-D4812293E89F}"/>
              </a:ext>
            </a:extLst>
          </p:cNvPr>
          <p:cNvSpPr>
            <a:spLocks noGrp="1"/>
          </p:cNvSpPr>
          <p:nvPr>
            <p:ph type="title"/>
          </p:nvPr>
        </p:nvSpPr>
        <p:spPr>
          <a:xfrm>
            <a:off x="804672" y="802955"/>
            <a:ext cx="5721673" cy="1454051"/>
          </a:xfrm>
        </p:spPr>
        <p:txBody>
          <a:bodyPr>
            <a:normAutofit/>
          </a:bodyPr>
          <a:lstStyle/>
          <a:p>
            <a:pPr algn="ctr"/>
            <a:r>
              <a:rPr lang="en-US" sz="4000">
                <a:solidFill>
                  <a:schemeClr val="accent1"/>
                </a:solidFill>
                <a:latin typeface="Google Sans"/>
              </a:rPr>
              <a:t>Learning Content:</a:t>
            </a:r>
            <a:endParaRPr lang="en-US" sz="4000">
              <a:solidFill>
                <a:schemeClr val="accent1"/>
              </a:solidFill>
            </a:endParaRPr>
          </a:p>
        </p:txBody>
      </p:sp>
      <p:sp>
        <p:nvSpPr>
          <p:cNvPr id="3" name="Content Placeholder 2">
            <a:extLst>
              <a:ext uri="{FF2B5EF4-FFF2-40B4-BE49-F238E27FC236}">
                <a16:creationId xmlns:a16="http://schemas.microsoft.com/office/drawing/2014/main" id="{5BCA35CD-0408-5FF9-27E9-4D747A814BCC}"/>
              </a:ext>
            </a:extLst>
          </p:cNvPr>
          <p:cNvSpPr>
            <a:spLocks noGrp="1"/>
          </p:cNvSpPr>
          <p:nvPr>
            <p:ph idx="1"/>
          </p:nvPr>
        </p:nvSpPr>
        <p:spPr>
          <a:xfrm>
            <a:off x="531717" y="2421683"/>
            <a:ext cx="5573441" cy="3353476"/>
          </a:xfrm>
        </p:spPr>
        <p:txBody>
          <a:bodyPr vert="horz" lIns="91440" tIns="45720" rIns="91440" bIns="45720" rtlCol="0" anchor="t">
            <a:normAutofit/>
          </a:bodyPr>
          <a:lstStyle/>
          <a:p>
            <a:pPr marL="0" indent="0" algn="ctr">
              <a:buNone/>
            </a:pPr>
            <a:r>
              <a:rPr lang="en-GB" sz="2000">
                <a:latin typeface="Google Sans"/>
              </a:rPr>
              <a:t>    This training session is intended to create  an understanding on  the importance of  good oral health for people with impairments and disabilities.</a:t>
            </a:r>
          </a:p>
        </p:txBody>
      </p:sp>
      <p:grpSp>
        <p:nvGrpSpPr>
          <p:cNvPr id="15" name="Group 14">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6" name="Freeform: Shape 15">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descr="A light bulb on top of books&#10;&#10;AI-generated content may be incorrect.">
            <a:extLst>
              <a:ext uri="{FF2B5EF4-FFF2-40B4-BE49-F238E27FC236}">
                <a16:creationId xmlns:a16="http://schemas.microsoft.com/office/drawing/2014/main" id="{24B814A7-7E40-4A5D-8546-21E1DCE2F150}"/>
              </a:ext>
            </a:extLst>
          </p:cNvPr>
          <p:cNvPicPr>
            <a:picLocks noChangeAspect="1"/>
          </p:cNvPicPr>
          <p:nvPr/>
        </p:nvPicPr>
        <p:blipFill>
          <a:blip r:embed="rId2"/>
          <a:stretch>
            <a:fillRect/>
          </a:stretch>
        </p:blipFill>
        <p:spPr>
          <a:xfrm>
            <a:off x="7287587" y="1379766"/>
            <a:ext cx="4745007" cy="439282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742302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5219498-D544-41AC-98FE-8F956EF66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500DBFC-17A9-4E0A-AEE2-A49F9AEEF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D47794-C255-CD9C-50FF-8AC141C103C6}"/>
              </a:ext>
            </a:extLst>
          </p:cNvPr>
          <p:cNvSpPr>
            <a:spLocks noGrp="1"/>
          </p:cNvSpPr>
          <p:nvPr>
            <p:ph type="ctrTitle"/>
          </p:nvPr>
        </p:nvSpPr>
        <p:spPr>
          <a:xfrm>
            <a:off x="804672" y="1186098"/>
            <a:ext cx="4805996" cy="1421256"/>
          </a:xfrm>
        </p:spPr>
        <p:txBody>
          <a:bodyPr anchor="t">
            <a:normAutofit/>
          </a:bodyPr>
          <a:lstStyle/>
          <a:p>
            <a:r>
              <a:rPr lang="en-US" sz="4000">
                <a:solidFill>
                  <a:schemeClr val="accent1"/>
                </a:solidFill>
                <a:latin typeface="Google Sans"/>
              </a:rPr>
              <a:t>Development Outcomes:</a:t>
            </a:r>
            <a:endParaRPr lang="en-US">
              <a:solidFill>
                <a:schemeClr val="accent1"/>
              </a:solidFill>
            </a:endParaRPr>
          </a:p>
        </p:txBody>
      </p:sp>
      <p:sp>
        <p:nvSpPr>
          <p:cNvPr id="3" name="Content Placeholder 2">
            <a:extLst>
              <a:ext uri="{FF2B5EF4-FFF2-40B4-BE49-F238E27FC236}">
                <a16:creationId xmlns:a16="http://schemas.microsoft.com/office/drawing/2014/main" id="{08AF462A-AF30-DC33-4A50-F12FF6481ABA}"/>
              </a:ext>
            </a:extLst>
          </p:cNvPr>
          <p:cNvSpPr>
            <a:spLocks noGrp="1"/>
          </p:cNvSpPr>
          <p:nvPr>
            <p:ph type="subTitle" idx="1"/>
          </p:nvPr>
        </p:nvSpPr>
        <p:spPr>
          <a:xfrm>
            <a:off x="804672" y="3019567"/>
            <a:ext cx="4805691" cy="1248263"/>
          </a:xfrm>
        </p:spPr>
        <p:txBody>
          <a:bodyPr vert="horz" lIns="91440" tIns="45720" rIns="91440" bIns="45720" rtlCol="0" anchor="b">
            <a:normAutofit/>
          </a:bodyPr>
          <a:lstStyle/>
          <a:p>
            <a:pPr algn="l"/>
            <a:r>
              <a:rPr lang="en-US" sz="2000">
                <a:latin typeface="Google Sans"/>
              </a:rPr>
              <a:t>This course meets the criteria for the </a:t>
            </a:r>
          </a:p>
          <a:p>
            <a:pPr algn="l"/>
            <a:r>
              <a:rPr lang="en-US" sz="2000">
                <a:latin typeface="Google Sans"/>
              </a:rPr>
              <a:t>GDC's development outcomes </a:t>
            </a:r>
          </a:p>
          <a:p>
            <a:pPr algn="l"/>
            <a:r>
              <a:rPr lang="en-US" sz="2000">
                <a:latin typeface="Google Sans"/>
              </a:rPr>
              <a:t>A,B,C and D</a:t>
            </a:r>
          </a:p>
          <a:p>
            <a:pPr algn="l"/>
            <a:endParaRPr lang="en-US" sz="1100">
              <a:solidFill>
                <a:schemeClr val="tx2"/>
              </a:solidFill>
              <a:latin typeface="Google Sans"/>
            </a:endParaRPr>
          </a:p>
        </p:txBody>
      </p:sp>
      <p:grpSp>
        <p:nvGrpSpPr>
          <p:cNvPr id="15" name="Group 14">
            <a:extLst>
              <a:ext uri="{FF2B5EF4-FFF2-40B4-BE49-F238E27FC236}">
                <a16:creationId xmlns:a16="http://schemas.microsoft.com/office/drawing/2014/main" id="{D74613BB-817C-4C4F-8A24-4936F2F064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1023" y="52996"/>
            <a:ext cx="6093363" cy="6805005"/>
            <a:chOff x="6101023" y="52996"/>
            <a:chExt cx="6093363" cy="6805005"/>
          </a:xfrm>
        </p:grpSpPr>
        <p:sp>
          <p:nvSpPr>
            <p:cNvPr id="16" name="Freeform: Shape 15">
              <a:extLst>
                <a:ext uri="{FF2B5EF4-FFF2-40B4-BE49-F238E27FC236}">
                  <a16:creationId xmlns:a16="http://schemas.microsoft.com/office/drawing/2014/main" id="{926C820D-9A01-44F0-AE18-C2DAB089B8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4" y="52997"/>
              <a:ext cx="6093362" cy="6805004"/>
            </a:xfrm>
            <a:custGeom>
              <a:avLst/>
              <a:gdLst>
                <a:gd name="connsiteX0" fmla="*/ 3517682 w 5890490"/>
                <a:gd name="connsiteY0" fmla="*/ 0 h 6578439"/>
                <a:gd name="connsiteX1" fmla="*/ 5849513 w 5890490"/>
                <a:gd name="connsiteY1" fmla="*/ 841730 h 6578439"/>
                <a:gd name="connsiteX2" fmla="*/ 5890490 w 5890490"/>
                <a:gd name="connsiteY2" fmla="*/ 879060 h 6578439"/>
                <a:gd name="connsiteX3" fmla="*/ 5890490 w 5890490"/>
                <a:gd name="connsiteY3" fmla="*/ 1816052 h 6578439"/>
                <a:gd name="connsiteX4" fmla="*/ 5856961 w 5890490"/>
                <a:gd name="connsiteY4" fmla="*/ 1771023 h 6578439"/>
                <a:gd name="connsiteX5" fmla="*/ 5655397 w 5890490"/>
                <a:gd name="connsiteY5" fmla="*/ 1548813 h 6578439"/>
                <a:gd name="connsiteX6" fmla="*/ 3517682 w 5890490"/>
                <a:gd name="connsiteY6" fmla="*/ 658717 h 6578439"/>
                <a:gd name="connsiteX7" fmla="*/ 2395696 w 5890490"/>
                <a:gd name="connsiteY7" fmla="*/ 850721 h 6578439"/>
                <a:gd name="connsiteX8" fmla="*/ 1519955 w 5890490"/>
                <a:gd name="connsiteY8" fmla="*/ 1450441 h 6578439"/>
                <a:gd name="connsiteX9" fmla="*/ 1223630 w 5890490"/>
                <a:gd name="connsiteY9" fmla="*/ 1841430 h 6578439"/>
                <a:gd name="connsiteX10" fmla="*/ 1075857 w 5890490"/>
                <a:gd name="connsiteY10" fmla="*/ 2329343 h 6578439"/>
                <a:gd name="connsiteX11" fmla="*/ 731010 w 5890490"/>
                <a:gd name="connsiteY11" fmla="*/ 3483744 h 6578439"/>
                <a:gd name="connsiteX12" fmla="*/ 741000 w 5890490"/>
                <a:gd name="connsiteY12" fmla="*/ 4479719 h 6578439"/>
                <a:gd name="connsiteX13" fmla="*/ 1315615 w 5890490"/>
                <a:gd name="connsiteY13" fmla="*/ 5443827 h 6578439"/>
                <a:gd name="connsiteX14" fmla="*/ 2277503 w 5890490"/>
                <a:gd name="connsiteY14" fmla="*/ 6259386 h 6578439"/>
                <a:gd name="connsiteX15" fmla="*/ 3439448 w 5890490"/>
                <a:gd name="connsiteY15" fmla="*/ 6551739 h 6578439"/>
                <a:gd name="connsiteX16" fmla="*/ 4408732 w 5890490"/>
                <a:gd name="connsiteY16" fmla="*/ 6255172 h 6578439"/>
                <a:gd name="connsiteX17" fmla="*/ 5343243 w 5890490"/>
                <a:gd name="connsiteY17" fmla="*/ 5442509 h 6578439"/>
                <a:gd name="connsiteX18" fmla="*/ 5745566 w 5890490"/>
                <a:gd name="connsiteY18" fmla="*/ 5056656 h 6578439"/>
                <a:gd name="connsiteX19" fmla="*/ 5890490 w 5890490"/>
                <a:gd name="connsiteY19" fmla="*/ 4920880 h 6578439"/>
                <a:gd name="connsiteX20" fmla="*/ 5890490 w 5890490"/>
                <a:gd name="connsiteY20" fmla="*/ 5821966 h 6578439"/>
                <a:gd name="connsiteX21" fmla="*/ 5802002 w 5890490"/>
                <a:gd name="connsiteY21" fmla="*/ 5907904 h 6578439"/>
                <a:gd name="connsiteX22" fmla="*/ 5294358 w 5890490"/>
                <a:gd name="connsiteY22" fmla="*/ 6397505 h 6578439"/>
                <a:gd name="connsiteX23" fmla="*/ 5077178 w 5890490"/>
                <a:gd name="connsiteY23" fmla="*/ 6578439 h 6578439"/>
                <a:gd name="connsiteX24" fmla="*/ 1567290 w 5890490"/>
                <a:gd name="connsiteY24" fmla="*/ 6578439 h 6578439"/>
                <a:gd name="connsiteX25" fmla="*/ 1508588 w 5890490"/>
                <a:gd name="connsiteY25" fmla="*/ 6535186 h 6578439"/>
                <a:gd name="connsiteX26" fmla="*/ 826498 w 5890490"/>
                <a:gd name="connsiteY26" fmla="*/ 5876034 h 6578439"/>
                <a:gd name="connsiteX27" fmla="*/ 122403 w 5890490"/>
                <a:gd name="connsiteY27" fmla="*/ 3255655 h 6578439"/>
                <a:gd name="connsiteX28" fmla="*/ 1061197 w 5890490"/>
                <a:gd name="connsiteY28" fmla="*/ 984650 h 6578439"/>
                <a:gd name="connsiteX29" fmla="*/ 3517682 w 5890490"/>
                <a:gd name="connsiteY29"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90490" h="6578439">
                  <a:moveTo>
                    <a:pt x="3517682" y="0"/>
                  </a:moveTo>
                  <a:cubicBezTo>
                    <a:pt x="4402016" y="0"/>
                    <a:pt x="5213741" y="315483"/>
                    <a:pt x="5849513" y="841730"/>
                  </a:cubicBezTo>
                  <a:lnTo>
                    <a:pt x="5890490" y="879060"/>
                  </a:lnTo>
                  <a:lnTo>
                    <a:pt x="5890490" y="1816052"/>
                  </a:lnTo>
                  <a:lnTo>
                    <a:pt x="5856961" y="1771023"/>
                  </a:lnTo>
                  <a:cubicBezTo>
                    <a:pt x="5793650" y="1694076"/>
                    <a:pt x="5726429" y="1619959"/>
                    <a:pt x="5655397" y="1548813"/>
                  </a:cubicBezTo>
                  <a:cubicBezTo>
                    <a:pt x="5082208" y="974906"/>
                    <a:pt x="4322973" y="658717"/>
                    <a:pt x="3517682" y="658717"/>
                  </a:cubicBezTo>
                  <a:cubicBezTo>
                    <a:pt x="3085520" y="658717"/>
                    <a:pt x="2718488" y="721533"/>
                    <a:pt x="2395696" y="850721"/>
                  </a:cubicBezTo>
                  <a:cubicBezTo>
                    <a:pt x="2079132" y="977407"/>
                    <a:pt x="1792668" y="1173626"/>
                    <a:pt x="1519955" y="1450441"/>
                  </a:cubicBezTo>
                  <a:cubicBezTo>
                    <a:pt x="1330275" y="1642840"/>
                    <a:pt x="1263719" y="1756094"/>
                    <a:pt x="1223630" y="1841430"/>
                  </a:cubicBezTo>
                  <a:cubicBezTo>
                    <a:pt x="1166545" y="1962981"/>
                    <a:pt x="1128532" y="2116663"/>
                    <a:pt x="1075857" y="2329343"/>
                  </a:cubicBezTo>
                  <a:cubicBezTo>
                    <a:pt x="1008652" y="2601153"/>
                    <a:pt x="916537" y="2973574"/>
                    <a:pt x="731010" y="3483744"/>
                  </a:cubicBezTo>
                  <a:cubicBezTo>
                    <a:pt x="617488" y="3795981"/>
                    <a:pt x="620731" y="4121653"/>
                    <a:pt x="741000" y="4479719"/>
                  </a:cubicBezTo>
                  <a:cubicBezTo>
                    <a:pt x="847257" y="4796172"/>
                    <a:pt x="1045888" y="5129481"/>
                    <a:pt x="1315615" y="5443827"/>
                  </a:cubicBezTo>
                  <a:cubicBezTo>
                    <a:pt x="1630753" y="5810980"/>
                    <a:pt x="1945371" y="6077784"/>
                    <a:pt x="2277503" y="6259386"/>
                  </a:cubicBezTo>
                  <a:cubicBezTo>
                    <a:pt x="2637530" y="6456133"/>
                    <a:pt x="3017536" y="6551739"/>
                    <a:pt x="3439448" y="6551739"/>
                  </a:cubicBezTo>
                  <a:cubicBezTo>
                    <a:pt x="3781571" y="6551739"/>
                    <a:pt x="4089573" y="6457449"/>
                    <a:pt x="4408732" y="6255172"/>
                  </a:cubicBezTo>
                  <a:cubicBezTo>
                    <a:pt x="4738010" y="6046310"/>
                    <a:pt x="5050941" y="5739207"/>
                    <a:pt x="5343243" y="5442509"/>
                  </a:cubicBezTo>
                  <a:cubicBezTo>
                    <a:pt x="5479860" y="5303970"/>
                    <a:pt x="5614918" y="5178206"/>
                    <a:pt x="5745566" y="5056656"/>
                  </a:cubicBezTo>
                  <a:lnTo>
                    <a:pt x="5890490" y="4920880"/>
                  </a:lnTo>
                  <a:lnTo>
                    <a:pt x="5890490" y="5821966"/>
                  </a:lnTo>
                  <a:lnTo>
                    <a:pt x="5802002"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5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458B604F-996E-4349-B131-E04ED285D8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5"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5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27CCEAF3-651B-4605-AE58-F96E227036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3"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flip="none" rotWithShape="1">
              <a:gsLst>
                <a:gs pos="2000">
                  <a:schemeClr val="bg1"/>
                </a:gs>
                <a:gs pos="16000">
                  <a:schemeClr val="accent6">
                    <a:alpha val="10000"/>
                  </a:schemeClr>
                </a:gs>
                <a:gs pos="100000">
                  <a:schemeClr val="bg1">
                    <a:alpha val="10000"/>
                  </a:schemeClr>
                </a:gs>
                <a:gs pos="85000">
                  <a:schemeClr val="accent1">
                    <a:alpha val="1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ED519330-E5F1-4248-B58C-1AA0D9E6DA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4"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1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descr="A clipboard with different objects&#10;&#10;AI-generated content may be incorrect.">
            <a:extLst>
              <a:ext uri="{FF2B5EF4-FFF2-40B4-BE49-F238E27FC236}">
                <a16:creationId xmlns:a16="http://schemas.microsoft.com/office/drawing/2014/main" id="{571FA198-A841-C833-9200-D1573C3CBB61}"/>
              </a:ext>
            </a:extLst>
          </p:cNvPr>
          <p:cNvPicPr>
            <a:picLocks noChangeAspect="1"/>
          </p:cNvPicPr>
          <p:nvPr/>
        </p:nvPicPr>
        <p:blipFill>
          <a:blip r:embed="rId2"/>
          <a:stretch>
            <a:fillRect/>
          </a:stretch>
        </p:blipFill>
        <p:spPr>
          <a:xfrm>
            <a:off x="7884729" y="1859078"/>
            <a:ext cx="3510947" cy="3821102"/>
          </a:xfrm>
          <a:prstGeom prst="rect">
            <a:avLst/>
          </a:prstGeom>
          <a:ln>
            <a:noFill/>
          </a:ln>
        </p:spPr>
      </p:pic>
    </p:spTree>
    <p:extLst>
      <p:ext uri="{BB962C8B-B14F-4D97-AF65-F5344CB8AC3E}">
        <p14:creationId xmlns:p14="http://schemas.microsoft.com/office/powerpoint/2010/main" val="683718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0746CF-FB77-E419-4746-A074C4B1C313}"/>
              </a:ext>
            </a:extLst>
          </p:cNvPr>
          <p:cNvSpPr>
            <a:spLocks noGrp="1"/>
          </p:cNvSpPr>
          <p:nvPr>
            <p:ph type="title"/>
          </p:nvPr>
        </p:nvSpPr>
        <p:spPr>
          <a:xfrm>
            <a:off x="804672" y="268418"/>
            <a:ext cx="4766330" cy="1465424"/>
          </a:xfrm>
        </p:spPr>
        <p:txBody>
          <a:bodyPr>
            <a:normAutofit/>
          </a:bodyPr>
          <a:lstStyle/>
          <a:p>
            <a:pPr algn="ctr"/>
            <a:r>
              <a:rPr lang="en-GB" sz="3600" b="0" i="0">
                <a:solidFill>
                  <a:schemeClr val="accent1"/>
                </a:solidFill>
                <a:effectLst/>
                <a:latin typeface="Google Sans"/>
                <a:cs typeface="Arial"/>
              </a:rPr>
              <a:t>Patient education</a:t>
            </a:r>
            <a:r>
              <a:rPr lang="en-GB" sz="3600">
                <a:solidFill>
                  <a:schemeClr val="accent1"/>
                </a:solidFill>
                <a:latin typeface="Google Sans"/>
                <a:cs typeface="Arial"/>
              </a:rPr>
              <a:t>:</a:t>
            </a:r>
            <a:endParaRPr lang="en-US" sz="3600">
              <a:solidFill>
                <a:schemeClr val="accent1"/>
              </a:solidFill>
              <a:latin typeface="Google Sans"/>
              <a:cs typeface="Arial"/>
            </a:endParaRPr>
          </a:p>
        </p:txBody>
      </p:sp>
      <p:sp>
        <p:nvSpPr>
          <p:cNvPr id="3" name="Content Placeholder 2">
            <a:extLst>
              <a:ext uri="{FF2B5EF4-FFF2-40B4-BE49-F238E27FC236}">
                <a16:creationId xmlns:a16="http://schemas.microsoft.com/office/drawing/2014/main" id="{63278F01-A399-08B6-191B-B68E8663353B}"/>
              </a:ext>
            </a:extLst>
          </p:cNvPr>
          <p:cNvSpPr>
            <a:spLocks noGrp="1"/>
          </p:cNvSpPr>
          <p:nvPr>
            <p:ph idx="1"/>
          </p:nvPr>
        </p:nvSpPr>
        <p:spPr>
          <a:xfrm>
            <a:off x="383867" y="1454967"/>
            <a:ext cx="5436963" cy="4320192"/>
          </a:xfrm>
        </p:spPr>
        <p:txBody>
          <a:bodyPr vert="horz" lIns="91440" tIns="45720" rIns="91440" bIns="45720" rtlCol="0" anchor="t">
            <a:noAutofit/>
          </a:bodyPr>
          <a:lstStyle/>
          <a:p>
            <a:pPr marL="0" indent="0">
              <a:buNone/>
            </a:pPr>
            <a:r>
              <a:rPr lang="en-GB" sz="2000">
                <a:latin typeface="Google Sans"/>
              </a:rPr>
              <a:t>Dental nurses are crucial in educating patients with impairments and disabilities by:</a:t>
            </a:r>
            <a:endParaRPr lang="en-US" sz="2000">
              <a:latin typeface="Aptos" panose="020B0004020202020204"/>
            </a:endParaRPr>
          </a:p>
          <a:p>
            <a:pPr marL="342900" indent="-342900"/>
            <a:r>
              <a:rPr lang="en-GB" sz="2000">
                <a:latin typeface="Google Sans"/>
              </a:rPr>
              <a:t> Providing clear, adapted communication</a:t>
            </a:r>
            <a:endParaRPr lang="en-US" sz="2000">
              <a:latin typeface="Aptos" panose="020B0004020202020204"/>
            </a:endParaRPr>
          </a:p>
          <a:p>
            <a:pPr marL="342900" indent="-342900"/>
            <a:r>
              <a:rPr lang="en-GB" sz="2000">
                <a:latin typeface="Google Sans"/>
              </a:rPr>
              <a:t> Using visual aids</a:t>
            </a:r>
            <a:endParaRPr lang="en-US" sz="2000">
              <a:latin typeface="Aptos" panose="020B0004020202020204"/>
            </a:endParaRPr>
          </a:p>
          <a:p>
            <a:pPr marL="457200" indent="-457200"/>
            <a:r>
              <a:rPr lang="en-GB" sz="2000">
                <a:latin typeface="Google Sans"/>
              </a:rPr>
              <a:t>Working with carers to develop tailored oral health plans</a:t>
            </a:r>
            <a:endParaRPr lang="en-US" sz="2000">
              <a:latin typeface="Aptos" panose="020B0004020202020204"/>
            </a:endParaRPr>
          </a:p>
          <a:p>
            <a:pPr marL="0" indent="0">
              <a:buNone/>
            </a:pPr>
            <a:r>
              <a:rPr lang="en-GB" sz="2000">
                <a:latin typeface="Google Sans"/>
              </a:rPr>
              <a:t>They educate patients on:-  </a:t>
            </a:r>
            <a:endParaRPr lang="en-US" sz="2000">
              <a:latin typeface="Aptos" panose="020B0004020202020204"/>
            </a:endParaRPr>
          </a:p>
          <a:p>
            <a:pPr marL="342900" indent="-342900"/>
            <a:r>
              <a:rPr lang="en-GB" sz="2000">
                <a:latin typeface="Google Sans"/>
              </a:rPr>
              <a:t>Preventative care</a:t>
            </a:r>
            <a:endParaRPr lang="en-US" sz="2000">
              <a:latin typeface="Aptos" panose="020B0004020202020204"/>
            </a:endParaRPr>
          </a:p>
          <a:p>
            <a:pPr marL="342900" indent="-342900"/>
            <a:r>
              <a:rPr lang="en-GB" sz="2000">
                <a:latin typeface="Google Sans"/>
              </a:rPr>
              <a:t>Help to manage anxiety before and during appointments</a:t>
            </a:r>
            <a:endParaRPr lang="en-US" sz="2000">
              <a:latin typeface="Aptos" panose="020B0004020202020204"/>
            </a:endParaRPr>
          </a:p>
          <a:p>
            <a:pPr marL="342900" indent="-342900"/>
            <a:r>
              <a:rPr lang="en-GB" sz="2000">
                <a:latin typeface="Google Sans"/>
              </a:rPr>
              <a:t>Assist with accessing necessary services like sedation or general anaesthetics when needed</a:t>
            </a:r>
            <a:endParaRPr lang="en-US" sz="2000"/>
          </a:p>
        </p:txBody>
      </p:sp>
      <p:grpSp>
        <p:nvGrpSpPr>
          <p:cNvPr id="14" name="Group 13">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5" name="Freeform: Shape 14">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A group of women looking at a health action plan&#10;&#10;AI-generated content may be incorrect.">
            <a:extLst>
              <a:ext uri="{FF2B5EF4-FFF2-40B4-BE49-F238E27FC236}">
                <a16:creationId xmlns:a16="http://schemas.microsoft.com/office/drawing/2014/main" id="{36B5B585-9133-B91B-AD28-3D0EC7D4B8CF}"/>
              </a:ext>
            </a:extLst>
          </p:cNvPr>
          <p:cNvPicPr>
            <a:picLocks noChangeAspect="1"/>
          </p:cNvPicPr>
          <p:nvPr/>
        </p:nvPicPr>
        <p:blipFill>
          <a:blip r:embed="rId2"/>
          <a:stretch>
            <a:fillRect/>
          </a:stretch>
        </p:blipFill>
        <p:spPr>
          <a:xfrm>
            <a:off x="7708392" y="2648102"/>
            <a:ext cx="4142232" cy="2485339"/>
          </a:xfrm>
          <a:prstGeom prst="rect">
            <a:avLst/>
          </a:prstGeom>
        </p:spPr>
      </p:pic>
    </p:spTree>
    <p:extLst>
      <p:ext uri="{BB962C8B-B14F-4D97-AF65-F5344CB8AC3E}">
        <p14:creationId xmlns:p14="http://schemas.microsoft.com/office/powerpoint/2010/main" val="801137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D77BB5-B112-064B-C0E2-1AA1AC2265BC}"/>
              </a:ext>
            </a:extLst>
          </p:cNvPr>
          <p:cNvSpPr>
            <a:spLocks noGrp="1"/>
          </p:cNvSpPr>
          <p:nvPr>
            <p:ph type="title"/>
          </p:nvPr>
        </p:nvSpPr>
        <p:spPr>
          <a:xfrm>
            <a:off x="452105" y="802955"/>
            <a:ext cx="5960508" cy="1454051"/>
          </a:xfrm>
        </p:spPr>
        <p:txBody>
          <a:bodyPr>
            <a:normAutofit/>
          </a:bodyPr>
          <a:lstStyle/>
          <a:p>
            <a:pPr algn="ctr"/>
            <a:r>
              <a:rPr lang="en-GB" sz="4000">
                <a:solidFill>
                  <a:schemeClr val="accent1"/>
                </a:solidFill>
                <a:latin typeface="Google Sans"/>
              </a:rPr>
              <a:t>Demonstrating techniques:</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4E0AFF09-807D-E934-A9B6-F52E6A5AF9B8}"/>
              </a:ext>
            </a:extLst>
          </p:cNvPr>
          <p:cNvSpPr>
            <a:spLocks noGrp="1"/>
          </p:cNvSpPr>
          <p:nvPr>
            <p:ph idx="1"/>
          </p:nvPr>
        </p:nvSpPr>
        <p:spPr>
          <a:xfrm>
            <a:off x="804672" y="2558160"/>
            <a:ext cx="5141262" cy="3496885"/>
          </a:xfrm>
        </p:spPr>
        <p:txBody>
          <a:bodyPr vert="horz" lIns="91440" tIns="45720" rIns="91440" bIns="45720" rtlCol="0" anchor="t">
            <a:noAutofit/>
          </a:bodyPr>
          <a:lstStyle/>
          <a:p>
            <a:pPr marL="0" indent="0">
              <a:buNone/>
            </a:pPr>
            <a:r>
              <a:rPr lang="en-GB" sz="2000">
                <a:latin typeface="Google Sans"/>
              </a:rPr>
              <a:t>Showing patients how to:</a:t>
            </a:r>
            <a:endParaRPr lang="en-US" sz="2000">
              <a:latin typeface="Google Sans"/>
            </a:endParaRPr>
          </a:p>
          <a:p>
            <a:pPr marL="342900" indent="-342900"/>
            <a:r>
              <a:rPr lang="en-GB" sz="2000">
                <a:latin typeface="Google Sans"/>
              </a:rPr>
              <a:t>use modified brushes</a:t>
            </a:r>
            <a:endParaRPr lang="en-US" sz="2000">
              <a:latin typeface="Google Sans"/>
            </a:endParaRPr>
          </a:p>
          <a:p>
            <a:pPr marL="342900" indent="-342900"/>
            <a:r>
              <a:rPr lang="en-GB" sz="2000">
                <a:latin typeface="Google Sans"/>
              </a:rPr>
              <a:t>floss aids</a:t>
            </a:r>
            <a:endParaRPr lang="en-US" sz="2000">
              <a:latin typeface="Google Sans"/>
            </a:endParaRPr>
          </a:p>
          <a:p>
            <a:pPr marL="342900" indent="-342900"/>
            <a:r>
              <a:rPr lang="en-GB" sz="2000">
                <a:latin typeface="Google Sans"/>
              </a:rPr>
              <a:t>other specialized tools effectively </a:t>
            </a:r>
            <a:endParaRPr lang="en-US" sz="2000">
              <a:latin typeface="Google Sans"/>
            </a:endParaRPr>
          </a:p>
          <a:p>
            <a:pPr marL="342900" indent="-342900"/>
            <a:r>
              <a:rPr lang="en-GB" sz="2000">
                <a:latin typeface="Google Sans"/>
              </a:rPr>
              <a:t>and provide guidance on accessing difficult areas in the mouth. </a:t>
            </a:r>
            <a:endParaRPr lang="en-US" sz="2000">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3B3A915E-46CF-F83E-0EEB-08BE5974C6BB}"/>
              </a:ext>
            </a:extLst>
          </p:cNvPr>
          <p:cNvPicPr>
            <a:picLocks noChangeAspect="1"/>
          </p:cNvPicPr>
          <p:nvPr/>
        </p:nvPicPr>
        <p:blipFill>
          <a:blip r:embed="rId3"/>
          <a:stretch>
            <a:fillRect/>
          </a:stretch>
        </p:blipFill>
        <p:spPr>
          <a:xfrm>
            <a:off x="7708392" y="2694703"/>
            <a:ext cx="4142232" cy="2392138"/>
          </a:xfrm>
          <a:prstGeom prst="rect">
            <a:avLst/>
          </a:prstGeom>
        </p:spPr>
      </p:pic>
    </p:spTree>
    <p:extLst>
      <p:ext uri="{BB962C8B-B14F-4D97-AF65-F5344CB8AC3E}">
        <p14:creationId xmlns:p14="http://schemas.microsoft.com/office/powerpoint/2010/main" val="11953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A46ADB-A35B-5CC7-81F0-F1041C60932D}"/>
              </a:ext>
            </a:extLst>
          </p:cNvPr>
          <p:cNvSpPr>
            <a:spLocks noGrp="1"/>
          </p:cNvSpPr>
          <p:nvPr>
            <p:ph type="title"/>
          </p:nvPr>
        </p:nvSpPr>
        <p:spPr>
          <a:xfrm>
            <a:off x="804672" y="802955"/>
            <a:ext cx="4766330" cy="1454051"/>
          </a:xfrm>
        </p:spPr>
        <p:txBody>
          <a:bodyPr>
            <a:normAutofit/>
          </a:bodyPr>
          <a:lstStyle/>
          <a:p>
            <a:pPr algn="ctr"/>
            <a:r>
              <a:rPr lang="en-US" sz="4000">
                <a:solidFill>
                  <a:schemeClr val="accent1"/>
                </a:solidFill>
                <a:latin typeface="Google Sans"/>
              </a:rPr>
              <a:t>Modifying techniques:</a:t>
            </a:r>
            <a:endParaRPr lang="en-US">
              <a:solidFill>
                <a:schemeClr val="accent1"/>
              </a:solidFill>
            </a:endParaRPr>
          </a:p>
        </p:txBody>
      </p:sp>
      <p:sp>
        <p:nvSpPr>
          <p:cNvPr id="3" name="Content Placeholder 2">
            <a:extLst>
              <a:ext uri="{FF2B5EF4-FFF2-40B4-BE49-F238E27FC236}">
                <a16:creationId xmlns:a16="http://schemas.microsoft.com/office/drawing/2014/main" id="{26D25D57-29B5-F9F4-0616-84BBB9009303}"/>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US" sz="2000">
                <a:latin typeface="Google Sans"/>
              </a:rPr>
              <a:t>Modifying techniques can include;-</a:t>
            </a:r>
          </a:p>
          <a:p>
            <a:r>
              <a:rPr lang="en-US" sz="2000">
                <a:latin typeface="Google Sans"/>
              </a:rPr>
              <a:t> Altering physical positions</a:t>
            </a:r>
          </a:p>
          <a:p>
            <a:r>
              <a:rPr lang="en-US" sz="2000">
                <a:latin typeface="Google Sans"/>
              </a:rPr>
              <a:t> Using visual aids</a:t>
            </a:r>
          </a:p>
          <a:p>
            <a:r>
              <a:rPr lang="en-US" sz="2000">
                <a:latin typeface="Google Sans"/>
              </a:rPr>
              <a:t>Employing behavioral approaches like 'tell-show-do' to reduce anxiety. </a:t>
            </a:r>
          </a:p>
          <a:p>
            <a:endParaRPr lang="en-US" sz="1800">
              <a:solidFill>
                <a:schemeClr val="tx2"/>
              </a:solidFill>
              <a:latin typeface="Google Sans"/>
            </a:endParaRPr>
          </a:p>
          <a:p>
            <a:endParaRPr lang="en-US" sz="1800">
              <a:solidFill>
                <a:schemeClr val="tx2"/>
              </a:solidFill>
              <a:latin typeface="Google Sans"/>
            </a:endParaRPr>
          </a:p>
          <a:p>
            <a:endParaRPr lang="en-US" sz="1800">
              <a:solidFill>
                <a:schemeClr val="tx2"/>
              </a:solidFill>
              <a:latin typeface="Google Sans"/>
            </a:endParaRPr>
          </a:p>
        </p:txBody>
      </p:sp>
      <p:grpSp>
        <p:nvGrpSpPr>
          <p:cNvPr id="27" name="Group 26">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28" name="Freeform: Shape 27">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descr="A person in purple scrubs and purple gloves holding a child&amp;#39;s toy&#10;&#10;AI-generated content may be incorrect.">
            <a:extLst>
              <a:ext uri="{FF2B5EF4-FFF2-40B4-BE49-F238E27FC236}">
                <a16:creationId xmlns:a16="http://schemas.microsoft.com/office/drawing/2014/main" id="{A4C40A25-0821-3B3D-56ED-77964066D9C8}"/>
              </a:ext>
            </a:extLst>
          </p:cNvPr>
          <p:cNvPicPr>
            <a:picLocks noChangeAspect="1"/>
          </p:cNvPicPr>
          <p:nvPr/>
        </p:nvPicPr>
        <p:blipFill>
          <a:blip r:embed="rId3"/>
          <a:stretch>
            <a:fillRect/>
          </a:stretch>
        </p:blipFill>
        <p:spPr>
          <a:xfrm>
            <a:off x="7927844" y="1881597"/>
            <a:ext cx="3522513" cy="4031265"/>
          </a:xfrm>
          <a:prstGeom prst="rect">
            <a:avLst/>
          </a:prstGeom>
        </p:spPr>
      </p:pic>
    </p:spTree>
    <p:extLst>
      <p:ext uri="{BB962C8B-B14F-4D97-AF65-F5344CB8AC3E}">
        <p14:creationId xmlns:p14="http://schemas.microsoft.com/office/powerpoint/2010/main" val="16369324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EF32B2-3C67-2BCC-5079-C27FEC97BA47}"/>
              </a:ext>
            </a:extLst>
          </p:cNvPr>
          <p:cNvSpPr>
            <a:spLocks noGrp="1"/>
          </p:cNvSpPr>
          <p:nvPr>
            <p:ph type="title"/>
          </p:nvPr>
        </p:nvSpPr>
        <p:spPr>
          <a:xfrm>
            <a:off x="804672" y="802955"/>
            <a:ext cx="4766330" cy="1454051"/>
          </a:xfrm>
        </p:spPr>
        <p:txBody>
          <a:bodyPr>
            <a:normAutofit/>
          </a:bodyPr>
          <a:lstStyle/>
          <a:p>
            <a:pPr algn="ctr"/>
            <a:r>
              <a:rPr lang="en-GB" sz="4000" b="0" i="0">
                <a:solidFill>
                  <a:schemeClr val="accent1"/>
                </a:solidFill>
                <a:effectLst/>
                <a:latin typeface="Google Sans"/>
              </a:rPr>
              <a:t>Empathetic communication:</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157F93A5-20A1-D57C-B341-F2A106E1EC91}"/>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2000">
                <a:latin typeface="Google Sans"/>
              </a:rPr>
              <a:t>Building a trust and a good rapport with patients is essential.</a:t>
            </a:r>
            <a:endParaRPr lang="en-US" sz="2000">
              <a:latin typeface="Google Sans"/>
            </a:endParaRPr>
          </a:p>
          <a:p>
            <a:r>
              <a:rPr lang="en-GB" sz="2000">
                <a:latin typeface="Google Sans"/>
              </a:rPr>
              <a:t>Ensuring they feel comfortable discussing their needs and concerns openly. </a:t>
            </a:r>
            <a:endParaRPr lang="en-US" sz="2000">
              <a:latin typeface="Google Sans"/>
            </a:endParaRPr>
          </a:p>
        </p:txBody>
      </p:sp>
      <p:grpSp>
        <p:nvGrpSpPr>
          <p:cNvPr id="14" name="Group 13">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5" name="Freeform: Shape 14">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A person looking at a person&#10;&#10;AI-generated content may be incorrect.">
            <a:extLst>
              <a:ext uri="{FF2B5EF4-FFF2-40B4-BE49-F238E27FC236}">
                <a16:creationId xmlns:a16="http://schemas.microsoft.com/office/drawing/2014/main" id="{A86253D3-6C9A-AA33-37AC-8DA99DF91C53}"/>
              </a:ext>
            </a:extLst>
          </p:cNvPr>
          <p:cNvPicPr>
            <a:picLocks noChangeAspect="1"/>
          </p:cNvPicPr>
          <p:nvPr/>
        </p:nvPicPr>
        <p:blipFill>
          <a:blip r:embed="rId2"/>
          <a:stretch>
            <a:fillRect/>
          </a:stretch>
        </p:blipFill>
        <p:spPr>
          <a:xfrm>
            <a:off x="7708392" y="2217310"/>
            <a:ext cx="4142232" cy="3346923"/>
          </a:xfrm>
          <a:prstGeom prst="rect">
            <a:avLst/>
          </a:prstGeom>
          <a:ln>
            <a:noFill/>
          </a:ln>
        </p:spPr>
      </p:pic>
    </p:spTree>
    <p:extLst>
      <p:ext uri="{BB962C8B-B14F-4D97-AF65-F5344CB8AC3E}">
        <p14:creationId xmlns:p14="http://schemas.microsoft.com/office/powerpoint/2010/main" val="753791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8F01B8-4560-9B46-A9BB-A29EECA07E69}"/>
              </a:ext>
            </a:extLst>
          </p:cNvPr>
          <p:cNvSpPr>
            <a:spLocks noGrp="1"/>
          </p:cNvSpPr>
          <p:nvPr>
            <p:ph type="title"/>
          </p:nvPr>
        </p:nvSpPr>
        <p:spPr>
          <a:xfrm>
            <a:off x="804672" y="802955"/>
            <a:ext cx="4766330" cy="1454051"/>
          </a:xfrm>
        </p:spPr>
        <p:txBody>
          <a:bodyPr>
            <a:normAutofit/>
          </a:bodyPr>
          <a:lstStyle/>
          <a:p>
            <a:r>
              <a:rPr lang="en-GB" sz="4000" b="0" i="0">
                <a:solidFill>
                  <a:schemeClr val="accent1"/>
                </a:solidFill>
                <a:effectLst/>
                <a:latin typeface="Google Sans"/>
              </a:rPr>
              <a:t>Collaboration with other professionals:</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BA3E0077-F174-1D78-26A1-98072FE66B64}"/>
              </a:ext>
            </a:extLst>
          </p:cNvPr>
          <p:cNvSpPr>
            <a:spLocks noGrp="1"/>
          </p:cNvSpPr>
          <p:nvPr>
            <p:ph idx="1"/>
          </p:nvPr>
        </p:nvSpPr>
        <p:spPr>
          <a:xfrm>
            <a:off x="804672" y="2421683"/>
            <a:ext cx="4765949" cy="3353476"/>
          </a:xfrm>
        </p:spPr>
        <p:txBody>
          <a:bodyPr vert="horz" lIns="91440" tIns="45720" rIns="91440" bIns="45720" rtlCol="0" anchor="t">
            <a:normAutofit/>
          </a:bodyPr>
          <a:lstStyle/>
          <a:p>
            <a:pPr marL="0" indent="0">
              <a:buNone/>
            </a:pPr>
            <a:r>
              <a:rPr lang="en-GB" sz="2000" b="0" i="0" dirty="0">
                <a:effectLst/>
                <a:latin typeface="Google Sans"/>
              </a:rPr>
              <a:t>Dental nurses may work closely with</a:t>
            </a:r>
            <a:r>
              <a:rPr lang="en-GB" sz="2000" dirty="0">
                <a:latin typeface="Google Sans"/>
              </a:rPr>
              <a:t>:</a:t>
            </a:r>
            <a:endParaRPr lang="en-US" sz="2000" dirty="0">
              <a:latin typeface="Google Sans"/>
            </a:endParaRPr>
          </a:p>
          <a:p>
            <a:r>
              <a:rPr lang="en-GB" sz="2000" dirty="0">
                <a:latin typeface="Google Sans"/>
              </a:rPr>
              <a:t>Physical</a:t>
            </a:r>
            <a:r>
              <a:rPr lang="en-GB" sz="2000" b="0" i="0" dirty="0">
                <a:effectLst/>
                <a:latin typeface="Google Sans"/>
              </a:rPr>
              <a:t> therapists, </a:t>
            </a:r>
            <a:endParaRPr lang="en-US" sz="2000" dirty="0">
              <a:latin typeface="Google Sans"/>
            </a:endParaRPr>
          </a:p>
          <a:p>
            <a:r>
              <a:rPr lang="en-GB" sz="2000" dirty="0">
                <a:latin typeface="Google Sans"/>
              </a:rPr>
              <a:t>Occupational</a:t>
            </a:r>
            <a:r>
              <a:rPr lang="en-GB" sz="2000" b="0" i="0" dirty="0">
                <a:effectLst/>
                <a:latin typeface="Google Sans"/>
              </a:rPr>
              <a:t> </a:t>
            </a:r>
            <a:r>
              <a:rPr lang="en-GB" sz="2000" dirty="0">
                <a:latin typeface="Google Sans"/>
              </a:rPr>
              <a:t>therapists</a:t>
            </a:r>
            <a:endParaRPr lang="en-US" sz="2000" dirty="0">
              <a:latin typeface="Google Sans"/>
            </a:endParaRPr>
          </a:p>
          <a:p>
            <a:r>
              <a:rPr lang="en-GB" sz="2000" dirty="0">
                <a:latin typeface="Google Sans"/>
              </a:rPr>
              <a:t>Speech</a:t>
            </a:r>
            <a:r>
              <a:rPr lang="en-GB" sz="2000" b="0" i="0" dirty="0">
                <a:effectLst/>
                <a:latin typeface="Google Sans"/>
              </a:rPr>
              <a:t> therapists to develop </a:t>
            </a:r>
            <a:r>
              <a:rPr lang="en-GB" sz="2000" b="0" i="0">
                <a:effectLst/>
                <a:latin typeface="Google Sans"/>
              </a:rPr>
              <a:t>comprehensive oral care </a:t>
            </a:r>
            <a:r>
              <a:rPr lang="en-GB" sz="2000">
                <a:latin typeface="Google Sans"/>
              </a:rPr>
              <a:t>plans</a:t>
            </a:r>
            <a:endParaRPr lang="en-GB">
              <a:latin typeface="Aptos" panose="020B0004020202020204"/>
            </a:endParaRPr>
          </a:p>
          <a:p>
            <a:r>
              <a:rPr lang="en-GB" sz="2000" dirty="0">
                <a:latin typeface="Google Sans"/>
              </a:rPr>
              <a:t>Keep up-to-date with evidence-based guidelines and resources, such as the Delivering Better Oral Health toolkit and NICE guidelines, to provide the best advice</a:t>
            </a:r>
            <a:endParaRPr lang="en-GB"/>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erson in blue scrubs and white coat talking to a person&#10;&#10;AI-generated content may be incorrect.">
            <a:extLst>
              <a:ext uri="{FF2B5EF4-FFF2-40B4-BE49-F238E27FC236}">
                <a16:creationId xmlns:a16="http://schemas.microsoft.com/office/drawing/2014/main" id="{A02EFD0F-249F-CCA2-D33A-B043020A4E5D}"/>
              </a:ext>
            </a:extLst>
          </p:cNvPr>
          <p:cNvPicPr>
            <a:picLocks noChangeAspect="1"/>
          </p:cNvPicPr>
          <p:nvPr/>
        </p:nvPicPr>
        <p:blipFill>
          <a:blip r:embed="rId2"/>
          <a:stretch>
            <a:fillRect/>
          </a:stretch>
        </p:blipFill>
        <p:spPr>
          <a:xfrm>
            <a:off x="7346765" y="1530979"/>
            <a:ext cx="4826739" cy="425463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8506546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C12A84-DBC0-B1AB-3AA6-57A5707B48A4}"/>
              </a:ext>
            </a:extLst>
          </p:cNvPr>
          <p:cNvSpPr>
            <a:spLocks noGrp="1"/>
          </p:cNvSpPr>
          <p:nvPr>
            <p:ph type="title"/>
          </p:nvPr>
        </p:nvSpPr>
        <p:spPr>
          <a:xfrm>
            <a:off x="804672" y="802955"/>
            <a:ext cx="5619314" cy="1454051"/>
          </a:xfrm>
        </p:spPr>
        <p:txBody>
          <a:bodyPr>
            <a:normAutofit/>
          </a:bodyPr>
          <a:lstStyle/>
          <a:p>
            <a:pPr algn="ctr"/>
            <a:r>
              <a:rPr lang="en-GB" sz="4000">
                <a:solidFill>
                  <a:schemeClr val="accent1"/>
                </a:solidFill>
                <a:latin typeface="Google Sans"/>
              </a:rPr>
              <a:t>Addressing accessibility</a:t>
            </a:r>
            <a:r>
              <a:rPr lang="en-GB" sz="4000" b="0" i="0">
                <a:solidFill>
                  <a:schemeClr val="accent1"/>
                </a:solidFill>
                <a:effectLst/>
                <a:latin typeface="Google Sans"/>
              </a:rPr>
              <a:t> concerns:</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589F62BF-2AC7-CB93-C8FF-890420305ACC}"/>
              </a:ext>
            </a:extLst>
          </p:cNvPr>
          <p:cNvSpPr>
            <a:spLocks noGrp="1"/>
          </p:cNvSpPr>
          <p:nvPr>
            <p:ph idx="1"/>
          </p:nvPr>
        </p:nvSpPr>
        <p:spPr>
          <a:xfrm>
            <a:off x="804672" y="2421683"/>
            <a:ext cx="4765949" cy="3353476"/>
          </a:xfrm>
        </p:spPr>
        <p:txBody>
          <a:bodyPr vert="horz" lIns="91440" tIns="45720" rIns="91440" bIns="45720" rtlCol="0" anchor="t">
            <a:normAutofit/>
          </a:bodyPr>
          <a:lstStyle/>
          <a:p>
            <a:pPr marL="0" indent="0">
              <a:buNone/>
            </a:pPr>
            <a:r>
              <a:rPr lang="en-GB" sz="2000" b="0" i="0">
                <a:effectLst/>
                <a:latin typeface="Google Sans"/>
              </a:rPr>
              <a:t>Dental nurses can assist in</a:t>
            </a:r>
            <a:r>
              <a:rPr lang="en-GB" sz="2000">
                <a:latin typeface="Google Sans"/>
              </a:rPr>
              <a:t>:</a:t>
            </a:r>
            <a:endParaRPr lang="en-US" sz="2000">
              <a:latin typeface="Google Sans"/>
            </a:endParaRPr>
          </a:p>
          <a:p>
            <a:r>
              <a:rPr lang="en-GB" sz="2000">
                <a:latin typeface="Google Sans"/>
              </a:rPr>
              <a:t> </a:t>
            </a:r>
            <a:r>
              <a:rPr lang="en-GB" sz="2000" b="0" i="0">
                <a:effectLst/>
                <a:latin typeface="Google Sans"/>
              </a:rPr>
              <a:t>creating a comfortable and accessible dental environment for patients with disabilities</a:t>
            </a:r>
            <a:endParaRPr lang="en-US" sz="2000">
              <a:latin typeface="Google Sans"/>
            </a:endParaRPr>
          </a:p>
          <a:p>
            <a:r>
              <a:rPr lang="en-GB" sz="2000">
                <a:latin typeface="Google Sans"/>
              </a:rPr>
              <a:t> including</a:t>
            </a:r>
            <a:r>
              <a:rPr lang="en-GB" sz="2000" b="0" i="0">
                <a:effectLst/>
                <a:latin typeface="Google Sans"/>
              </a:rPr>
              <a:t> providing support during examinations and procedures. </a:t>
            </a:r>
            <a:endParaRPr lang="en-US" sz="2000">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erson in a wheelchair with a nurse standing next to her&#10;&#10;AI-generated content may be incorrect.">
            <a:extLst>
              <a:ext uri="{FF2B5EF4-FFF2-40B4-BE49-F238E27FC236}">
                <a16:creationId xmlns:a16="http://schemas.microsoft.com/office/drawing/2014/main" id="{0E60FDE9-6EBF-1A41-D1B5-7226C32053E6}"/>
              </a:ext>
            </a:extLst>
          </p:cNvPr>
          <p:cNvPicPr>
            <a:picLocks noChangeAspect="1"/>
          </p:cNvPicPr>
          <p:nvPr/>
        </p:nvPicPr>
        <p:blipFill>
          <a:blip r:embed="rId2"/>
          <a:stretch>
            <a:fillRect/>
          </a:stretch>
        </p:blipFill>
        <p:spPr>
          <a:xfrm>
            <a:off x="7293501" y="1282678"/>
            <a:ext cx="4887390" cy="4735048"/>
          </a:xfrm>
          <a:prstGeom prst="ellipse">
            <a:avLst/>
          </a:prstGeom>
          <a:ln>
            <a:noFill/>
          </a:ln>
          <a:effectLst>
            <a:softEdge rad="112500"/>
          </a:effectLst>
        </p:spPr>
      </p:pic>
    </p:spTree>
    <p:extLst>
      <p:ext uri="{BB962C8B-B14F-4D97-AF65-F5344CB8AC3E}">
        <p14:creationId xmlns:p14="http://schemas.microsoft.com/office/powerpoint/2010/main" val="318913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E5852E-4B6E-3355-51AF-DA604DA5FF1D}"/>
              </a:ext>
            </a:extLst>
          </p:cNvPr>
          <p:cNvSpPr>
            <a:spLocks noGrp="1"/>
          </p:cNvSpPr>
          <p:nvPr>
            <p:ph type="title"/>
          </p:nvPr>
        </p:nvSpPr>
        <p:spPr>
          <a:xfrm>
            <a:off x="8553" y="268418"/>
            <a:ext cx="7711971" cy="1454052"/>
          </a:xfrm>
        </p:spPr>
        <p:txBody>
          <a:bodyPr>
            <a:normAutofit/>
          </a:bodyPr>
          <a:lstStyle/>
          <a:p>
            <a:pPr algn="ctr"/>
            <a:r>
              <a:rPr lang="en-US" sz="4000">
                <a:solidFill>
                  <a:schemeClr val="accent1"/>
                </a:solidFill>
                <a:latin typeface="Google Sans"/>
              </a:rPr>
              <a:t>Altering physical positions:</a:t>
            </a:r>
            <a:endParaRPr lang="en-US" sz="4000">
              <a:solidFill>
                <a:schemeClr val="accent1"/>
              </a:solidFill>
            </a:endParaRPr>
          </a:p>
        </p:txBody>
      </p:sp>
      <p:sp>
        <p:nvSpPr>
          <p:cNvPr id="3" name="Content Placeholder 2">
            <a:extLst>
              <a:ext uri="{FF2B5EF4-FFF2-40B4-BE49-F238E27FC236}">
                <a16:creationId xmlns:a16="http://schemas.microsoft.com/office/drawing/2014/main" id="{90B123A9-DB8E-4747-DEF9-8B6A4A489136}"/>
              </a:ext>
            </a:extLst>
          </p:cNvPr>
          <p:cNvSpPr>
            <a:spLocks noGrp="1"/>
          </p:cNvSpPr>
          <p:nvPr>
            <p:ph idx="1"/>
          </p:nvPr>
        </p:nvSpPr>
        <p:spPr>
          <a:xfrm>
            <a:off x="508971" y="1489086"/>
            <a:ext cx="5732664" cy="4286073"/>
          </a:xfrm>
        </p:spPr>
        <p:txBody>
          <a:bodyPr vert="horz" lIns="91440" tIns="45720" rIns="91440" bIns="45720" rtlCol="0" anchor="t">
            <a:noAutofit/>
          </a:bodyPr>
          <a:lstStyle/>
          <a:p>
            <a:pPr marL="0" indent="0">
              <a:buNone/>
            </a:pPr>
            <a:r>
              <a:rPr lang="en-GB" sz="2000">
                <a:latin typeface="Google Sans"/>
              </a:rPr>
              <a:t>Encourage the patient </a:t>
            </a:r>
            <a:r>
              <a:rPr lang="en-US" sz="2000">
                <a:latin typeface="Google Sans"/>
              </a:rPr>
              <a:t> to move independently whenever possible, using their own equipment or the arms of a chair. </a:t>
            </a:r>
          </a:p>
          <a:p>
            <a:r>
              <a:rPr lang="en-US" sz="2000">
                <a:latin typeface="Google Sans"/>
              </a:rPr>
              <a:t>Altering physical positions for oral health involves both patient positioning to facilitate care and adjustments by the dentist to accommodate the patient's limitations.</a:t>
            </a:r>
          </a:p>
          <a:p>
            <a:r>
              <a:rPr lang="en-US" sz="2000">
                <a:latin typeface="Google Sans"/>
              </a:rPr>
              <a:t>For patients unable to sit in a standard chair, dentists may use a wheelchair or portable equipment. </a:t>
            </a:r>
          </a:p>
          <a:p>
            <a:r>
              <a:rPr lang="en-US" sz="2000">
                <a:latin typeface="Google Sans"/>
              </a:rPr>
              <a:t>Caregivers can help by supporting the patient's head against their body, ensuring practicality for brushing, and may need to perform the cleaning.</a:t>
            </a:r>
          </a:p>
          <a:p>
            <a:r>
              <a:rPr lang="en-US" sz="2000">
                <a:latin typeface="Google Sans"/>
              </a:rPr>
              <a:t> Accessible dental facilities, such as those with ramps and adjustable equipment, are crucial for patients with mobility issues</a:t>
            </a:r>
          </a:p>
        </p:txBody>
      </p:sp>
      <p:grpSp>
        <p:nvGrpSpPr>
          <p:cNvPr id="16" name="Group 15">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7" name="Freeform: Shape 16">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descr="A person sitting in a chair&#10;&#10;AI-generated content may be incorrect.">
            <a:extLst>
              <a:ext uri="{FF2B5EF4-FFF2-40B4-BE49-F238E27FC236}">
                <a16:creationId xmlns:a16="http://schemas.microsoft.com/office/drawing/2014/main" id="{D8831674-F6CF-1DD9-B670-46451F34B42F}"/>
              </a:ext>
            </a:extLst>
          </p:cNvPr>
          <p:cNvPicPr>
            <a:picLocks noChangeAspect="1"/>
          </p:cNvPicPr>
          <p:nvPr/>
        </p:nvPicPr>
        <p:blipFill>
          <a:blip r:embed="rId3"/>
          <a:stretch>
            <a:fillRect/>
          </a:stretch>
        </p:blipFill>
        <p:spPr>
          <a:xfrm>
            <a:off x="7708392" y="1745834"/>
            <a:ext cx="3819351" cy="3889504"/>
          </a:xfrm>
          <a:prstGeom prst="rect">
            <a:avLst/>
          </a:prstGeom>
        </p:spPr>
      </p:pic>
    </p:spTree>
    <p:extLst>
      <p:ext uri="{BB962C8B-B14F-4D97-AF65-F5344CB8AC3E}">
        <p14:creationId xmlns:p14="http://schemas.microsoft.com/office/powerpoint/2010/main" val="1015153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EB232F-03BA-815C-DAD8-962CCB0A1BDE}"/>
              </a:ext>
            </a:extLst>
          </p:cNvPr>
          <p:cNvSpPr>
            <a:spLocks noGrp="1"/>
          </p:cNvSpPr>
          <p:nvPr>
            <p:ph type="title"/>
          </p:nvPr>
        </p:nvSpPr>
        <p:spPr>
          <a:xfrm>
            <a:off x="804672" y="355432"/>
            <a:ext cx="4766330" cy="1333098"/>
          </a:xfrm>
        </p:spPr>
        <p:txBody>
          <a:bodyPr>
            <a:normAutofit/>
          </a:bodyPr>
          <a:lstStyle/>
          <a:p>
            <a:r>
              <a:rPr lang="en-GB" sz="4000">
                <a:solidFill>
                  <a:schemeClr val="tx2"/>
                </a:solidFill>
                <a:latin typeface="Google Sans"/>
              </a:rPr>
              <a:t>V</a:t>
            </a:r>
            <a:r>
              <a:rPr lang="en-US" sz="4000" err="1">
                <a:solidFill>
                  <a:schemeClr val="tx2"/>
                </a:solidFill>
                <a:latin typeface="Google Sans"/>
              </a:rPr>
              <a:t>isual</a:t>
            </a:r>
            <a:r>
              <a:rPr lang="en-US" sz="4000">
                <a:solidFill>
                  <a:schemeClr val="tx2"/>
                </a:solidFill>
                <a:latin typeface="Google Sans"/>
              </a:rPr>
              <a:t> aids:</a:t>
            </a:r>
            <a:endParaRPr lang="en-US" sz="4000">
              <a:solidFill>
                <a:schemeClr val="tx2"/>
              </a:solidFill>
            </a:endParaRPr>
          </a:p>
        </p:txBody>
      </p:sp>
      <p:sp>
        <p:nvSpPr>
          <p:cNvPr id="3" name="Content Placeholder 2">
            <a:extLst>
              <a:ext uri="{FF2B5EF4-FFF2-40B4-BE49-F238E27FC236}">
                <a16:creationId xmlns:a16="http://schemas.microsoft.com/office/drawing/2014/main" id="{1A676475-CFB9-54B0-AB46-7B96081A6DB7}"/>
              </a:ext>
            </a:extLst>
          </p:cNvPr>
          <p:cNvSpPr>
            <a:spLocks noGrp="1"/>
          </p:cNvSpPr>
          <p:nvPr>
            <p:ph idx="1"/>
          </p:nvPr>
        </p:nvSpPr>
        <p:spPr>
          <a:xfrm>
            <a:off x="562768" y="1841112"/>
            <a:ext cx="5540043" cy="3934047"/>
          </a:xfrm>
        </p:spPr>
        <p:txBody>
          <a:bodyPr vert="horz" lIns="91440" tIns="45720" rIns="91440" bIns="45720" rtlCol="0" anchor="t">
            <a:normAutofit/>
          </a:bodyPr>
          <a:lstStyle/>
          <a:p>
            <a:pPr marL="342900" indent="-342900"/>
            <a:r>
              <a:rPr lang="en-GB" sz="2000">
                <a:latin typeface="Google Sans"/>
              </a:rPr>
              <a:t>Visual aids are important for special care dentistry to help patients understand and with accompanying images, models or text, reduce anxiety, increase cooperation, and make the experience less stressful for both the patient and the dental team. </a:t>
            </a:r>
            <a:endParaRPr lang="en-US">
              <a:latin typeface="Aptos" panose="020B0004020202020204"/>
            </a:endParaRPr>
          </a:p>
          <a:p>
            <a:pPr marL="342900" indent="-342900"/>
            <a:r>
              <a:rPr lang="en-GB" sz="2000">
                <a:latin typeface="Google Sans"/>
              </a:rPr>
              <a:t>Other aids include:</a:t>
            </a:r>
            <a:endParaRPr lang="en-US">
              <a:latin typeface="Aptos" panose="020B0004020202020204"/>
            </a:endParaRPr>
          </a:p>
          <a:p>
            <a:pPr marL="342900" indent="-342900"/>
            <a:r>
              <a:rPr lang="en-GB" sz="2000">
                <a:latin typeface="Google Sans"/>
              </a:rPr>
              <a:t>Communication boards </a:t>
            </a:r>
            <a:endParaRPr lang="en-US">
              <a:latin typeface="Aptos" panose="020B0004020202020204"/>
            </a:endParaRPr>
          </a:p>
          <a:p>
            <a:pPr marL="342900" indent="-342900"/>
            <a:r>
              <a:rPr lang="en-GB" sz="2000">
                <a:latin typeface="Google Sans"/>
              </a:rPr>
              <a:t>Using simple language and gestures</a:t>
            </a:r>
          </a:p>
          <a:p>
            <a:r>
              <a:rPr lang="en-GB" sz="2000">
                <a:latin typeface="Google Sans"/>
              </a:rPr>
              <a:t>   </a:t>
            </a:r>
            <a:endParaRPr lang="en-GB" sz="2000"/>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erson and person in a dental office&#10;&#10;AI-generated content may be incorrect.">
            <a:extLst>
              <a:ext uri="{FF2B5EF4-FFF2-40B4-BE49-F238E27FC236}">
                <a16:creationId xmlns:a16="http://schemas.microsoft.com/office/drawing/2014/main" id="{FCA6A98C-7E4D-C2D4-C7A0-AD8C39FEC9D5}"/>
              </a:ext>
            </a:extLst>
          </p:cNvPr>
          <p:cNvPicPr>
            <a:picLocks noChangeAspect="1"/>
          </p:cNvPicPr>
          <p:nvPr/>
        </p:nvPicPr>
        <p:blipFill>
          <a:blip r:embed="rId3"/>
          <a:stretch>
            <a:fillRect/>
          </a:stretch>
        </p:blipFill>
        <p:spPr>
          <a:xfrm>
            <a:off x="7708392" y="2418993"/>
            <a:ext cx="4142232" cy="2750215"/>
          </a:xfrm>
          <a:prstGeom prst="ellipse">
            <a:avLst/>
          </a:prstGeom>
          <a:ln>
            <a:noFill/>
          </a:ln>
          <a:effectLst>
            <a:softEdge rad="112500"/>
          </a:effectLst>
        </p:spPr>
      </p:pic>
    </p:spTree>
    <p:extLst>
      <p:ext uri="{BB962C8B-B14F-4D97-AF65-F5344CB8AC3E}">
        <p14:creationId xmlns:p14="http://schemas.microsoft.com/office/powerpoint/2010/main" val="3561336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C80D45-227B-13C8-935C-876A307CBEB6}"/>
              </a:ext>
            </a:extLst>
          </p:cNvPr>
          <p:cNvSpPr>
            <a:spLocks noGrp="1"/>
          </p:cNvSpPr>
          <p:nvPr>
            <p:ph type="title"/>
          </p:nvPr>
        </p:nvSpPr>
        <p:spPr>
          <a:xfrm>
            <a:off x="804672" y="802955"/>
            <a:ext cx="4766330" cy="1454051"/>
          </a:xfrm>
        </p:spPr>
        <p:txBody>
          <a:bodyPr>
            <a:normAutofit/>
          </a:bodyPr>
          <a:lstStyle/>
          <a:p>
            <a:pPr algn="ctr"/>
            <a:r>
              <a:rPr lang="en-US" sz="4000">
                <a:solidFill>
                  <a:schemeClr val="accent1"/>
                </a:solidFill>
                <a:latin typeface="Google Sans"/>
                <a:ea typeface="Calibri"/>
                <a:cs typeface="Calibri"/>
              </a:rPr>
              <a:t>Tell:</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8813EBEF-2279-CCA1-4657-BBCA165A3815}"/>
              </a:ext>
            </a:extLst>
          </p:cNvPr>
          <p:cNvSpPr>
            <a:spLocks noGrp="1"/>
          </p:cNvSpPr>
          <p:nvPr>
            <p:ph idx="1"/>
          </p:nvPr>
        </p:nvSpPr>
        <p:spPr>
          <a:xfrm>
            <a:off x="157691" y="1717193"/>
            <a:ext cx="5427308" cy="4057966"/>
          </a:xfrm>
        </p:spPr>
        <p:txBody>
          <a:bodyPr vert="horz" lIns="91440" tIns="45720" rIns="91440" bIns="45720" rtlCol="0" anchor="t">
            <a:normAutofit/>
          </a:bodyPr>
          <a:lstStyle/>
          <a:p>
            <a:endParaRPr lang="en-US" sz="1500">
              <a:solidFill>
                <a:schemeClr val="tx2"/>
              </a:solidFill>
              <a:latin typeface="Google Sans"/>
            </a:endParaRPr>
          </a:p>
          <a:p>
            <a:pPr marL="0" indent="0" algn="ctr">
              <a:buNone/>
            </a:pPr>
            <a:r>
              <a:rPr lang="en-US" sz="1500">
                <a:solidFill>
                  <a:schemeClr val="tx2"/>
                </a:solidFill>
                <a:latin typeface="Google Sans"/>
              </a:rPr>
              <a:t> </a:t>
            </a:r>
            <a:r>
              <a:rPr lang="en-US" sz="2000">
                <a:latin typeface="Google Sans"/>
              </a:rPr>
              <a:t>  </a:t>
            </a:r>
          </a:p>
          <a:p>
            <a:pPr algn="ctr"/>
            <a:r>
              <a:rPr lang="en-US" sz="2000">
                <a:latin typeface="Google Sans"/>
              </a:rPr>
              <a:t>Provide an age-appropriate and clear verbal explanation of the upcoming procedure. </a:t>
            </a:r>
          </a:p>
          <a:p>
            <a:pPr marL="0" indent="0" algn="ctr">
              <a:buNone/>
            </a:pPr>
            <a:r>
              <a:rPr lang="en-US" sz="2000">
                <a:latin typeface="Google Sans"/>
              </a:rPr>
              <a:t>   </a:t>
            </a:r>
          </a:p>
          <a:p>
            <a:pPr algn="ctr"/>
            <a:r>
              <a:rPr lang="en-US" sz="2000">
                <a:latin typeface="Google Sans"/>
              </a:rPr>
              <a:t>Avoid Negative, emotive or frightening words  to reduce anxiety. </a:t>
            </a:r>
          </a:p>
          <a:p>
            <a:pPr marL="0" indent="0" algn="ctr">
              <a:buNone/>
            </a:pPr>
            <a:endParaRPr lang="en-US" sz="2000">
              <a:latin typeface="Google Sans"/>
            </a:endParaRPr>
          </a:p>
          <a:p>
            <a:pPr algn="ctr"/>
            <a:r>
              <a:rPr lang="en-US" sz="2000">
                <a:latin typeface="Google Sans"/>
              </a:rPr>
              <a:t>Focus on keeping explanations simple, reassuring, and informative, helping the patient understand what will happen.</a:t>
            </a:r>
          </a:p>
          <a:p>
            <a:endParaRPr lang="en-US" sz="1500">
              <a:solidFill>
                <a:schemeClr val="tx2"/>
              </a:solidFill>
            </a:endParaRPr>
          </a:p>
        </p:txBody>
      </p:sp>
      <p:grpSp>
        <p:nvGrpSpPr>
          <p:cNvPr id="40" name="Group 39">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41" name="Freeform: Shape 40">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42">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43">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descr="A person getting her teeth checked&#10;&#10;AI-generated content may be incorrect.">
            <a:extLst>
              <a:ext uri="{FF2B5EF4-FFF2-40B4-BE49-F238E27FC236}">
                <a16:creationId xmlns:a16="http://schemas.microsoft.com/office/drawing/2014/main" id="{EA51B769-3D15-D4E5-5474-BDAFD43D69E1}"/>
              </a:ext>
            </a:extLst>
          </p:cNvPr>
          <p:cNvPicPr>
            <a:picLocks noChangeAspect="1"/>
          </p:cNvPicPr>
          <p:nvPr/>
        </p:nvPicPr>
        <p:blipFill>
          <a:blip r:embed="rId2"/>
          <a:stretch>
            <a:fillRect/>
          </a:stretch>
        </p:blipFill>
        <p:spPr>
          <a:xfrm>
            <a:off x="7437172" y="2265998"/>
            <a:ext cx="4413452" cy="3094564"/>
          </a:xfrm>
          <a:prstGeom prst="rect">
            <a:avLst/>
          </a:prstGeom>
        </p:spPr>
      </p:pic>
    </p:spTree>
    <p:extLst>
      <p:ext uri="{BB962C8B-B14F-4D97-AF65-F5344CB8AC3E}">
        <p14:creationId xmlns:p14="http://schemas.microsoft.com/office/powerpoint/2010/main" val="2586438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B535A4-9B0C-F755-DACB-F717B2140878}"/>
              </a:ext>
            </a:extLst>
          </p:cNvPr>
          <p:cNvSpPr>
            <a:spLocks noGrp="1"/>
          </p:cNvSpPr>
          <p:nvPr>
            <p:ph type="title"/>
          </p:nvPr>
        </p:nvSpPr>
        <p:spPr>
          <a:xfrm>
            <a:off x="804672" y="802955"/>
            <a:ext cx="4766330" cy="1454051"/>
          </a:xfrm>
        </p:spPr>
        <p:txBody>
          <a:bodyPr>
            <a:normAutofit/>
          </a:bodyPr>
          <a:lstStyle/>
          <a:p>
            <a:pPr algn="ctr"/>
            <a:r>
              <a:rPr lang="en-US" sz="4000">
                <a:solidFill>
                  <a:schemeClr val="accent1"/>
                </a:solidFill>
                <a:latin typeface="Google Sans"/>
                <a:ea typeface="Calibri"/>
                <a:cs typeface="Calibri"/>
              </a:rPr>
              <a:t>Show:</a:t>
            </a:r>
            <a:endParaRPr lang="en-US" sz="4000">
              <a:solidFill>
                <a:schemeClr val="accent1"/>
              </a:solidFill>
            </a:endParaRPr>
          </a:p>
        </p:txBody>
      </p:sp>
      <p:sp>
        <p:nvSpPr>
          <p:cNvPr id="3" name="Content Placeholder 2">
            <a:extLst>
              <a:ext uri="{FF2B5EF4-FFF2-40B4-BE49-F238E27FC236}">
                <a16:creationId xmlns:a16="http://schemas.microsoft.com/office/drawing/2014/main" id="{FB02BC61-38CE-A92B-1C87-A93A7AB4D35B}"/>
              </a:ext>
            </a:extLst>
          </p:cNvPr>
          <p:cNvSpPr>
            <a:spLocks noGrp="1"/>
          </p:cNvSpPr>
          <p:nvPr>
            <p:ph idx="1"/>
          </p:nvPr>
        </p:nvSpPr>
        <p:spPr>
          <a:xfrm>
            <a:off x="315842" y="2349797"/>
            <a:ext cx="5772363" cy="3425362"/>
          </a:xfrm>
        </p:spPr>
        <p:txBody>
          <a:bodyPr vert="horz" lIns="91440" tIns="45720" rIns="91440" bIns="45720" rtlCol="0" anchor="t">
            <a:normAutofit/>
          </a:bodyPr>
          <a:lstStyle/>
          <a:p>
            <a:pPr algn="ctr"/>
            <a:r>
              <a:rPr lang="en-US" sz="2000">
                <a:latin typeface="Google Sans"/>
              </a:rPr>
              <a:t>Build a rapport with the patient to help reduce fear and build a trust by allowing the patient to see and understand the tools before treatment begins. </a:t>
            </a:r>
            <a:endParaRPr lang="en-US" sz="2000"/>
          </a:p>
          <a:p>
            <a:pPr marL="342900" indent="-342900" algn="ctr"/>
            <a:r>
              <a:rPr lang="en-US" sz="2000">
                <a:latin typeface="Google Sans"/>
              </a:rPr>
              <a:t>Demonstrate the instruments and     equipment that will be used.     </a:t>
            </a:r>
            <a:endParaRPr lang="en-US" sz="2000">
              <a:latin typeface="Aptos" panose="020B0004020202020204"/>
            </a:endParaRPr>
          </a:p>
          <a:p>
            <a:pPr marL="342900" indent="-342900" algn="ctr"/>
            <a:r>
              <a:rPr lang="en-US" sz="2000">
                <a:latin typeface="Google Sans"/>
              </a:rPr>
              <a:t>Allow the patient's to touch and examine the tools, to become comfortable with them. </a:t>
            </a:r>
            <a:endParaRPr lang="en-US" sz="2000"/>
          </a:p>
          <a:p>
            <a:endParaRPr lang="en-US" sz="1700">
              <a:solidFill>
                <a:schemeClr val="tx2"/>
              </a:solidFill>
              <a:latin typeface="Google Sans"/>
            </a:endParaRPr>
          </a:p>
          <a:p>
            <a:endParaRPr lang="en-US" sz="1700">
              <a:solidFill>
                <a:schemeClr val="tx2"/>
              </a:solidFill>
              <a:latin typeface="Google Sans"/>
            </a:endParaRPr>
          </a:p>
        </p:txBody>
      </p:sp>
      <p:grpSp>
        <p:nvGrpSpPr>
          <p:cNvPr id="14" name="Group 13">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5" name="Freeform: Shape 14">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A child being examined by dentist&#10;&#10;AI-generated content may be incorrect.">
            <a:extLst>
              <a:ext uri="{FF2B5EF4-FFF2-40B4-BE49-F238E27FC236}">
                <a16:creationId xmlns:a16="http://schemas.microsoft.com/office/drawing/2014/main" id="{BBEBA0E7-F289-7788-C225-9A319EBD61CE}"/>
              </a:ext>
            </a:extLst>
          </p:cNvPr>
          <p:cNvPicPr>
            <a:picLocks noChangeAspect="1"/>
          </p:cNvPicPr>
          <p:nvPr/>
        </p:nvPicPr>
        <p:blipFill>
          <a:blip r:embed="rId2"/>
          <a:stretch>
            <a:fillRect/>
          </a:stretch>
        </p:blipFill>
        <p:spPr>
          <a:xfrm>
            <a:off x="7708392" y="2339434"/>
            <a:ext cx="4142232" cy="3102675"/>
          </a:xfrm>
          <a:prstGeom prst="rect">
            <a:avLst/>
          </a:prstGeom>
        </p:spPr>
      </p:pic>
    </p:spTree>
    <p:extLst>
      <p:ext uri="{BB962C8B-B14F-4D97-AF65-F5344CB8AC3E}">
        <p14:creationId xmlns:p14="http://schemas.microsoft.com/office/powerpoint/2010/main" val="4974656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057A2A-C3AB-F969-2F0E-C8DA66EA44C3}"/>
              </a:ext>
            </a:extLst>
          </p:cNvPr>
          <p:cNvSpPr>
            <a:spLocks noGrp="1"/>
          </p:cNvSpPr>
          <p:nvPr>
            <p:ph type="title"/>
          </p:nvPr>
        </p:nvSpPr>
        <p:spPr>
          <a:xfrm>
            <a:off x="804672" y="802955"/>
            <a:ext cx="4766330" cy="1454051"/>
          </a:xfrm>
        </p:spPr>
        <p:txBody>
          <a:bodyPr>
            <a:normAutofit/>
          </a:bodyPr>
          <a:lstStyle/>
          <a:p>
            <a:pPr algn="ctr"/>
            <a:r>
              <a:rPr lang="en-US" sz="4000">
                <a:solidFill>
                  <a:schemeClr val="accent1"/>
                </a:solidFill>
                <a:latin typeface="Google Sans"/>
              </a:rPr>
              <a:t>Do:</a:t>
            </a:r>
            <a:endParaRPr lang="en-US" sz="4000">
              <a:solidFill>
                <a:schemeClr val="accent1"/>
              </a:solidFill>
            </a:endParaRPr>
          </a:p>
        </p:txBody>
      </p:sp>
      <p:sp>
        <p:nvSpPr>
          <p:cNvPr id="3" name="Content Placeholder 2">
            <a:extLst>
              <a:ext uri="{FF2B5EF4-FFF2-40B4-BE49-F238E27FC236}">
                <a16:creationId xmlns:a16="http://schemas.microsoft.com/office/drawing/2014/main" id="{BD3D62BB-9BA4-9CC7-A40C-36F578EBFAA0}"/>
              </a:ext>
            </a:extLst>
          </p:cNvPr>
          <p:cNvSpPr>
            <a:spLocks noGrp="1"/>
          </p:cNvSpPr>
          <p:nvPr>
            <p:ph idx="1"/>
          </p:nvPr>
        </p:nvSpPr>
        <p:spPr>
          <a:xfrm>
            <a:off x="358974" y="2421683"/>
            <a:ext cx="5743608" cy="3353476"/>
          </a:xfrm>
        </p:spPr>
        <p:txBody>
          <a:bodyPr vert="horz" lIns="91440" tIns="45720" rIns="91440" bIns="45720" rtlCol="0" anchor="t">
            <a:noAutofit/>
          </a:bodyPr>
          <a:lstStyle/>
          <a:p>
            <a:endParaRPr lang="en-US" sz="2000">
              <a:solidFill>
                <a:schemeClr val="tx2"/>
              </a:solidFill>
            </a:endParaRPr>
          </a:p>
          <a:p>
            <a:r>
              <a:rPr lang="en-US" sz="2000">
                <a:latin typeface="Google Sans"/>
              </a:rPr>
              <a:t>The treatment is performed exactly as it was explained and demonstrated, often using gradual steps. </a:t>
            </a:r>
          </a:p>
          <a:p>
            <a:r>
              <a:rPr lang="en-US" sz="2000">
                <a:latin typeface="Google Sans"/>
              </a:rPr>
              <a:t>Praise the patient  for their cooperation and understanding, which helps reinforce the positive experience. </a:t>
            </a:r>
          </a:p>
          <a:p>
            <a:r>
              <a:rPr lang="en-US" sz="2000">
                <a:latin typeface="Google Sans"/>
              </a:rPr>
              <a:t>The TSD technique is tailored to the individual's age, prior dental experiences, and individual needs</a:t>
            </a:r>
          </a:p>
          <a:p>
            <a:endParaRPr lang="en-US" sz="2000">
              <a:latin typeface="Google Sans"/>
            </a:endParaRPr>
          </a:p>
          <a:p>
            <a:endParaRPr lang="en-US" sz="700">
              <a:solidFill>
                <a:schemeClr val="tx2"/>
              </a:solidFill>
            </a:endParaRPr>
          </a:p>
          <a:p>
            <a:endParaRPr lang="en-US" sz="700">
              <a:solidFill>
                <a:schemeClr val="tx2"/>
              </a:solidFill>
            </a:endParaRPr>
          </a:p>
          <a:p>
            <a:endParaRPr lang="en-US" sz="700">
              <a:solidFill>
                <a:schemeClr val="tx2"/>
              </a:solidFill>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erson holding a toothbrush&#10;&#10;AI-generated content may be incorrect.">
            <a:extLst>
              <a:ext uri="{FF2B5EF4-FFF2-40B4-BE49-F238E27FC236}">
                <a16:creationId xmlns:a16="http://schemas.microsoft.com/office/drawing/2014/main" id="{78CCB0F0-3BCD-71C4-DE03-1DF7C43F1956}"/>
              </a:ext>
            </a:extLst>
          </p:cNvPr>
          <p:cNvPicPr>
            <a:picLocks noChangeAspect="1"/>
          </p:cNvPicPr>
          <p:nvPr/>
        </p:nvPicPr>
        <p:blipFill>
          <a:blip r:embed="rId3"/>
          <a:stretch>
            <a:fillRect/>
          </a:stretch>
        </p:blipFill>
        <p:spPr>
          <a:xfrm>
            <a:off x="7592155" y="2011995"/>
            <a:ext cx="4258469" cy="3318436"/>
          </a:xfrm>
          <a:prstGeom prst="rect">
            <a:avLst/>
          </a:prstGeom>
        </p:spPr>
      </p:pic>
    </p:spTree>
    <p:extLst>
      <p:ext uri="{BB962C8B-B14F-4D97-AF65-F5344CB8AC3E}">
        <p14:creationId xmlns:p14="http://schemas.microsoft.com/office/powerpoint/2010/main" val="2514856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42DCE6-EC6A-9729-2C5E-EEB2234E4C06}"/>
              </a:ext>
            </a:extLst>
          </p:cNvPr>
          <p:cNvSpPr>
            <a:spLocks noGrp="1"/>
          </p:cNvSpPr>
          <p:nvPr>
            <p:ph type="title"/>
          </p:nvPr>
        </p:nvSpPr>
        <p:spPr>
          <a:xfrm>
            <a:off x="497598" y="802955"/>
            <a:ext cx="6836239" cy="1454051"/>
          </a:xfrm>
        </p:spPr>
        <p:txBody>
          <a:bodyPr>
            <a:normAutofit/>
          </a:bodyPr>
          <a:lstStyle/>
          <a:p>
            <a:r>
              <a:rPr lang="en-GB" sz="3300">
                <a:solidFill>
                  <a:schemeClr val="accent1"/>
                </a:solidFill>
                <a:latin typeface="Google Sans"/>
              </a:rPr>
              <a:t>Key considerations for providing Oral Health to special care patients:</a:t>
            </a:r>
            <a:endParaRPr lang="en-US" sz="3300">
              <a:solidFill>
                <a:schemeClr val="accent1"/>
              </a:solidFill>
            </a:endParaRPr>
          </a:p>
        </p:txBody>
      </p:sp>
      <p:sp>
        <p:nvSpPr>
          <p:cNvPr id="3" name="Content Placeholder 2">
            <a:extLst>
              <a:ext uri="{FF2B5EF4-FFF2-40B4-BE49-F238E27FC236}">
                <a16:creationId xmlns:a16="http://schemas.microsoft.com/office/drawing/2014/main" id="{AB379E44-4CDD-C20D-E01B-DC86E0B5B603}"/>
              </a:ext>
            </a:extLst>
          </p:cNvPr>
          <p:cNvSpPr>
            <a:spLocks noGrp="1"/>
          </p:cNvSpPr>
          <p:nvPr>
            <p:ph idx="1"/>
          </p:nvPr>
        </p:nvSpPr>
        <p:spPr>
          <a:xfrm>
            <a:off x="349747" y="2421683"/>
            <a:ext cx="5755411" cy="3353476"/>
          </a:xfrm>
        </p:spPr>
        <p:txBody>
          <a:bodyPr vert="horz" lIns="91440" tIns="45720" rIns="91440" bIns="45720" rtlCol="0" anchor="t">
            <a:noAutofit/>
          </a:bodyPr>
          <a:lstStyle/>
          <a:p>
            <a:r>
              <a:rPr lang="en-US" sz="2000">
                <a:latin typeface="Google Sans"/>
              </a:rPr>
              <a:t>Recognizing that each patient’s needs are unique</a:t>
            </a:r>
          </a:p>
          <a:p>
            <a:r>
              <a:rPr lang="en-US" sz="2000">
                <a:latin typeface="Google Sans"/>
              </a:rPr>
              <a:t>Dental services are legally obligated to make reasonable adjustments to their environment and procedures to accommodate patients with disabilities.</a:t>
            </a:r>
          </a:p>
          <a:p>
            <a:r>
              <a:rPr lang="en-US" sz="2000">
                <a:latin typeface="Google Sans"/>
              </a:rPr>
              <a:t>Collaboration with other healthcare professionals may be necessary to provide comprehensive care. </a:t>
            </a:r>
          </a:p>
          <a:p>
            <a:r>
              <a:rPr lang="en-US" sz="2000">
                <a:latin typeface="Google Sans"/>
              </a:rPr>
              <a:t>Preventive oral health care is crucial for special care patients to minimize the need for complex.</a:t>
            </a:r>
          </a:p>
          <a:p>
            <a:r>
              <a:rPr lang="en-US" sz="2000">
                <a:latin typeface="Google Sans"/>
              </a:rPr>
              <a:t>Establishing a trusting relationship with the patient and their carers is essential. </a:t>
            </a:r>
          </a:p>
          <a:p>
            <a:r>
              <a:rPr lang="en-US" sz="2000">
                <a:latin typeface="Google Sans"/>
              </a:rPr>
              <a:t>Educating patients and their carers about oral hygiene practices and the importance of regular dental care is vital.</a:t>
            </a: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erson looking at a tooth model&#10;&#10;AI-generated content may be incorrect.">
            <a:extLst>
              <a:ext uri="{FF2B5EF4-FFF2-40B4-BE49-F238E27FC236}">
                <a16:creationId xmlns:a16="http://schemas.microsoft.com/office/drawing/2014/main" id="{EA199626-FA13-4F47-BDA9-99A6A94749DC}"/>
              </a:ext>
            </a:extLst>
          </p:cNvPr>
          <p:cNvPicPr>
            <a:picLocks noChangeAspect="1"/>
          </p:cNvPicPr>
          <p:nvPr/>
        </p:nvPicPr>
        <p:blipFill>
          <a:blip r:embed="rId2"/>
          <a:stretch>
            <a:fillRect/>
          </a:stretch>
        </p:blipFill>
        <p:spPr>
          <a:xfrm>
            <a:off x="8322171" y="1700784"/>
            <a:ext cx="2914674" cy="4379976"/>
          </a:xfrm>
          <a:prstGeom prst="rect">
            <a:avLst/>
          </a:prstGeom>
        </p:spPr>
      </p:pic>
    </p:spTree>
    <p:extLst>
      <p:ext uri="{BB962C8B-B14F-4D97-AF65-F5344CB8AC3E}">
        <p14:creationId xmlns:p14="http://schemas.microsoft.com/office/powerpoint/2010/main" val="4089191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6AC3D0-DA27-B914-5238-6A0315288CAB}"/>
              </a:ext>
            </a:extLst>
          </p:cNvPr>
          <p:cNvSpPr>
            <a:spLocks noGrp="1"/>
          </p:cNvSpPr>
          <p:nvPr>
            <p:ph type="title"/>
          </p:nvPr>
        </p:nvSpPr>
        <p:spPr>
          <a:xfrm>
            <a:off x="151530" y="802955"/>
            <a:ext cx="6919280" cy="1454051"/>
          </a:xfrm>
        </p:spPr>
        <p:txBody>
          <a:bodyPr>
            <a:noAutofit/>
          </a:bodyPr>
          <a:lstStyle/>
          <a:p>
            <a:pPr algn="ctr"/>
            <a:r>
              <a:rPr lang="en-GB" sz="4000" b="0" i="0">
                <a:solidFill>
                  <a:schemeClr val="accent1"/>
                </a:solidFill>
                <a:effectLst/>
                <a:latin typeface="Google Sans"/>
                <a:cs typeface="Arial"/>
              </a:rPr>
              <a:t>The importance of topical fluoride treatments:</a:t>
            </a:r>
            <a:endParaRPr lang="en-US" sz="4000">
              <a:solidFill>
                <a:schemeClr val="accent1"/>
              </a:solidFill>
            </a:endParaRPr>
          </a:p>
        </p:txBody>
      </p:sp>
      <p:sp>
        <p:nvSpPr>
          <p:cNvPr id="3" name="Content Placeholder 2">
            <a:extLst>
              <a:ext uri="{FF2B5EF4-FFF2-40B4-BE49-F238E27FC236}">
                <a16:creationId xmlns:a16="http://schemas.microsoft.com/office/drawing/2014/main" id="{11040296-84BC-103C-3113-7C93590EE909}"/>
              </a:ext>
            </a:extLst>
          </p:cNvPr>
          <p:cNvSpPr>
            <a:spLocks noGrp="1"/>
          </p:cNvSpPr>
          <p:nvPr>
            <p:ph idx="1"/>
          </p:nvPr>
        </p:nvSpPr>
        <p:spPr>
          <a:xfrm>
            <a:off x="804672" y="2421683"/>
            <a:ext cx="4765949" cy="3353476"/>
          </a:xfrm>
        </p:spPr>
        <p:txBody>
          <a:bodyPr vert="horz" lIns="91440" tIns="45720" rIns="91440" bIns="45720" rtlCol="0" anchor="t">
            <a:noAutofit/>
          </a:bodyPr>
          <a:lstStyle/>
          <a:p>
            <a:pPr marL="342900" indent="-342900"/>
            <a:r>
              <a:rPr lang="en-GB" sz="2000">
                <a:latin typeface="Google Sans"/>
                <a:cs typeface="Arial"/>
              </a:rPr>
              <a:t>Topical fluoride treatments are important in Northern Ireland </a:t>
            </a:r>
            <a:endParaRPr lang="en-US" sz="2000">
              <a:latin typeface="Aptos" panose="020B0004020202020204"/>
              <a:cs typeface="Arial"/>
            </a:endParaRPr>
          </a:p>
          <a:p>
            <a:pPr marL="342900" indent="-342900"/>
            <a:r>
              <a:rPr lang="en-GB" sz="2000">
                <a:latin typeface="Google Sans"/>
                <a:cs typeface="Arial"/>
              </a:rPr>
              <a:t>They are a key preventive measure against tooth decay</a:t>
            </a:r>
            <a:endParaRPr lang="en-US" sz="2000">
              <a:latin typeface="Aptos" panose="020B0004020202020204"/>
              <a:cs typeface="Arial"/>
            </a:endParaRPr>
          </a:p>
          <a:p>
            <a:pPr marL="342900" indent="-342900"/>
            <a:r>
              <a:rPr lang="en-GB" sz="2000">
                <a:latin typeface="Google Sans"/>
                <a:cs typeface="Arial"/>
              </a:rPr>
              <a:t>Studies and trials in have evaluated the effectiveness of treatments which strengthen enamel, reduce acid attacks, and improve overall oral health outcomes. </a:t>
            </a:r>
            <a:endParaRPr lang="en-US" sz="2000">
              <a:latin typeface="Aptos" panose="020B0004020202020204"/>
              <a:cs typeface="Arial"/>
            </a:endParaRPr>
          </a:p>
          <a:p>
            <a:pPr marL="342900" indent="-342900"/>
            <a:r>
              <a:rPr lang="en-GB" sz="2000">
                <a:latin typeface="Google Sans"/>
                <a:cs typeface="Arial"/>
              </a:rPr>
              <a:t>By strengthening tooth enamel, topical fluoride makes teeth more resistant to decay and can help arrest existing lesions, shifting dental care towards prevention.</a:t>
            </a:r>
          </a:p>
          <a:p>
            <a:pPr marL="342900" indent="-342900"/>
            <a:endParaRPr lang="en-GB" sz="1500">
              <a:solidFill>
                <a:schemeClr val="tx2"/>
              </a:solidFill>
              <a:latin typeface="Google Sans"/>
              <a:cs typeface="Arial"/>
            </a:endParaRPr>
          </a:p>
        </p:txBody>
      </p:sp>
      <p:grpSp>
        <p:nvGrpSpPr>
          <p:cNvPr id="14" name="Group 13">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5" name="Freeform: Shape 14">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descr="A blue toothpaste pouring out of a white bottle&#10;&#10;AI-generated content may be incorrect.">
            <a:extLst>
              <a:ext uri="{FF2B5EF4-FFF2-40B4-BE49-F238E27FC236}">
                <a16:creationId xmlns:a16="http://schemas.microsoft.com/office/drawing/2014/main" id="{121311CA-359E-73D1-3193-45256BFEADF2}"/>
              </a:ext>
            </a:extLst>
          </p:cNvPr>
          <p:cNvPicPr>
            <a:picLocks noChangeAspect="1"/>
          </p:cNvPicPr>
          <p:nvPr/>
        </p:nvPicPr>
        <p:blipFill>
          <a:blip r:embed="rId3"/>
          <a:stretch>
            <a:fillRect/>
          </a:stretch>
        </p:blipFill>
        <p:spPr>
          <a:xfrm>
            <a:off x="7435861" y="2741098"/>
            <a:ext cx="4118579" cy="2393647"/>
          </a:xfrm>
          <a:prstGeom prst="rect">
            <a:avLst/>
          </a:prstGeom>
        </p:spPr>
      </p:pic>
    </p:spTree>
    <p:extLst>
      <p:ext uri="{BB962C8B-B14F-4D97-AF65-F5344CB8AC3E}">
        <p14:creationId xmlns:p14="http://schemas.microsoft.com/office/powerpoint/2010/main" val="36879894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FF93924A-10DF-4647-8C7A-115C017577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C268A-DCC9-B164-E037-F768ED231E7E}"/>
              </a:ext>
            </a:extLst>
          </p:cNvPr>
          <p:cNvSpPr>
            <a:spLocks noGrp="1"/>
          </p:cNvSpPr>
          <p:nvPr>
            <p:ph type="title"/>
          </p:nvPr>
        </p:nvSpPr>
        <p:spPr>
          <a:xfrm>
            <a:off x="644858" y="276294"/>
            <a:ext cx="5211681" cy="1603332"/>
          </a:xfrm>
        </p:spPr>
        <p:txBody>
          <a:bodyPr>
            <a:normAutofit/>
          </a:bodyPr>
          <a:lstStyle/>
          <a:p>
            <a:pPr algn="ctr"/>
            <a:r>
              <a:rPr lang="en-GB" sz="4000" b="0" i="0">
                <a:solidFill>
                  <a:schemeClr val="accent1"/>
                </a:solidFill>
                <a:effectLst/>
                <a:latin typeface="Google Sans"/>
              </a:rPr>
              <a:t>Different application methods: </a:t>
            </a:r>
            <a:endParaRPr lang="en-US" sz="4000">
              <a:solidFill>
                <a:schemeClr val="accent1"/>
              </a:solidFill>
              <a:latin typeface="Google Sans"/>
            </a:endParaRPr>
          </a:p>
        </p:txBody>
      </p:sp>
      <p:pic>
        <p:nvPicPr>
          <p:cNvPr id="5" name="Picture 4" descr="A group of toothpaste tubes&#10;&#10;AI-generated content may be incorrect.">
            <a:extLst>
              <a:ext uri="{FF2B5EF4-FFF2-40B4-BE49-F238E27FC236}">
                <a16:creationId xmlns:a16="http://schemas.microsoft.com/office/drawing/2014/main" id="{91CF34EF-AE42-EE5E-B8E3-EF1392290468}"/>
              </a:ext>
            </a:extLst>
          </p:cNvPr>
          <p:cNvPicPr>
            <a:picLocks noChangeAspect="1"/>
          </p:cNvPicPr>
          <p:nvPr/>
        </p:nvPicPr>
        <p:blipFill>
          <a:blip r:embed="rId2"/>
          <a:srcRect l="21332" r="10834" b="-2"/>
          <a:stretch>
            <a:fillRect/>
          </a:stretch>
        </p:blipFill>
        <p:spPr>
          <a:xfrm>
            <a:off x="5995436" y="1"/>
            <a:ext cx="3016307" cy="2223338"/>
          </a:xfrm>
          <a:prstGeom prst="rect">
            <a:avLst/>
          </a:prstGeom>
        </p:spPr>
      </p:pic>
      <p:pic>
        <p:nvPicPr>
          <p:cNvPr id="6" name="Picture 5" descr="A white tube with a white label&#10;&#10;AI-generated content may be incorrect.">
            <a:extLst>
              <a:ext uri="{FF2B5EF4-FFF2-40B4-BE49-F238E27FC236}">
                <a16:creationId xmlns:a16="http://schemas.microsoft.com/office/drawing/2014/main" id="{9B6C3896-CCDC-73AB-A18B-301532FE7350}"/>
              </a:ext>
            </a:extLst>
          </p:cNvPr>
          <p:cNvPicPr>
            <a:picLocks noChangeAspect="1"/>
          </p:cNvPicPr>
          <p:nvPr/>
        </p:nvPicPr>
        <p:blipFill>
          <a:blip r:embed="rId3"/>
          <a:srcRect t="27539" r="3" b="24526"/>
          <a:stretch>
            <a:fillRect/>
          </a:stretch>
        </p:blipFill>
        <p:spPr>
          <a:xfrm>
            <a:off x="9188878" y="10"/>
            <a:ext cx="3003123" cy="1679499"/>
          </a:xfrm>
          <a:prstGeom prst="rect">
            <a:avLst/>
          </a:prstGeom>
        </p:spPr>
      </p:pic>
      <p:sp>
        <p:nvSpPr>
          <p:cNvPr id="3" name="Content Placeholder 2">
            <a:extLst>
              <a:ext uri="{FF2B5EF4-FFF2-40B4-BE49-F238E27FC236}">
                <a16:creationId xmlns:a16="http://schemas.microsoft.com/office/drawing/2014/main" id="{65253C5D-CDA8-1A5C-92B5-045FE28083E7}"/>
              </a:ext>
            </a:extLst>
          </p:cNvPr>
          <p:cNvSpPr>
            <a:spLocks noGrp="1"/>
          </p:cNvSpPr>
          <p:nvPr>
            <p:ph idx="1"/>
          </p:nvPr>
        </p:nvSpPr>
        <p:spPr>
          <a:xfrm>
            <a:off x="838201" y="2384215"/>
            <a:ext cx="4802249" cy="3744871"/>
          </a:xfrm>
        </p:spPr>
        <p:txBody>
          <a:bodyPr vert="horz" lIns="91440" tIns="45720" rIns="91440" bIns="45720" rtlCol="0" anchor="t">
            <a:normAutofit/>
          </a:bodyPr>
          <a:lstStyle/>
          <a:p>
            <a:pPr marL="0" indent="0">
              <a:buNone/>
            </a:pPr>
            <a:r>
              <a:rPr lang="en-GB" sz="2000" b="0" i="0">
                <a:effectLst/>
                <a:latin typeface="Google Sans"/>
              </a:rPr>
              <a:t>Fluoride can be applied topically in various </a:t>
            </a:r>
            <a:r>
              <a:rPr lang="en-GB" sz="2000">
                <a:latin typeface="Google Sans"/>
              </a:rPr>
              <a:t>forms:</a:t>
            </a:r>
            <a:endParaRPr lang="en-US" sz="2000">
              <a:latin typeface="Google Sans"/>
            </a:endParaRPr>
          </a:p>
          <a:p>
            <a:r>
              <a:rPr lang="en-GB" sz="2000">
                <a:latin typeface="Google Sans"/>
              </a:rPr>
              <a:t>Toothpaste</a:t>
            </a:r>
            <a:endParaRPr lang="en-US" sz="2000">
              <a:latin typeface="Google Sans"/>
            </a:endParaRPr>
          </a:p>
          <a:p>
            <a:r>
              <a:rPr lang="en-GB" sz="2000">
                <a:latin typeface="Google Sans"/>
              </a:rPr>
              <a:t>Varnish </a:t>
            </a:r>
            <a:endParaRPr lang="en-US" sz="2000">
              <a:latin typeface="Google Sans"/>
            </a:endParaRPr>
          </a:p>
          <a:p>
            <a:r>
              <a:rPr lang="en-GB" sz="2000">
                <a:latin typeface="Google Sans"/>
              </a:rPr>
              <a:t>Professionally-applied</a:t>
            </a:r>
            <a:r>
              <a:rPr lang="en-GB" sz="2000" b="0" i="0">
                <a:effectLst/>
                <a:latin typeface="Google Sans"/>
              </a:rPr>
              <a:t> gels. </a:t>
            </a:r>
            <a:endParaRPr lang="en-US" sz="2000">
              <a:latin typeface="Google Sans"/>
            </a:endParaRPr>
          </a:p>
        </p:txBody>
      </p:sp>
      <p:pic>
        <p:nvPicPr>
          <p:cNvPr id="8" name="Picture 7" descr="A bottle of medicine next to a box&#10;&#10;AI-generated content may be incorrect.">
            <a:extLst>
              <a:ext uri="{FF2B5EF4-FFF2-40B4-BE49-F238E27FC236}">
                <a16:creationId xmlns:a16="http://schemas.microsoft.com/office/drawing/2014/main" id="{E3D0D4F0-0F85-476C-4D18-6DBADD403565}"/>
              </a:ext>
            </a:extLst>
          </p:cNvPr>
          <p:cNvPicPr>
            <a:picLocks noChangeAspect="1"/>
          </p:cNvPicPr>
          <p:nvPr/>
        </p:nvPicPr>
        <p:blipFill>
          <a:blip r:embed="rId4"/>
          <a:srcRect t="6305" r="1" b="19626"/>
          <a:stretch>
            <a:fillRect/>
          </a:stretch>
        </p:blipFill>
        <p:spPr>
          <a:xfrm>
            <a:off x="5995437" y="2384215"/>
            <a:ext cx="3016307" cy="2234180"/>
          </a:xfrm>
          <a:prstGeom prst="rect">
            <a:avLst/>
          </a:prstGeom>
        </p:spPr>
      </p:pic>
      <p:pic>
        <p:nvPicPr>
          <p:cNvPr id="4" name="Picture 3" descr="A tube of toothpaste on a box&#10;&#10;AI-generated content may be incorrect.">
            <a:extLst>
              <a:ext uri="{FF2B5EF4-FFF2-40B4-BE49-F238E27FC236}">
                <a16:creationId xmlns:a16="http://schemas.microsoft.com/office/drawing/2014/main" id="{8EA31F4D-83CB-2396-5047-60C342196D75}"/>
              </a:ext>
            </a:extLst>
          </p:cNvPr>
          <p:cNvPicPr>
            <a:picLocks noChangeAspect="1"/>
          </p:cNvPicPr>
          <p:nvPr/>
        </p:nvPicPr>
        <p:blipFill>
          <a:blip r:embed="rId5"/>
          <a:srcRect t="27620" r="-2" b="3618"/>
          <a:stretch>
            <a:fillRect/>
          </a:stretch>
        </p:blipFill>
        <p:spPr>
          <a:xfrm>
            <a:off x="9188877" y="1843285"/>
            <a:ext cx="3003123" cy="2064985"/>
          </a:xfrm>
          <a:prstGeom prst="rect">
            <a:avLst/>
          </a:prstGeom>
        </p:spPr>
      </p:pic>
      <p:pic>
        <p:nvPicPr>
          <p:cNvPr id="7" name="Picture 6" descr="A tube of toothpaste on a white surface&#10;&#10;AI-generated content may be incorrect.">
            <a:extLst>
              <a:ext uri="{FF2B5EF4-FFF2-40B4-BE49-F238E27FC236}">
                <a16:creationId xmlns:a16="http://schemas.microsoft.com/office/drawing/2014/main" id="{F927DF64-E4F7-0E2B-19F2-4C980C2514ED}"/>
              </a:ext>
            </a:extLst>
          </p:cNvPr>
          <p:cNvPicPr>
            <a:picLocks noChangeAspect="1"/>
          </p:cNvPicPr>
          <p:nvPr/>
        </p:nvPicPr>
        <p:blipFill>
          <a:blip r:embed="rId6"/>
          <a:srcRect l="24267" r="7040" b="1"/>
          <a:stretch>
            <a:fillRect/>
          </a:stretch>
        </p:blipFill>
        <p:spPr>
          <a:xfrm>
            <a:off x="5995436" y="4790113"/>
            <a:ext cx="3016307" cy="2067887"/>
          </a:xfrm>
          <a:prstGeom prst="rect">
            <a:avLst/>
          </a:prstGeom>
        </p:spPr>
      </p:pic>
      <p:pic>
        <p:nvPicPr>
          <p:cNvPr id="9" name="Picture 8" descr="A black bottle with a white box and a black cap&#10;&#10;AI-generated content may be incorrect.">
            <a:extLst>
              <a:ext uri="{FF2B5EF4-FFF2-40B4-BE49-F238E27FC236}">
                <a16:creationId xmlns:a16="http://schemas.microsoft.com/office/drawing/2014/main" id="{576FC3C0-F27E-7DF7-A537-4DA58B923157}"/>
              </a:ext>
            </a:extLst>
          </p:cNvPr>
          <p:cNvPicPr>
            <a:picLocks noChangeAspect="1"/>
          </p:cNvPicPr>
          <p:nvPr/>
        </p:nvPicPr>
        <p:blipFill>
          <a:blip r:embed="rId7"/>
          <a:srcRect t="24502" r="1" b="8961"/>
          <a:stretch>
            <a:fillRect/>
          </a:stretch>
        </p:blipFill>
        <p:spPr>
          <a:xfrm>
            <a:off x="9188878" y="4079988"/>
            <a:ext cx="3003123" cy="2778013"/>
          </a:xfrm>
          <a:prstGeom prst="rect">
            <a:avLst/>
          </a:prstGeom>
        </p:spPr>
      </p:pic>
    </p:spTree>
    <p:extLst>
      <p:ext uri="{BB962C8B-B14F-4D97-AF65-F5344CB8AC3E}">
        <p14:creationId xmlns:p14="http://schemas.microsoft.com/office/powerpoint/2010/main" val="3843304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3C7B44-53B9-6EA3-1895-7698F822874D}"/>
              </a:ext>
            </a:extLst>
          </p:cNvPr>
          <p:cNvSpPr>
            <a:spLocks noGrp="1"/>
          </p:cNvSpPr>
          <p:nvPr>
            <p:ph type="title"/>
          </p:nvPr>
        </p:nvSpPr>
        <p:spPr>
          <a:xfrm>
            <a:off x="-434999" y="143314"/>
            <a:ext cx="8837911" cy="1795245"/>
          </a:xfrm>
        </p:spPr>
        <p:txBody>
          <a:bodyPr>
            <a:normAutofit/>
          </a:bodyPr>
          <a:lstStyle/>
          <a:p>
            <a:pPr algn="ctr"/>
            <a:r>
              <a:rPr lang="en-GB" sz="4000" b="0" i="0">
                <a:solidFill>
                  <a:schemeClr val="accent1"/>
                </a:solidFill>
                <a:effectLst/>
                <a:latin typeface="Google Sans"/>
              </a:rPr>
              <a:t>The relevance and importance </a:t>
            </a:r>
            <a:br>
              <a:rPr lang="en-GB" sz="4000">
                <a:solidFill>
                  <a:schemeClr val="accent1"/>
                </a:solidFill>
                <a:latin typeface="Google Sans"/>
              </a:rPr>
            </a:br>
            <a:r>
              <a:rPr lang="en-GB" sz="4000" b="0" i="0">
                <a:solidFill>
                  <a:schemeClr val="accent1"/>
                </a:solidFill>
                <a:effectLst/>
                <a:latin typeface="Google Sans"/>
              </a:rPr>
              <a:t>of diet:</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BBB9F7BB-EAD6-E49E-94E0-586CFDA94520}"/>
              </a:ext>
            </a:extLst>
          </p:cNvPr>
          <p:cNvSpPr>
            <a:spLocks noGrp="1"/>
          </p:cNvSpPr>
          <p:nvPr>
            <p:ph idx="1"/>
          </p:nvPr>
        </p:nvSpPr>
        <p:spPr>
          <a:xfrm>
            <a:off x="804672" y="1909892"/>
            <a:ext cx="4765949" cy="3865267"/>
          </a:xfrm>
        </p:spPr>
        <p:txBody>
          <a:bodyPr vert="horz" lIns="91440" tIns="45720" rIns="91440" bIns="45720" rtlCol="0" anchor="t">
            <a:noAutofit/>
          </a:bodyPr>
          <a:lstStyle/>
          <a:p>
            <a:r>
              <a:rPr lang="en-GB" sz="2000" b="0" i="0">
                <a:effectLst/>
                <a:latin typeface="Google Sans"/>
                <a:cs typeface="Arial"/>
              </a:rPr>
              <a:t>Diet plays a significant role in maintaining oral health. </a:t>
            </a:r>
            <a:endParaRPr lang="en-US" sz="2000"/>
          </a:p>
          <a:p>
            <a:r>
              <a:rPr lang="en-GB" sz="2000" b="0" i="0">
                <a:effectLst/>
                <a:latin typeface="Google Sans"/>
                <a:cs typeface="Arial"/>
              </a:rPr>
              <a:t>Consuming sugary and acidic foods and drinks can contribute to tooth decay and gum disease. </a:t>
            </a:r>
            <a:endParaRPr lang="en-GB" sz="2000"/>
          </a:p>
          <a:p>
            <a:r>
              <a:rPr lang="en-GB" sz="2000" b="0" i="0">
                <a:effectLst/>
                <a:latin typeface="Google Sans"/>
                <a:cs typeface="Arial"/>
              </a:rPr>
              <a:t>Dental nurses can provide dietary advice to patients, encouraging them to choose healthier food options and limit sugary intake. </a:t>
            </a:r>
          </a:p>
          <a:p>
            <a:r>
              <a:rPr lang="en-GB" sz="2000" b="0" i="0">
                <a:effectLst/>
                <a:latin typeface="Google Sans"/>
                <a:cs typeface="Arial"/>
              </a:rPr>
              <a:t>Food and drink selection for individuals with disabilities, particularly those with swallowing difficulties, specific dietary modifications may be necessary to prevent choking hazards. </a:t>
            </a: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late with food on it&#10;&#10;AI-generated content may be incorrect.">
            <a:extLst>
              <a:ext uri="{FF2B5EF4-FFF2-40B4-BE49-F238E27FC236}">
                <a16:creationId xmlns:a16="http://schemas.microsoft.com/office/drawing/2014/main" id="{5D2B1C08-3A93-F224-FE3E-082271FED6F4}"/>
              </a:ext>
            </a:extLst>
          </p:cNvPr>
          <p:cNvPicPr>
            <a:picLocks noChangeAspect="1"/>
          </p:cNvPicPr>
          <p:nvPr/>
        </p:nvPicPr>
        <p:blipFill>
          <a:blip r:embed="rId2">
            <a:extLst>
              <a:ext uri="{BEBA8EAE-BF5A-486C-A8C5-ECC9F3942E4B}">
                <a14:imgProps xmlns:a14="http://schemas.microsoft.com/office/drawing/2010/main">
                  <a14:imgLayer r:embed="rId3">
                    <a14:imgEffect>
                      <a14:saturation sat="118000"/>
                    </a14:imgEffect>
                    <a14:imgEffect>
                      <a14:brightnessContrast bright="-10000" contrast="17000"/>
                    </a14:imgEffect>
                  </a14:imgLayer>
                </a14:imgProps>
              </a:ext>
            </a:extLst>
          </a:blip>
          <a:stretch>
            <a:fillRect/>
          </a:stretch>
        </p:blipFill>
        <p:spPr>
          <a:xfrm>
            <a:off x="7708392" y="2442394"/>
            <a:ext cx="4142232" cy="2961332"/>
          </a:xfrm>
          <a:prstGeom prst="rect">
            <a:avLst/>
          </a:prstGeom>
          <a:ln>
            <a:noFill/>
          </a:ln>
        </p:spPr>
      </p:pic>
    </p:spTree>
    <p:extLst>
      <p:ext uri="{BB962C8B-B14F-4D97-AF65-F5344CB8AC3E}">
        <p14:creationId xmlns:p14="http://schemas.microsoft.com/office/powerpoint/2010/main" val="629886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4F9A4F-D115-33CD-D336-D8062E171A79}"/>
              </a:ext>
            </a:extLst>
          </p:cNvPr>
          <p:cNvSpPr>
            <a:spLocks noGrp="1"/>
          </p:cNvSpPr>
          <p:nvPr>
            <p:ph type="title"/>
          </p:nvPr>
        </p:nvSpPr>
        <p:spPr>
          <a:xfrm>
            <a:off x="804672" y="291164"/>
            <a:ext cx="5551076" cy="1465425"/>
          </a:xfrm>
        </p:spPr>
        <p:txBody>
          <a:bodyPr>
            <a:normAutofit/>
          </a:bodyPr>
          <a:lstStyle/>
          <a:p>
            <a:pPr algn="ctr"/>
            <a:r>
              <a:rPr lang="en-GB" sz="4000" b="0" i="0">
                <a:solidFill>
                  <a:schemeClr val="accent1"/>
                </a:solidFill>
                <a:effectLst/>
                <a:latin typeface="Google Sans"/>
                <a:cs typeface="Arial"/>
              </a:rPr>
              <a:t>The design and use of aids to oral hygiene</a:t>
            </a:r>
            <a:r>
              <a:rPr lang="en-GB" sz="4000">
                <a:solidFill>
                  <a:schemeClr val="accent1"/>
                </a:solidFill>
                <a:latin typeface="Google Sans"/>
                <a:cs typeface="Arial"/>
              </a:rPr>
              <a:t>: </a:t>
            </a:r>
            <a:endParaRPr lang="en-US" sz="4000">
              <a:solidFill>
                <a:schemeClr val="accent1"/>
              </a:solidFill>
              <a:latin typeface="Google Sans"/>
              <a:cs typeface="Arial"/>
            </a:endParaRPr>
          </a:p>
        </p:txBody>
      </p:sp>
      <p:sp>
        <p:nvSpPr>
          <p:cNvPr id="3" name="Content Placeholder 2">
            <a:extLst>
              <a:ext uri="{FF2B5EF4-FFF2-40B4-BE49-F238E27FC236}">
                <a16:creationId xmlns:a16="http://schemas.microsoft.com/office/drawing/2014/main" id="{B8AEC8E7-3DFC-E8C4-9D3B-69376F0FD68C}"/>
              </a:ext>
            </a:extLst>
          </p:cNvPr>
          <p:cNvSpPr>
            <a:spLocks noGrp="1"/>
          </p:cNvSpPr>
          <p:nvPr>
            <p:ph idx="1"/>
          </p:nvPr>
        </p:nvSpPr>
        <p:spPr>
          <a:xfrm>
            <a:off x="804672" y="1716549"/>
            <a:ext cx="5539322" cy="5139057"/>
          </a:xfrm>
        </p:spPr>
        <p:txBody>
          <a:bodyPr vert="horz" lIns="91440" tIns="45720" rIns="91440" bIns="45720" rtlCol="0" anchor="t">
            <a:noAutofit/>
          </a:bodyPr>
          <a:lstStyle/>
          <a:p>
            <a:r>
              <a:rPr lang="en-GB" sz="2000" b="0" i="0">
                <a:solidFill>
                  <a:schemeClr val="accent1"/>
                </a:solidFill>
                <a:effectLst/>
                <a:latin typeface="Google Sans"/>
              </a:rPr>
              <a:t>Aspirating toothbrushes: </a:t>
            </a:r>
            <a:endParaRPr lang="en-US" sz="2000">
              <a:solidFill>
                <a:schemeClr val="accent1"/>
              </a:solidFill>
              <a:latin typeface="Google Sans"/>
            </a:endParaRPr>
          </a:p>
          <a:p>
            <a:pPr marL="0" indent="0">
              <a:buNone/>
            </a:pPr>
            <a:r>
              <a:rPr lang="en-GB" sz="2000" b="0" i="0">
                <a:effectLst/>
                <a:latin typeface="Google Sans"/>
              </a:rPr>
              <a:t>These brushes have a built-in suction mechanism that helps remove debris and plaque, particularly for individuals with difficulty swallowing or excessive saliva. </a:t>
            </a:r>
            <a:endParaRPr lang="en-GB" sz="2000">
              <a:latin typeface="Google Sans"/>
            </a:endParaRPr>
          </a:p>
          <a:p>
            <a:r>
              <a:rPr lang="en-GB" sz="2000" b="0" i="0">
                <a:solidFill>
                  <a:schemeClr val="accent1"/>
                </a:solidFill>
                <a:effectLst/>
                <a:latin typeface="Google Sans"/>
              </a:rPr>
              <a:t>Modified toothbrush handles: </a:t>
            </a:r>
            <a:endParaRPr lang="en-GB" sz="2000">
              <a:solidFill>
                <a:schemeClr val="accent1"/>
              </a:solidFill>
              <a:latin typeface="Google Sans"/>
            </a:endParaRPr>
          </a:p>
          <a:p>
            <a:pPr marL="0" indent="0">
              <a:buNone/>
            </a:pPr>
            <a:r>
              <a:rPr lang="en-GB" sz="2000" b="0" i="0">
                <a:effectLst/>
                <a:latin typeface="Google Sans"/>
              </a:rPr>
              <a:t>Handles designed with larger grips or ergonomic shapes can make brushing easier for people with limited dexterity. </a:t>
            </a:r>
            <a:endParaRPr lang="en-GB" sz="2000">
              <a:latin typeface="Google Sans"/>
            </a:endParaRPr>
          </a:p>
          <a:p>
            <a:r>
              <a:rPr lang="en-GB" sz="2000" b="0" i="0">
                <a:solidFill>
                  <a:schemeClr val="accent1"/>
                </a:solidFill>
                <a:effectLst/>
                <a:latin typeface="Google Sans"/>
              </a:rPr>
              <a:t>Collis curve brushes: </a:t>
            </a:r>
            <a:endParaRPr lang="en-GB" sz="2000">
              <a:solidFill>
                <a:schemeClr val="accent1"/>
              </a:solidFill>
              <a:latin typeface="Google Sans"/>
            </a:endParaRPr>
          </a:p>
          <a:p>
            <a:pPr marL="0" indent="0">
              <a:buNone/>
            </a:pPr>
            <a:r>
              <a:rPr lang="en-GB" sz="2000" b="0" i="0">
                <a:effectLst/>
                <a:latin typeface="Google Sans"/>
              </a:rPr>
              <a:t>These brushes are specifically designed to reach and clean the back teeth effectively, especially for individuals with difficulty accessing these areas. </a:t>
            </a:r>
            <a:endParaRPr lang="en-GB" sz="2000"/>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hand holding a toothbrush&#10;&#10;AI-generated content may be incorrect.">
            <a:extLst>
              <a:ext uri="{FF2B5EF4-FFF2-40B4-BE49-F238E27FC236}">
                <a16:creationId xmlns:a16="http://schemas.microsoft.com/office/drawing/2014/main" id="{736E5D7F-23CC-667F-6234-9EB932C08BB8}"/>
              </a:ext>
            </a:extLst>
          </p:cNvPr>
          <p:cNvPicPr>
            <a:picLocks noChangeAspect="1"/>
          </p:cNvPicPr>
          <p:nvPr/>
        </p:nvPicPr>
        <p:blipFill>
          <a:blip r:embed="rId2"/>
          <a:stretch>
            <a:fillRect/>
          </a:stretch>
        </p:blipFill>
        <p:spPr>
          <a:xfrm>
            <a:off x="7708392" y="2512538"/>
            <a:ext cx="4142232" cy="2756467"/>
          </a:xfrm>
          <a:prstGeom prst="rect">
            <a:avLst/>
          </a:prstGeom>
        </p:spPr>
      </p:pic>
    </p:spTree>
    <p:extLst>
      <p:ext uri="{BB962C8B-B14F-4D97-AF65-F5344CB8AC3E}">
        <p14:creationId xmlns:p14="http://schemas.microsoft.com/office/powerpoint/2010/main" val="272340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31AE4-4ED4-6C53-EDB3-82E1F345FA8B}"/>
              </a:ext>
            </a:extLst>
          </p:cNvPr>
          <p:cNvSpPr>
            <a:spLocks noGrp="1"/>
          </p:cNvSpPr>
          <p:nvPr>
            <p:ph type="title"/>
          </p:nvPr>
        </p:nvSpPr>
        <p:spPr>
          <a:xfrm>
            <a:off x="-16969" y="553427"/>
            <a:ext cx="8115128" cy="1179960"/>
          </a:xfrm>
        </p:spPr>
        <p:txBody>
          <a:bodyPr>
            <a:noAutofit/>
          </a:bodyPr>
          <a:lstStyle/>
          <a:p>
            <a:pPr algn="ctr"/>
            <a:r>
              <a:rPr lang="en-GB" sz="4000" b="0" i="0">
                <a:solidFill>
                  <a:schemeClr val="accent1"/>
                </a:solidFill>
                <a:effectLst/>
                <a:latin typeface="Google Sans"/>
              </a:rPr>
              <a:t>The care of </a:t>
            </a:r>
            <a:r>
              <a:rPr lang="en-GB" sz="4000">
                <a:solidFill>
                  <a:schemeClr val="accent1"/>
                </a:solidFill>
                <a:latin typeface="Google Sans"/>
              </a:rPr>
              <a:t>Dental</a:t>
            </a:r>
            <a:r>
              <a:rPr lang="en-GB" sz="4000" b="0" i="0">
                <a:solidFill>
                  <a:schemeClr val="accent1"/>
                </a:solidFill>
                <a:effectLst/>
                <a:latin typeface="Google Sans"/>
              </a:rPr>
              <a:t> prostheses</a:t>
            </a:r>
            <a:r>
              <a:rPr lang="en-GB" sz="4000">
                <a:solidFill>
                  <a:schemeClr val="accent1"/>
                </a:solidFill>
                <a:latin typeface="Google Sans"/>
              </a:rPr>
              <a:t>:</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A9C2B2FD-4A8A-3012-56F8-489EB2E4206C}"/>
              </a:ext>
            </a:extLst>
          </p:cNvPr>
          <p:cNvSpPr>
            <a:spLocks noGrp="1"/>
          </p:cNvSpPr>
          <p:nvPr>
            <p:ph idx="1"/>
          </p:nvPr>
        </p:nvSpPr>
        <p:spPr>
          <a:xfrm>
            <a:off x="720992" y="2145468"/>
            <a:ext cx="4492454" cy="3929491"/>
          </a:xfrm>
        </p:spPr>
        <p:txBody>
          <a:bodyPr vert="horz" lIns="91440" tIns="45720" rIns="91440" bIns="45720" rtlCol="0" anchor="t">
            <a:normAutofit/>
          </a:bodyPr>
          <a:lstStyle/>
          <a:p>
            <a:r>
              <a:rPr lang="en-GB" sz="2000">
                <a:latin typeface="Google Sans"/>
              </a:rPr>
              <a:t>Dentures</a:t>
            </a:r>
          </a:p>
          <a:p>
            <a:r>
              <a:rPr lang="en-GB" sz="2000">
                <a:latin typeface="Google Sans"/>
              </a:rPr>
              <a:t>Partial dentures</a:t>
            </a:r>
          </a:p>
          <a:p>
            <a:r>
              <a:rPr lang="en-GB" sz="2000">
                <a:latin typeface="Google Sans"/>
              </a:rPr>
              <a:t>Obturators</a:t>
            </a:r>
          </a:p>
          <a:p>
            <a:r>
              <a:rPr lang="en-GB" sz="2000">
                <a:latin typeface="Google Sans"/>
              </a:rPr>
              <a:t>Implants</a:t>
            </a:r>
          </a:p>
          <a:p>
            <a:r>
              <a:rPr lang="en-GB" sz="2000">
                <a:latin typeface="Google Sans"/>
              </a:rPr>
              <a:t>Bridges</a:t>
            </a:r>
            <a:r>
              <a:rPr lang="en-GB" sz="2000" b="0" i="0">
                <a:effectLst/>
                <a:latin typeface="Google Sans"/>
              </a:rPr>
              <a:t> </a:t>
            </a:r>
            <a:endParaRPr lang="en-GB" sz="2000">
              <a:latin typeface="Google Sans"/>
            </a:endParaRPr>
          </a:p>
          <a:p>
            <a:r>
              <a:rPr lang="en-GB" sz="2000">
                <a:latin typeface="Google Sans"/>
              </a:rPr>
              <a:t>Crowns</a:t>
            </a:r>
            <a:endParaRPr lang="en-GB" sz="2000" b="0" i="0">
              <a:effectLst/>
              <a:latin typeface="Google Sans"/>
            </a:endParaRPr>
          </a:p>
          <a:p>
            <a:r>
              <a:rPr lang="en-GB" sz="2000">
                <a:latin typeface="Google Sans"/>
              </a:rPr>
              <a:t>Dental nurses should educate patients on the correct cleaning methods  to prevent plaque buildup and infection. </a:t>
            </a:r>
          </a:p>
          <a:p>
            <a:pPr marL="0" indent="0">
              <a:buNone/>
            </a:pPr>
            <a:endParaRPr lang="en-GB" sz="2000">
              <a:latin typeface="Google Sans"/>
            </a:endParaRPr>
          </a:p>
        </p:txBody>
      </p:sp>
      <p:sp>
        <p:nvSpPr>
          <p:cNvPr id="25" name="Oval 24" hidden="1">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9615" y="197110"/>
            <a:ext cx="2020824" cy="2020824"/>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close-up of a denture&#10;&#10;AI-generated content may be incorrect.">
            <a:extLst>
              <a:ext uri="{FF2B5EF4-FFF2-40B4-BE49-F238E27FC236}">
                <a16:creationId xmlns:a16="http://schemas.microsoft.com/office/drawing/2014/main" id="{A81D9A21-0F3D-A7B2-E95B-CB49D11FBB38}"/>
              </a:ext>
            </a:extLst>
          </p:cNvPr>
          <p:cNvPicPr>
            <a:picLocks noChangeAspect="1"/>
          </p:cNvPicPr>
          <p:nvPr/>
        </p:nvPicPr>
        <p:blipFill>
          <a:blip r:embed="rId2"/>
          <a:srcRect l="17620" r="10679" b="-4"/>
          <a:stretch>
            <a:fillRect/>
          </a:stretch>
        </p:blipFill>
        <p:spPr>
          <a:xfrm>
            <a:off x="2965564" y="2443596"/>
            <a:ext cx="1691640" cy="1691640"/>
          </a:xfrm>
          <a:custGeom>
            <a:avLst/>
            <a:gdLst/>
            <a:ahLst/>
            <a:cxnLst/>
            <a:rect l="l" t="t" r="r" b="b"/>
            <a:pathLst>
              <a:path w="1956816" h="1956816">
                <a:moveTo>
                  <a:pt x="978408" y="0"/>
                </a:moveTo>
                <a:cubicBezTo>
                  <a:pt x="1518768" y="0"/>
                  <a:pt x="1956816" y="438048"/>
                  <a:pt x="1956816" y="978408"/>
                </a:cubicBezTo>
                <a:cubicBezTo>
                  <a:pt x="1956816" y="1518768"/>
                  <a:pt x="1518768" y="1956816"/>
                  <a:pt x="978408" y="1956816"/>
                </a:cubicBezTo>
                <a:cubicBezTo>
                  <a:pt x="438048" y="1956816"/>
                  <a:pt x="0" y="1518768"/>
                  <a:pt x="0" y="978408"/>
                </a:cubicBezTo>
                <a:cubicBezTo>
                  <a:pt x="0" y="438048"/>
                  <a:pt x="438048" y="0"/>
                  <a:pt x="978408" y="0"/>
                </a:cubicBezTo>
                <a:close/>
              </a:path>
            </a:pathLst>
          </a:custGeom>
        </p:spPr>
      </p:pic>
      <p:sp>
        <p:nvSpPr>
          <p:cNvPr id="27" name="Freeform: Shape 26" hidden="1">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932" y="-16261"/>
            <a:ext cx="4077068" cy="3445261"/>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Oval 28" hidden="1">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1428" y="2550745"/>
            <a:ext cx="3072384" cy="3072384"/>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up of teeth&#10;&#10;AI-generated content may be incorrect.">
            <a:extLst>
              <a:ext uri="{FF2B5EF4-FFF2-40B4-BE49-F238E27FC236}">
                <a16:creationId xmlns:a16="http://schemas.microsoft.com/office/drawing/2014/main" id="{1CEBEFDE-DD05-7FC4-C68E-E58022D842A8}"/>
              </a:ext>
            </a:extLst>
          </p:cNvPr>
          <p:cNvPicPr>
            <a:picLocks noChangeAspect="1"/>
          </p:cNvPicPr>
          <p:nvPr/>
        </p:nvPicPr>
        <p:blipFill>
          <a:blip r:embed="rId3"/>
          <a:srcRect l="9777" r="13959" b="1"/>
          <a:stretch>
            <a:fillRect/>
          </a:stretch>
        </p:blipFill>
        <p:spPr>
          <a:xfrm>
            <a:off x="5518627" y="1708408"/>
            <a:ext cx="2743200" cy="2743200"/>
          </a:xfrm>
          <a:custGeom>
            <a:avLst/>
            <a:gdLst/>
            <a:ahLst/>
            <a:cxnLst/>
            <a:rect l="l" t="t" r="r" b="b"/>
            <a:pathLst>
              <a:path w="2834640" h="283464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a:ln>
            <a:solidFill>
              <a:srgbClr val="0070C0"/>
            </a:solidFill>
          </a:ln>
        </p:spPr>
      </p:pic>
      <p:pic>
        <p:nvPicPr>
          <p:cNvPr id="6" name="Picture 5" descr="A model of teeth with metal braces&#10;&#10;AI-generated content may be incorrect.">
            <a:extLst>
              <a:ext uri="{FF2B5EF4-FFF2-40B4-BE49-F238E27FC236}">
                <a16:creationId xmlns:a16="http://schemas.microsoft.com/office/drawing/2014/main" id="{D1104286-60AB-67FC-2668-B6CA4E6037B3}"/>
              </a:ext>
            </a:extLst>
          </p:cNvPr>
          <p:cNvPicPr>
            <a:picLocks noChangeAspect="1"/>
          </p:cNvPicPr>
          <p:nvPr/>
        </p:nvPicPr>
        <p:blipFill>
          <a:blip r:embed="rId4"/>
          <a:srcRect t="16145" r="1" b="1"/>
          <a:stretch>
            <a:fillRect/>
          </a:stretch>
        </p:blipFill>
        <p:spPr>
          <a:xfrm>
            <a:off x="8278624" y="408216"/>
            <a:ext cx="3913376" cy="3281569"/>
          </a:xfrm>
          <a:custGeom>
            <a:avLst/>
            <a:gdLst/>
            <a:ahLst/>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a:ln>
            <a:solidFill>
              <a:schemeClr val="bg1"/>
            </a:solidFill>
          </a:ln>
        </p:spPr>
      </p:pic>
      <p:sp>
        <p:nvSpPr>
          <p:cNvPr id="31" name="Freeform: Shape 30" hidden="1">
            <a:extLst>
              <a:ext uri="{FF2B5EF4-FFF2-40B4-BE49-F238E27FC236}">
                <a16:creationId xmlns:a16="http://schemas.microsoft.com/office/drawing/2014/main" id="{CDC29AC1-2821-4FCC-B597-88DAF39C3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53162" y="4604085"/>
            <a:ext cx="4281112" cy="2253913"/>
          </a:xfrm>
          <a:custGeom>
            <a:avLst/>
            <a:gdLst>
              <a:gd name="connsiteX0" fmla="*/ 2140556 w 4281112"/>
              <a:gd name="connsiteY0" fmla="*/ 0 h 2253913"/>
              <a:gd name="connsiteX1" fmla="*/ 4281112 w 4281112"/>
              <a:gd name="connsiteY1" fmla="*/ 2140556 h 2253913"/>
              <a:gd name="connsiteX2" fmla="*/ 4275388 w 4281112"/>
              <a:gd name="connsiteY2" fmla="*/ 2253913 h 2253913"/>
              <a:gd name="connsiteX3" fmla="*/ 5724 w 4281112"/>
              <a:gd name="connsiteY3" fmla="*/ 2253913 h 2253913"/>
              <a:gd name="connsiteX4" fmla="*/ 0 w 4281112"/>
              <a:gd name="connsiteY4" fmla="*/ 2140556 h 2253913"/>
              <a:gd name="connsiteX5" fmla="*/ 2140556 w 4281112"/>
              <a:gd name="connsiteY5" fmla="*/ 0 h 225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1112" h="2253913">
                <a:moveTo>
                  <a:pt x="2140556" y="0"/>
                </a:moveTo>
                <a:cubicBezTo>
                  <a:pt x="3322752" y="0"/>
                  <a:pt x="4281112" y="958360"/>
                  <a:pt x="4281112" y="2140556"/>
                </a:cubicBezTo>
                <a:lnTo>
                  <a:pt x="4275388" y="2253913"/>
                </a:lnTo>
                <a:lnTo>
                  <a:pt x="5724" y="2253913"/>
                </a:lnTo>
                <a:lnTo>
                  <a:pt x="0" y="2140556"/>
                </a:lnTo>
                <a:cubicBezTo>
                  <a:pt x="0" y="958360"/>
                  <a:pt x="958360" y="0"/>
                  <a:pt x="2140556"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close up of a fake teeth&#10;&#10;AI-generated content may be incorrect.">
            <a:extLst>
              <a:ext uri="{FF2B5EF4-FFF2-40B4-BE49-F238E27FC236}">
                <a16:creationId xmlns:a16="http://schemas.microsoft.com/office/drawing/2014/main" id="{21EB764F-FF42-F110-D7A1-7460BA244404}"/>
              </a:ext>
            </a:extLst>
          </p:cNvPr>
          <p:cNvPicPr>
            <a:picLocks noChangeAspect="1"/>
          </p:cNvPicPr>
          <p:nvPr/>
        </p:nvPicPr>
        <p:blipFill>
          <a:blip r:embed="rId5"/>
          <a:srcRect t="4708" r="3" b="3"/>
          <a:stretch>
            <a:fillRect/>
          </a:stretch>
        </p:blipFill>
        <p:spPr>
          <a:xfrm>
            <a:off x="4907435" y="4687893"/>
            <a:ext cx="3950208" cy="2088462"/>
          </a:xfrm>
          <a:custGeom>
            <a:avLst/>
            <a:gdLst/>
            <a:ahLst/>
            <a:cxnLst/>
            <a:rect l="l" t="t" r="r" b="b"/>
            <a:pathLst>
              <a:path w="3950208" h="2088462">
                <a:moveTo>
                  <a:pt x="1975104" y="0"/>
                </a:moveTo>
                <a:cubicBezTo>
                  <a:pt x="3065924" y="0"/>
                  <a:pt x="3950208" y="884284"/>
                  <a:pt x="3950208" y="1975104"/>
                </a:cubicBezTo>
                <a:lnTo>
                  <a:pt x="3944484" y="2088462"/>
                </a:lnTo>
                <a:lnTo>
                  <a:pt x="5724" y="2088462"/>
                </a:lnTo>
                <a:lnTo>
                  <a:pt x="0" y="1975104"/>
                </a:lnTo>
                <a:cubicBezTo>
                  <a:pt x="0" y="884284"/>
                  <a:pt x="884284" y="0"/>
                  <a:pt x="1975104" y="0"/>
                </a:cubicBezTo>
                <a:close/>
              </a:path>
            </a:pathLst>
          </a:custGeom>
        </p:spPr>
      </p:pic>
      <p:sp>
        <p:nvSpPr>
          <p:cNvPr id="33" name="Freeform: Shape 32" hidden="1">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8370" y="3966828"/>
            <a:ext cx="3339958" cy="2891173"/>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Close-up of teeth and a tool&#10;&#10;AI-generated content may be incorrect.">
            <a:extLst>
              <a:ext uri="{FF2B5EF4-FFF2-40B4-BE49-F238E27FC236}">
                <a16:creationId xmlns:a16="http://schemas.microsoft.com/office/drawing/2014/main" id="{EEE84821-FA35-798D-A144-1CDDF5306C73}"/>
              </a:ext>
            </a:extLst>
          </p:cNvPr>
          <p:cNvPicPr>
            <a:picLocks noChangeAspect="1"/>
          </p:cNvPicPr>
          <p:nvPr/>
        </p:nvPicPr>
        <p:blipFill>
          <a:blip r:embed="rId6"/>
          <a:srcRect l="2941" r="19754" b="2"/>
          <a:stretch>
            <a:fillRect/>
          </a:stretch>
        </p:blipFill>
        <p:spPr>
          <a:xfrm>
            <a:off x="9009416" y="4131546"/>
            <a:ext cx="3178912" cy="2726454"/>
          </a:xfrm>
          <a:custGeom>
            <a:avLst/>
            <a:gdLst/>
            <a:ahLst/>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p:spPr>
      </p:pic>
    </p:spTree>
    <p:extLst>
      <p:ext uri="{BB962C8B-B14F-4D97-AF65-F5344CB8AC3E}">
        <p14:creationId xmlns:p14="http://schemas.microsoft.com/office/powerpoint/2010/main" val="2388761674"/>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C44635-D955-15FE-F2D1-CB66ACEE63D6}"/>
              </a:ext>
            </a:extLst>
          </p:cNvPr>
          <p:cNvSpPr>
            <a:spLocks noGrp="1"/>
          </p:cNvSpPr>
          <p:nvPr>
            <p:ph type="title"/>
          </p:nvPr>
        </p:nvSpPr>
        <p:spPr>
          <a:xfrm>
            <a:off x="314816" y="-258401"/>
            <a:ext cx="8236149" cy="2515407"/>
          </a:xfrm>
        </p:spPr>
        <p:txBody>
          <a:bodyPr>
            <a:noAutofit/>
          </a:bodyPr>
          <a:lstStyle/>
          <a:p>
            <a:r>
              <a:rPr lang="en-GB" sz="4000">
                <a:solidFill>
                  <a:schemeClr val="accent1"/>
                </a:solidFill>
                <a:latin typeface="Google Sans"/>
              </a:rPr>
              <a:t>Proper daily cleaning instructions for removable appliances:</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6BEE3604-AF99-3660-67DC-EE69033A6A7C}"/>
              </a:ext>
            </a:extLst>
          </p:cNvPr>
          <p:cNvSpPr>
            <a:spLocks noGrp="1"/>
          </p:cNvSpPr>
          <p:nvPr>
            <p:ph idx="1"/>
          </p:nvPr>
        </p:nvSpPr>
        <p:spPr>
          <a:xfrm>
            <a:off x="314815" y="1564433"/>
            <a:ext cx="5745663" cy="4210726"/>
          </a:xfrm>
        </p:spPr>
        <p:txBody>
          <a:bodyPr vert="horz" lIns="91440" tIns="45720" rIns="91440" bIns="45720" rtlCol="0" anchor="t">
            <a:noAutofit/>
          </a:bodyPr>
          <a:lstStyle/>
          <a:p>
            <a:pPr marL="0" indent="0">
              <a:buNone/>
            </a:pPr>
            <a:endParaRPr lang="en-GB" sz="2000">
              <a:latin typeface="Google Sans"/>
            </a:endParaRPr>
          </a:p>
          <a:p>
            <a:r>
              <a:rPr lang="en-GB" sz="2000">
                <a:latin typeface="Google Sans"/>
              </a:rPr>
              <a:t>Protect and clean the dental prosthesis over a sink filled with water or a towel to catch it if it is accidentally dropped.</a:t>
            </a:r>
          </a:p>
          <a:p>
            <a:r>
              <a:rPr lang="en-GB" sz="2000">
                <a:latin typeface="Google Sans"/>
              </a:rPr>
              <a:t>Use the right cleaner and a denture-specific brush or a soft toothbrush, along with a mild liquid soap or denture cleaning paste.</a:t>
            </a:r>
          </a:p>
          <a:p>
            <a:r>
              <a:rPr lang="en-GB" sz="2000">
                <a:latin typeface="Google Sans"/>
              </a:rPr>
              <a:t>Avoid using regular toothpaste, as its abrasive properties can damage the prosthesis over time.</a:t>
            </a:r>
          </a:p>
          <a:p>
            <a:r>
              <a:rPr lang="en-GB" sz="2000">
                <a:latin typeface="Google Sans"/>
              </a:rPr>
              <a:t>Brush thoroughly cleaning  all surfaces of the prosthesis, making sure to remove all food debris and denture adhesive. Pay close attention to grooves and clasps.</a:t>
            </a:r>
          </a:p>
          <a:p>
            <a:r>
              <a:rPr lang="en-GB" sz="2000">
                <a:latin typeface="Google Sans"/>
              </a:rPr>
              <a:t>Rinse well after brushing, rinse the prosthesis thoroughly with cold water. </a:t>
            </a:r>
            <a:endParaRPr lang="en-GB" sz="2000"/>
          </a:p>
          <a:p>
            <a:pPr marL="0" indent="0">
              <a:buNone/>
            </a:pPr>
            <a:endParaRPr lang="en-GB" sz="1400">
              <a:solidFill>
                <a:schemeClr val="tx2"/>
              </a:solidFill>
              <a:latin typeface="Google Sans"/>
            </a:endParaRPr>
          </a:p>
          <a:p>
            <a:endParaRPr lang="en-GB" sz="1400">
              <a:solidFill>
                <a:schemeClr val="tx2"/>
              </a:solidFill>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erson brushing their teeth&#10;&#10;AI-generated content may be incorrect.">
            <a:extLst>
              <a:ext uri="{FF2B5EF4-FFF2-40B4-BE49-F238E27FC236}">
                <a16:creationId xmlns:a16="http://schemas.microsoft.com/office/drawing/2014/main" id="{29B621CE-356D-5DD5-A3A1-563ADCF6D6E7}"/>
              </a:ext>
            </a:extLst>
          </p:cNvPr>
          <p:cNvPicPr>
            <a:picLocks noChangeAspect="1"/>
          </p:cNvPicPr>
          <p:nvPr/>
        </p:nvPicPr>
        <p:blipFill>
          <a:blip r:embed="rId2"/>
          <a:stretch>
            <a:fillRect/>
          </a:stretch>
        </p:blipFill>
        <p:spPr>
          <a:xfrm>
            <a:off x="7708392" y="2512538"/>
            <a:ext cx="4142232" cy="2756467"/>
          </a:xfrm>
          <a:prstGeom prst="rect">
            <a:avLst/>
          </a:prstGeom>
        </p:spPr>
      </p:pic>
    </p:spTree>
    <p:extLst>
      <p:ext uri="{BB962C8B-B14F-4D97-AF65-F5344CB8AC3E}">
        <p14:creationId xmlns:p14="http://schemas.microsoft.com/office/powerpoint/2010/main" val="31010854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D3B753-8EC7-083F-99E3-5F70DB14B87B}"/>
              </a:ext>
            </a:extLst>
          </p:cNvPr>
          <p:cNvSpPr>
            <a:spLocks noGrp="1"/>
          </p:cNvSpPr>
          <p:nvPr>
            <p:ph type="title"/>
          </p:nvPr>
        </p:nvSpPr>
        <p:spPr>
          <a:xfrm>
            <a:off x="171825" y="-368166"/>
            <a:ext cx="6677787" cy="2151475"/>
          </a:xfrm>
        </p:spPr>
        <p:txBody>
          <a:bodyPr>
            <a:noAutofit/>
          </a:bodyPr>
          <a:lstStyle/>
          <a:p>
            <a:r>
              <a:rPr lang="en-GB" sz="4000" dirty="0">
                <a:solidFill>
                  <a:schemeClr val="accent1"/>
                </a:solidFill>
                <a:latin typeface="Google Sans"/>
              </a:rPr>
              <a:t>Proper daily </a:t>
            </a:r>
            <a:r>
              <a:rPr lang="en-GB" sz="4000">
                <a:solidFill>
                  <a:schemeClr val="accent1"/>
                </a:solidFill>
                <a:latin typeface="Google Sans"/>
              </a:rPr>
              <a:t>cleaning Instructions:  </a:t>
            </a:r>
            <a:endParaRPr lang="en-GB" sz="4000" dirty="0">
              <a:solidFill>
                <a:schemeClr val="accent1"/>
              </a:solidFill>
              <a:latin typeface="Google Sans"/>
            </a:endParaRPr>
          </a:p>
        </p:txBody>
      </p:sp>
      <p:sp>
        <p:nvSpPr>
          <p:cNvPr id="3" name="Content Placeholder 2">
            <a:extLst>
              <a:ext uri="{FF2B5EF4-FFF2-40B4-BE49-F238E27FC236}">
                <a16:creationId xmlns:a16="http://schemas.microsoft.com/office/drawing/2014/main" id="{593496AA-3695-445C-D705-850DA57A6929}"/>
              </a:ext>
            </a:extLst>
          </p:cNvPr>
          <p:cNvSpPr>
            <a:spLocks noGrp="1"/>
          </p:cNvSpPr>
          <p:nvPr>
            <p:ph idx="1"/>
          </p:nvPr>
        </p:nvSpPr>
        <p:spPr>
          <a:xfrm>
            <a:off x="804672" y="1415143"/>
            <a:ext cx="4765949" cy="6700762"/>
          </a:xfrm>
        </p:spPr>
        <p:txBody>
          <a:bodyPr vert="horz" lIns="91440" tIns="45720" rIns="91440" bIns="45720" rtlCol="0" anchor="t">
            <a:noAutofit/>
          </a:bodyPr>
          <a:lstStyle/>
          <a:p>
            <a:pPr marL="0" indent="0">
              <a:buNone/>
            </a:pPr>
            <a:r>
              <a:rPr lang="en-GB" sz="2000" dirty="0">
                <a:latin typeface="Google Sans"/>
              </a:rPr>
              <a:t>Brush twice daily using a soft-bristled toothbrush and fluoride toothpaste, concentrating on the area around the restorations and the gum line.</a:t>
            </a:r>
          </a:p>
          <a:p>
            <a:r>
              <a:rPr lang="en-GB" sz="2000" dirty="0">
                <a:latin typeface="Google Sans"/>
              </a:rPr>
              <a:t>Floss daily using and guide floss under the restorations to remove plaque and food particles. </a:t>
            </a:r>
          </a:p>
          <a:p>
            <a:r>
              <a:rPr lang="en-GB" sz="2000" dirty="0">
                <a:latin typeface="Google Sans"/>
              </a:rPr>
              <a:t>Use interdental brushes to effectively clean hard-to-reach areas under the restorations .</a:t>
            </a:r>
            <a:endParaRPr lang="en-GB" sz="2000" dirty="0"/>
          </a:p>
          <a:p>
            <a:r>
              <a:rPr lang="en-GB" sz="2000" dirty="0">
                <a:latin typeface="Google Sans"/>
              </a:rPr>
              <a:t>Consider an electric toothbrush this can be more effective for cleaning compared to a manual one.</a:t>
            </a:r>
          </a:p>
          <a:p>
            <a:r>
              <a:rPr lang="en-GB" sz="2000" dirty="0">
                <a:latin typeface="Google Sans"/>
              </a:rPr>
              <a:t>Use of a water flosser, this can help remove food particles from hard-to-reach areas, but it does not replace flossing.</a:t>
            </a:r>
            <a:endParaRPr lang="en-GB" sz="2000" dirty="0"/>
          </a:p>
          <a:p>
            <a:endParaRPr lang="en-GB" sz="1400" dirty="0">
              <a:solidFill>
                <a:schemeClr val="tx2"/>
              </a:solidFill>
              <a:latin typeface="Google Sans"/>
            </a:endParaRPr>
          </a:p>
        </p:txBody>
      </p:sp>
      <p:grpSp>
        <p:nvGrpSpPr>
          <p:cNvPr id="26" name="Group 25">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27" name="Freeform: Shape 26">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A person holding a toothpick&#10;&#10;AI-generated content may be incorrect.">
            <a:extLst>
              <a:ext uri="{FF2B5EF4-FFF2-40B4-BE49-F238E27FC236}">
                <a16:creationId xmlns:a16="http://schemas.microsoft.com/office/drawing/2014/main" id="{FF07DC65-7732-63DE-1742-ED226ED12C2A}"/>
              </a:ext>
            </a:extLst>
          </p:cNvPr>
          <p:cNvPicPr>
            <a:picLocks noChangeAspect="1"/>
          </p:cNvPicPr>
          <p:nvPr/>
        </p:nvPicPr>
        <p:blipFill>
          <a:blip r:embed="rId2"/>
          <a:stretch>
            <a:fillRect/>
          </a:stretch>
        </p:blipFill>
        <p:spPr>
          <a:xfrm>
            <a:off x="7708392" y="2268691"/>
            <a:ext cx="4142232" cy="2849555"/>
          </a:xfrm>
          <a:prstGeom prst="rect">
            <a:avLst/>
          </a:prstGeom>
        </p:spPr>
      </p:pic>
    </p:spTree>
    <p:extLst>
      <p:ext uri="{BB962C8B-B14F-4D97-AF65-F5344CB8AC3E}">
        <p14:creationId xmlns:p14="http://schemas.microsoft.com/office/powerpoint/2010/main" val="26177925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40F4E-1F92-6A7B-7C0E-5D96EC78BB71}"/>
              </a:ext>
            </a:extLst>
          </p:cNvPr>
          <p:cNvSpPr>
            <a:spLocks noGrp="1"/>
          </p:cNvSpPr>
          <p:nvPr>
            <p:ph type="title"/>
          </p:nvPr>
        </p:nvSpPr>
        <p:spPr>
          <a:xfrm>
            <a:off x="804672" y="802955"/>
            <a:ext cx="5611836" cy="1506242"/>
          </a:xfrm>
        </p:spPr>
        <p:txBody>
          <a:bodyPr>
            <a:normAutofit/>
          </a:bodyPr>
          <a:lstStyle/>
          <a:p>
            <a:pPr algn="ctr"/>
            <a:r>
              <a:rPr lang="en-GB" sz="3600">
                <a:solidFill>
                  <a:schemeClr val="accent1"/>
                </a:solidFill>
                <a:latin typeface="Google Sans"/>
              </a:rPr>
              <a:t>Fitting and adjustments:</a:t>
            </a:r>
            <a:endParaRPr lang="en-US" sz="3600">
              <a:solidFill>
                <a:schemeClr val="accent1"/>
              </a:solidFill>
              <a:latin typeface="Google Sans"/>
            </a:endParaRPr>
          </a:p>
        </p:txBody>
      </p:sp>
      <p:sp>
        <p:nvSpPr>
          <p:cNvPr id="3" name="Content Placeholder 2">
            <a:extLst>
              <a:ext uri="{FF2B5EF4-FFF2-40B4-BE49-F238E27FC236}">
                <a16:creationId xmlns:a16="http://schemas.microsoft.com/office/drawing/2014/main" id="{2949E225-F741-2D8B-9D3A-B4AF34C0B775}"/>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2000" b="0" i="0">
                <a:effectLst/>
                <a:latin typeface="Google Sans"/>
              </a:rPr>
              <a:t>Regular checkups are essential to ensure prostheses</a:t>
            </a:r>
            <a:endParaRPr lang="en-US" sz="2000">
              <a:latin typeface="Google Sans"/>
            </a:endParaRPr>
          </a:p>
          <a:p>
            <a:r>
              <a:rPr lang="en-GB" sz="2000">
                <a:latin typeface="Google Sans"/>
              </a:rPr>
              <a:t> Fit</a:t>
            </a:r>
            <a:r>
              <a:rPr lang="en-GB" sz="2000" b="0" i="0">
                <a:effectLst/>
                <a:latin typeface="Google Sans"/>
              </a:rPr>
              <a:t> properly </a:t>
            </a:r>
            <a:endParaRPr lang="en-GB" sz="2000">
              <a:latin typeface="Google Sans"/>
            </a:endParaRPr>
          </a:p>
          <a:p>
            <a:r>
              <a:rPr lang="en-GB" sz="2000">
                <a:latin typeface="Google Sans"/>
              </a:rPr>
              <a:t>Function effectively</a:t>
            </a:r>
            <a:endParaRPr lang="en-US" sz="2000">
              <a:latin typeface="Google Sans"/>
            </a:endParaRPr>
          </a:p>
          <a:p>
            <a:r>
              <a:rPr lang="en-GB" sz="2000">
                <a:latin typeface="Google Sans"/>
              </a:rPr>
              <a:t>Correct cleaning</a:t>
            </a:r>
          </a:p>
          <a:p>
            <a:r>
              <a:rPr lang="en-GB" sz="2000">
                <a:latin typeface="Google Sans"/>
              </a:rPr>
              <a:t>Denture/Partial denture being removed at night</a:t>
            </a:r>
          </a:p>
        </p:txBody>
      </p:sp>
      <p:grpSp>
        <p:nvGrpSpPr>
          <p:cNvPr id="14" name="Group 13">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5" name="Freeform: Shape 14">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erson holding a fake denture&#10;&#10;AI-generated content may be incorrect.">
            <a:extLst>
              <a:ext uri="{FF2B5EF4-FFF2-40B4-BE49-F238E27FC236}">
                <a16:creationId xmlns:a16="http://schemas.microsoft.com/office/drawing/2014/main" id="{E56C9DD1-2EB6-8583-8116-AD9264A6D537}"/>
              </a:ext>
            </a:extLst>
          </p:cNvPr>
          <p:cNvPicPr>
            <a:picLocks noChangeAspect="1"/>
          </p:cNvPicPr>
          <p:nvPr/>
        </p:nvPicPr>
        <p:blipFill>
          <a:blip r:embed="rId2"/>
          <a:stretch>
            <a:fillRect/>
          </a:stretch>
        </p:blipFill>
        <p:spPr>
          <a:xfrm>
            <a:off x="7341708" y="1991355"/>
            <a:ext cx="4007149" cy="3249103"/>
          </a:xfrm>
          <a:prstGeom prst="rect">
            <a:avLst/>
          </a:prstGeom>
        </p:spPr>
      </p:pic>
    </p:spTree>
    <p:extLst>
      <p:ext uri="{BB962C8B-B14F-4D97-AF65-F5344CB8AC3E}">
        <p14:creationId xmlns:p14="http://schemas.microsoft.com/office/powerpoint/2010/main" val="25550474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B52093-7CD5-C959-B330-F2A532AB8C95}"/>
              </a:ext>
            </a:extLst>
          </p:cNvPr>
          <p:cNvSpPr>
            <a:spLocks noGrp="1"/>
          </p:cNvSpPr>
          <p:nvPr>
            <p:ph type="title"/>
          </p:nvPr>
        </p:nvSpPr>
        <p:spPr>
          <a:xfrm>
            <a:off x="804672" y="802955"/>
            <a:ext cx="4766330" cy="1454051"/>
          </a:xfrm>
        </p:spPr>
        <p:txBody>
          <a:bodyPr>
            <a:normAutofit/>
          </a:bodyPr>
          <a:lstStyle/>
          <a:p>
            <a:pPr algn="ctr"/>
            <a:r>
              <a:rPr lang="en-GB" sz="4000" b="0" i="0">
                <a:solidFill>
                  <a:schemeClr val="accent1"/>
                </a:solidFill>
                <a:effectLst/>
                <a:latin typeface="Google Sans"/>
              </a:rPr>
              <a:t>Modifications for special needs</a:t>
            </a:r>
            <a:r>
              <a:rPr lang="en-GB" sz="4000">
                <a:solidFill>
                  <a:schemeClr val="accent1"/>
                </a:solidFill>
                <a:latin typeface="Google Sans"/>
              </a:rPr>
              <a:t>:</a:t>
            </a:r>
            <a:endParaRPr lang="en-US" sz="4000">
              <a:solidFill>
                <a:schemeClr val="accent1"/>
              </a:solidFill>
              <a:latin typeface="Google Sans"/>
            </a:endParaRPr>
          </a:p>
        </p:txBody>
      </p:sp>
      <p:sp>
        <p:nvSpPr>
          <p:cNvPr id="3" name="Content Placeholder 2">
            <a:extLst>
              <a:ext uri="{FF2B5EF4-FFF2-40B4-BE49-F238E27FC236}">
                <a16:creationId xmlns:a16="http://schemas.microsoft.com/office/drawing/2014/main" id="{48672FA3-119E-DA20-63D2-C41FDC75C1A9}"/>
              </a:ext>
            </a:extLst>
          </p:cNvPr>
          <p:cNvSpPr>
            <a:spLocks noGrp="1"/>
          </p:cNvSpPr>
          <p:nvPr>
            <p:ph idx="1"/>
          </p:nvPr>
        </p:nvSpPr>
        <p:spPr>
          <a:xfrm>
            <a:off x="804672" y="2421683"/>
            <a:ext cx="4765949" cy="3353476"/>
          </a:xfrm>
        </p:spPr>
        <p:txBody>
          <a:bodyPr vert="horz" lIns="91440" tIns="45720" rIns="91440" bIns="45720" rtlCol="0" anchor="t">
            <a:normAutofit/>
          </a:bodyPr>
          <a:lstStyle/>
          <a:p>
            <a:r>
              <a:rPr lang="en-GB" sz="2000" b="0" i="0">
                <a:effectLst/>
                <a:latin typeface="Google Sans"/>
              </a:rPr>
              <a:t>In some cases, prostheses may need to be modified to accommodate specific disabilities, such as difficulty with removal or placement. </a:t>
            </a:r>
            <a:endParaRPr lang="en-US" sz="2000">
              <a:latin typeface="Google Sans"/>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An old person holding a toothbrush&#10;&#10;AI-generated content may be incorrect.">
            <a:extLst>
              <a:ext uri="{FF2B5EF4-FFF2-40B4-BE49-F238E27FC236}">
                <a16:creationId xmlns:a16="http://schemas.microsoft.com/office/drawing/2014/main" id="{AE5D49A6-A0FD-0ECA-B8DD-5836D1BDDC93}"/>
              </a:ext>
            </a:extLst>
          </p:cNvPr>
          <p:cNvPicPr>
            <a:picLocks noChangeAspect="1"/>
          </p:cNvPicPr>
          <p:nvPr/>
        </p:nvPicPr>
        <p:blipFill>
          <a:blip r:embed="rId2"/>
          <a:stretch>
            <a:fillRect/>
          </a:stretch>
        </p:blipFill>
        <p:spPr>
          <a:xfrm>
            <a:off x="7546766" y="2428067"/>
            <a:ext cx="4272770" cy="2835754"/>
          </a:xfrm>
          <a:prstGeom prst="rect">
            <a:avLst/>
          </a:prstGeom>
        </p:spPr>
      </p:pic>
    </p:spTree>
    <p:extLst>
      <p:ext uri="{BB962C8B-B14F-4D97-AF65-F5344CB8AC3E}">
        <p14:creationId xmlns:p14="http://schemas.microsoft.com/office/powerpoint/2010/main" val="40798465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1F2038E-D777-4B76-81DD-DD13EE91B9DD}"/>
              </a:ext>
              <a:ext uri="{C183D7F6-B498-43B3-948B-1728B52AA6E4}">
                <adec:decorative xmlns:adec="http://schemas.microsoft.com/office/drawing/2017/decorative" val="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A1B082-683F-65C6-0631-6F2D143E0879}"/>
              </a:ext>
            </a:extLst>
          </p:cNvPr>
          <p:cNvSpPr>
            <a:spLocks noGrp="1"/>
          </p:cNvSpPr>
          <p:nvPr>
            <p:ph type="title"/>
          </p:nvPr>
        </p:nvSpPr>
        <p:spPr>
          <a:xfrm>
            <a:off x="918" y="802955"/>
            <a:ext cx="6645234" cy="1454051"/>
          </a:xfrm>
        </p:spPr>
        <p:txBody>
          <a:bodyPr>
            <a:normAutofit/>
          </a:bodyPr>
          <a:lstStyle/>
          <a:p>
            <a:pPr algn="ctr"/>
            <a:r>
              <a:rPr lang="en-US" sz="4000">
                <a:solidFill>
                  <a:schemeClr val="accent1"/>
                </a:solidFill>
                <a:latin typeface="Google Sans"/>
              </a:rPr>
              <a:t>Common Modifications:</a:t>
            </a:r>
            <a:endParaRPr lang="en-US">
              <a:solidFill>
                <a:schemeClr val="accent1"/>
              </a:solidFill>
            </a:endParaRPr>
          </a:p>
        </p:txBody>
      </p:sp>
      <p:sp>
        <p:nvSpPr>
          <p:cNvPr id="5" name="Content Placeholder 4">
            <a:extLst>
              <a:ext uri="{FF2B5EF4-FFF2-40B4-BE49-F238E27FC236}">
                <a16:creationId xmlns:a16="http://schemas.microsoft.com/office/drawing/2014/main" id="{8288DAFD-85C2-2290-5085-5D9289ABDD41}"/>
              </a:ext>
            </a:extLst>
          </p:cNvPr>
          <p:cNvSpPr>
            <a:spLocks noGrp="1"/>
          </p:cNvSpPr>
          <p:nvPr>
            <p:ph idx="1"/>
          </p:nvPr>
        </p:nvSpPr>
        <p:spPr>
          <a:xfrm>
            <a:off x="804672" y="2421683"/>
            <a:ext cx="4765949" cy="3353476"/>
          </a:xfrm>
        </p:spPr>
        <p:txBody>
          <a:bodyPr vert="horz" lIns="91440" tIns="45720" rIns="91440" bIns="45720" rtlCol="0" anchor="t">
            <a:normAutofit/>
          </a:bodyPr>
          <a:lstStyle/>
          <a:p>
            <a:pPr marL="0" indent="0">
              <a:buNone/>
            </a:pPr>
            <a:r>
              <a:rPr lang="en-GB" sz="2000">
                <a:latin typeface="Google Sans"/>
              </a:rPr>
              <a:t>This may include:</a:t>
            </a:r>
            <a:endParaRPr lang="en-US" sz="2000"/>
          </a:p>
          <a:p>
            <a:r>
              <a:rPr lang="en-GB" sz="2000">
                <a:latin typeface="Google Sans"/>
              </a:rPr>
              <a:t>Changes to the socket design</a:t>
            </a:r>
            <a:endParaRPr lang="en-GB" sz="2000">
              <a:latin typeface="Aptos" panose="020B0004020202020204"/>
            </a:endParaRPr>
          </a:p>
          <a:p>
            <a:r>
              <a:rPr lang="en-GB" sz="2000">
                <a:latin typeface="Google Sans"/>
              </a:rPr>
              <a:t>Adjustments for issues like excessive sweating or changes in residual limb shape</a:t>
            </a:r>
            <a:endParaRPr lang="en-GB" sz="2000">
              <a:latin typeface="Aptos" panose="020B0004020202020204"/>
            </a:endParaRPr>
          </a:p>
          <a:p>
            <a:r>
              <a:rPr lang="en-GB" sz="2000">
                <a:latin typeface="Google Sans"/>
              </a:rPr>
              <a:t> Incorporating features to help with weak or impaired dexterity. </a:t>
            </a:r>
            <a:endParaRPr lang="en-GB" sz="2000"/>
          </a:p>
        </p:txBody>
      </p:sp>
      <p:grpSp>
        <p:nvGrpSpPr>
          <p:cNvPr id="16" name="Group 15">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7" name="Freeform: Shape 16">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Content Placeholder 2">
            <a:extLst>
              <a:ext uri="{FF2B5EF4-FFF2-40B4-BE49-F238E27FC236}">
                <a16:creationId xmlns:a16="http://schemas.microsoft.com/office/drawing/2014/main" id="{091B4B3F-138E-3A3E-C377-A186BECEE210}"/>
              </a:ext>
            </a:extLst>
          </p:cNvPr>
          <p:cNvSpPr>
            <a:spLocks noGrp="1"/>
          </p:cNvSpPr>
          <p:nvPr/>
        </p:nvSpPr>
        <p:spPr>
          <a:xfrm>
            <a:off x="838200" y="1825625"/>
            <a:ext cx="10515600"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a:p>
        </p:txBody>
      </p:sp>
      <p:pic>
        <p:nvPicPr>
          <p:cNvPr id="4" name="Picture 3" descr="A person kissing a person&amp;#39;s cheek&#10;&#10;AI-generated content may be incorrect.">
            <a:extLst>
              <a:ext uri="{FF2B5EF4-FFF2-40B4-BE49-F238E27FC236}">
                <a16:creationId xmlns:a16="http://schemas.microsoft.com/office/drawing/2014/main" id="{BE0B1ACD-0917-1B61-AFD7-A4CA0B33ACF9}"/>
              </a:ext>
            </a:extLst>
          </p:cNvPr>
          <p:cNvPicPr>
            <a:picLocks noChangeAspect="1"/>
          </p:cNvPicPr>
          <p:nvPr/>
        </p:nvPicPr>
        <p:blipFill>
          <a:blip r:embed="rId2"/>
          <a:stretch>
            <a:fillRect/>
          </a:stretch>
        </p:blipFill>
        <p:spPr>
          <a:xfrm>
            <a:off x="7402991" y="2426000"/>
            <a:ext cx="4143375" cy="2609850"/>
          </a:xfrm>
          <a:prstGeom prst="rect">
            <a:avLst/>
          </a:prstGeom>
        </p:spPr>
      </p:pic>
    </p:spTree>
    <p:extLst>
      <p:ext uri="{BB962C8B-B14F-4D97-AF65-F5344CB8AC3E}">
        <p14:creationId xmlns:p14="http://schemas.microsoft.com/office/powerpoint/2010/main" val="22281884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34D2BD-2521-C0FA-6329-36ED5EA771BB}"/>
              </a:ext>
            </a:extLst>
          </p:cNvPr>
          <p:cNvSpPr>
            <a:spLocks noGrp="1"/>
          </p:cNvSpPr>
          <p:nvPr>
            <p:ph type="title"/>
          </p:nvPr>
        </p:nvSpPr>
        <p:spPr>
          <a:xfrm>
            <a:off x="-870" y="-122330"/>
            <a:ext cx="6791071" cy="2553507"/>
          </a:xfrm>
        </p:spPr>
        <p:txBody>
          <a:bodyPr vert="horz" lIns="91440" tIns="45720" rIns="91440" bIns="45720" rtlCol="0" anchor="ctr">
            <a:noAutofit/>
          </a:bodyPr>
          <a:lstStyle/>
          <a:p>
            <a:pPr algn="ctr"/>
            <a:r>
              <a:rPr lang="en-US" sz="4000">
                <a:solidFill>
                  <a:schemeClr val="tx2">
                    <a:lumMod val="76000"/>
                    <a:lumOff val="24000"/>
                  </a:schemeClr>
                </a:solidFill>
                <a:latin typeface="Google Sans"/>
              </a:rPr>
              <a:t>To implement and to promote good oral health for people with disabilities:</a:t>
            </a:r>
            <a:endParaRPr lang="en-US"/>
          </a:p>
        </p:txBody>
      </p:sp>
      <p:sp>
        <p:nvSpPr>
          <p:cNvPr id="3" name="TextBox 2">
            <a:extLst>
              <a:ext uri="{FF2B5EF4-FFF2-40B4-BE49-F238E27FC236}">
                <a16:creationId xmlns:a16="http://schemas.microsoft.com/office/drawing/2014/main" id="{9F058305-8860-12DE-5B41-1D077C5FAF6A}"/>
              </a:ext>
            </a:extLst>
          </p:cNvPr>
          <p:cNvSpPr txBox="1"/>
          <p:nvPr/>
        </p:nvSpPr>
        <p:spPr>
          <a:xfrm>
            <a:off x="804672" y="2421683"/>
            <a:ext cx="4765949" cy="3930418"/>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Aft>
                <a:spcPts val="600"/>
              </a:spcAft>
            </a:pPr>
            <a:r>
              <a:rPr lang="en-US" sz="2000" dirty="0">
                <a:latin typeface="Google Sans"/>
              </a:rPr>
              <a:t>Implement individual teaching techniques that involve:</a:t>
            </a:r>
            <a:endParaRPr lang="en-US" dirty="0"/>
          </a:p>
          <a:p>
            <a:pPr marL="342900" indent="-228600">
              <a:lnSpc>
                <a:spcPct val="90000"/>
              </a:lnSpc>
              <a:spcAft>
                <a:spcPts val="600"/>
              </a:spcAft>
              <a:buFont typeface="Arial" panose="020B0604020202020204" pitchFamily="34" charset="0"/>
              <a:buChar char="•"/>
            </a:pPr>
            <a:r>
              <a:rPr lang="en-US" sz="2000" dirty="0">
                <a:latin typeface="Google Sans"/>
              </a:rPr>
              <a:t>Tailoring communication</a:t>
            </a:r>
          </a:p>
          <a:p>
            <a:pPr marL="342900" indent="-228600">
              <a:lnSpc>
                <a:spcPct val="90000"/>
              </a:lnSpc>
              <a:spcAft>
                <a:spcPts val="600"/>
              </a:spcAft>
              <a:buFont typeface="Arial" panose="020B0604020202020204" pitchFamily="34" charset="0"/>
              <a:buChar char="•"/>
            </a:pPr>
            <a:r>
              <a:rPr lang="en-US" sz="2000" dirty="0">
                <a:latin typeface="Google Sans"/>
              </a:rPr>
              <a:t>Using visual aids</a:t>
            </a:r>
            <a:endParaRPr lang="en-US" dirty="0">
              <a:latin typeface="Aptos" panose="020B0004020202020204"/>
            </a:endParaRPr>
          </a:p>
          <a:p>
            <a:pPr marL="342900" indent="-228600">
              <a:lnSpc>
                <a:spcPct val="90000"/>
              </a:lnSpc>
              <a:spcAft>
                <a:spcPts val="600"/>
              </a:spcAft>
              <a:buFont typeface="Arial" panose="020B0604020202020204" pitchFamily="34" charset="0"/>
              <a:buChar char="•"/>
            </a:pPr>
            <a:r>
              <a:rPr lang="en-US" sz="2000" dirty="0">
                <a:latin typeface="Google Sans"/>
              </a:rPr>
              <a:t>Involving caregivers.</a:t>
            </a:r>
            <a:endParaRPr lang="en-US" dirty="0"/>
          </a:p>
          <a:p>
            <a:pPr marL="342900" indent="-228600">
              <a:lnSpc>
                <a:spcPct val="90000"/>
              </a:lnSpc>
              <a:spcAft>
                <a:spcPts val="600"/>
              </a:spcAft>
              <a:buFont typeface="Arial" panose="020B0604020202020204" pitchFamily="34" charset="0"/>
              <a:buChar char="•"/>
            </a:pPr>
            <a:r>
              <a:rPr lang="en-US" sz="2000" dirty="0">
                <a:latin typeface="Google Sans"/>
              </a:rPr>
              <a:t>Create a supportive environment</a:t>
            </a:r>
          </a:p>
          <a:p>
            <a:pPr marL="342900" indent="-228600">
              <a:lnSpc>
                <a:spcPct val="90000"/>
              </a:lnSpc>
              <a:spcAft>
                <a:spcPts val="600"/>
              </a:spcAft>
              <a:buFont typeface="Arial" panose="020B0604020202020204" pitchFamily="34" charset="0"/>
              <a:buChar char="•"/>
            </a:pPr>
            <a:r>
              <a:rPr lang="en-US" sz="2000" dirty="0">
                <a:latin typeface="Google Sans"/>
              </a:rPr>
              <a:t>Providing hands-on demonstrations for both the individual and their caregiver</a:t>
            </a:r>
            <a:endParaRPr lang="en-US" dirty="0">
              <a:latin typeface="Aptos" panose="020B0004020202020204"/>
            </a:endParaRPr>
          </a:p>
          <a:p>
            <a:pPr marL="342900" indent="-228600">
              <a:lnSpc>
                <a:spcPct val="90000"/>
              </a:lnSpc>
              <a:spcAft>
                <a:spcPts val="600"/>
              </a:spcAft>
              <a:buFont typeface="Arial" panose="020B0604020202020204" pitchFamily="34" charset="0"/>
              <a:buChar char="•"/>
            </a:pPr>
            <a:r>
              <a:rPr lang="en-US" sz="2000" dirty="0">
                <a:latin typeface="Google Sans"/>
              </a:rPr>
              <a:t>Adapting tools or routines to accommodate physical or cognitive challenges.</a:t>
            </a:r>
            <a:r>
              <a:rPr lang="en-US" dirty="0"/>
              <a:t> </a:t>
            </a:r>
          </a:p>
          <a:p>
            <a:pPr indent="-228600">
              <a:lnSpc>
                <a:spcPct val="90000"/>
              </a:lnSpc>
              <a:spcAft>
                <a:spcPts val="600"/>
              </a:spcAft>
              <a:buFont typeface="Arial" panose="020B0604020202020204" pitchFamily="34" charset="0"/>
              <a:buChar char="•"/>
            </a:pPr>
            <a:endParaRPr lang="en-US">
              <a:solidFill>
                <a:schemeClr val="tx2"/>
              </a:solidFill>
            </a:endParaRPr>
          </a:p>
        </p:txBody>
      </p:sp>
      <p:grpSp>
        <p:nvGrpSpPr>
          <p:cNvPr id="23" name="Group 2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24" name="Freeform: Shape 2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 name="Content Placeholder 9" descr="Oral Health Care for Children With ...">
            <a:extLst>
              <a:ext uri="{FF2B5EF4-FFF2-40B4-BE49-F238E27FC236}">
                <a16:creationId xmlns:a16="http://schemas.microsoft.com/office/drawing/2014/main" id="{DEDE2A99-73CE-41E8-36F3-16933A560426}"/>
              </a:ext>
            </a:extLst>
          </p:cNvPr>
          <p:cNvPicPr>
            <a:picLocks noGrp="1" noChangeAspect="1"/>
          </p:cNvPicPr>
          <p:nvPr>
            <p:ph idx="1"/>
          </p:nvPr>
        </p:nvPicPr>
        <p:blipFill>
          <a:blip r:embed="rId2"/>
          <a:stretch>
            <a:fillRect/>
          </a:stretch>
        </p:blipFill>
        <p:spPr>
          <a:xfrm>
            <a:off x="8010316" y="1722132"/>
            <a:ext cx="3452120" cy="3747809"/>
          </a:xfrm>
          <a:prstGeom prst="rect">
            <a:avLst/>
          </a:prstGeom>
        </p:spPr>
      </p:pic>
    </p:spTree>
    <p:extLst>
      <p:ext uri="{BB962C8B-B14F-4D97-AF65-F5344CB8AC3E}">
        <p14:creationId xmlns:p14="http://schemas.microsoft.com/office/powerpoint/2010/main" val="1050621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DA6A18-78E2-2F14-539D-FF63295F251C}"/>
              </a:ext>
            </a:extLst>
          </p:cNvPr>
          <p:cNvSpPr>
            <a:spLocks noGrp="1"/>
          </p:cNvSpPr>
          <p:nvPr>
            <p:ph idx="1"/>
          </p:nvPr>
        </p:nvSpPr>
        <p:spPr>
          <a:xfrm>
            <a:off x="838200" y="1547434"/>
            <a:ext cx="10515600" cy="4351338"/>
          </a:xfrm>
        </p:spPr>
        <p:txBody>
          <a:bodyPr vert="horz" lIns="91440" tIns="45720" rIns="91440" bIns="45720" rtlCol="0" anchor="t">
            <a:normAutofit fontScale="92500" lnSpcReduction="10000"/>
          </a:bodyPr>
          <a:lstStyle/>
          <a:p>
            <a:r>
              <a:rPr lang="en-US" sz="2000">
                <a:latin typeface="Google Sans"/>
                <a:ea typeface="+mn-lt"/>
                <a:cs typeface="+mn-lt"/>
              </a:rPr>
              <a:t>https://www.dentalhealth.org/dental-care-for-people-with-special-needs</a:t>
            </a:r>
          </a:p>
          <a:p>
            <a:r>
              <a:rPr lang="en-US" sz="2000">
                <a:latin typeface="Google Sans"/>
                <a:ea typeface="+mn-lt"/>
                <a:cs typeface="+mn-lt"/>
              </a:rPr>
              <a:t>British Society for Disability and Oral Health - </a:t>
            </a:r>
            <a:r>
              <a:rPr lang="en-US" sz="2000">
                <a:latin typeface="Google Sans"/>
                <a:ea typeface="+mn-lt"/>
                <a:cs typeface="+mn-lt"/>
                <a:hlinkClick r:id="rId2">
                  <a:extLst>
                    <a:ext uri="{A12FA001-AC4F-418D-AE19-62706E023703}">
                      <ahyp:hlinkClr xmlns:ahyp="http://schemas.microsoft.com/office/drawing/2018/hyperlinkcolor" val="tx"/>
                    </a:ext>
                  </a:extLst>
                </a:hlinkClick>
              </a:rPr>
              <a:t>http://www.bsdh.org</a:t>
            </a:r>
            <a:endParaRPr lang="en-US" sz="2000">
              <a:latin typeface="Google Sans"/>
            </a:endParaRPr>
          </a:p>
          <a:p>
            <a:r>
              <a:rPr lang="en-US" sz="2000">
                <a:latin typeface="Google Sans"/>
              </a:rPr>
              <a:t>International Association for Disability and Oral health - </a:t>
            </a:r>
            <a:r>
              <a:rPr lang="en-US" sz="2000">
                <a:latin typeface="Google Sans"/>
                <a:hlinkClick r:id="rId3">
                  <a:extLst>
                    <a:ext uri="{A12FA001-AC4F-418D-AE19-62706E023703}">
                      <ahyp:hlinkClr xmlns:ahyp="http://schemas.microsoft.com/office/drawing/2018/hyperlinkcolor" val="tx"/>
                    </a:ext>
                  </a:extLst>
                </a:hlinkClick>
              </a:rPr>
              <a:t>https://www.iadh.org</a:t>
            </a:r>
            <a:endParaRPr lang="en-US" sz="2000">
              <a:latin typeface="Google Sans"/>
            </a:endParaRPr>
          </a:p>
          <a:p>
            <a:r>
              <a:rPr lang="en-US" sz="2000">
                <a:latin typeface="Google Sans"/>
                <a:hlinkClick r:id="rId4">
                  <a:extLst>
                    <a:ext uri="{A12FA001-AC4F-418D-AE19-62706E023703}">
                      <ahyp:hlinkClr xmlns:ahyp="http://schemas.microsoft.com/office/drawing/2018/hyperlinkcolor" val="tx"/>
                    </a:ext>
                  </a:extLst>
                </a:hlinkClick>
              </a:rPr>
              <a:t>https://www.dental-nursing.co.uk/content/features/oral-health-promotion-for-special-care-patients</a:t>
            </a:r>
            <a:endParaRPr lang="en-US" sz="2000">
              <a:latin typeface="Google Sans"/>
            </a:endParaRPr>
          </a:p>
          <a:p>
            <a:r>
              <a:rPr lang="en-US" sz="2000">
                <a:latin typeface="Google Sans"/>
              </a:rPr>
              <a:t>Delivering Better Oral Health an evidence-based tool kit Third Edition  Department of Health (currently being updated)</a:t>
            </a:r>
          </a:p>
          <a:p>
            <a:r>
              <a:rPr lang="en-US" sz="2000">
                <a:latin typeface="Google Sans"/>
              </a:rPr>
              <a:t>Special Care in Dentistry. Handbook of Oral Care    Authors, Crispian Scully, Pedro Diz Dios, Navdeep Kumar</a:t>
            </a:r>
          </a:p>
          <a:p>
            <a:r>
              <a:rPr lang="en-US" sz="2000">
                <a:latin typeface="Google Sans"/>
              </a:rPr>
              <a:t>Holistic Oral Care. A guide for Health professionals. Second Edition,  Authors, Janet Griffiths, Steve Boyle</a:t>
            </a:r>
          </a:p>
          <a:p>
            <a:r>
              <a:rPr lang="en-US" sz="2000" dirty="0">
                <a:latin typeface="Google Sans"/>
              </a:rPr>
              <a:t>BDA Clinical Guide to Special Care Dentistry  Authors, Fiske and Dougall</a:t>
            </a:r>
            <a:endParaRPr lang="en-US" dirty="0"/>
          </a:p>
          <a:p>
            <a:r>
              <a:rPr lang="en-GB" sz="2200">
                <a:latin typeface="Google Sans"/>
              </a:rPr>
              <a:t>NICE guidelines</a:t>
            </a:r>
            <a:endParaRPr lang="en-US" sz="2000" dirty="0">
              <a:latin typeface="Google Sans"/>
            </a:endParaRPr>
          </a:p>
          <a:p>
            <a:pPr marL="0" indent="0">
              <a:buNone/>
            </a:pPr>
            <a:r>
              <a:rPr lang="en-US" sz="1900">
                <a:latin typeface="Google Sans"/>
              </a:rPr>
              <a:t> </a:t>
            </a:r>
            <a:r>
              <a:rPr lang="en-US" sz="1900">
                <a:latin typeface="Aptos"/>
              </a:rPr>
              <a:t> </a:t>
            </a:r>
            <a:endParaRPr lang="en-US" sz="2000">
              <a:latin typeface="Google Sans"/>
            </a:endParaRPr>
          </a:p>
          <a:p>
            <a:endParaRPr lang="en-US" sz="2000">
              <a:latin typeface="Google Sans"/>
            </a:endParaRPr>
          </a:p>
        </p:txBody>
      </p:sp>
      <p:sp>
        <p:nvSpPr>
          <p:cNvPr id="5" name="Title 4">
            <a:extLst>
              <a:ext uri="{FF2B5EF4-FFF2-40B4-BE49-F238E27FC236}">
                <a16:creationId xmlns:a16="http://schemas.microsoft.com/office/drawing/2014/main" id="{4733C374-7D67-BA90-3A46-53B54DFA3204}"/>
              </a:ext>
            </a:extLst>
          </p:cNvPr>
          <p:cNvSpPr>
            <a:spLocks noGrp="1"/>
          </p:cNvSpPr>
          <p:nvPr>
            <p:ph type="title"/>
          </p:nvPr>
        </p:nvSpPr>
        <p:spPr>
          <a:xfrm>
            <a:off x="838200" y="365125"/>
            <a:ext cx="10515600" cy="1168325"/>
          </a:xfrm>
        </p:spPr>
        <p:txBody>
          <a:bodyPr>
            <a:normAutofit/>
          </a:bodyPr>
          <a:lstStyle/>
          <a:p>
            <a:r>
              <a:rPr lang="en-US" sz="4000">
                <a:solidFill>
                  <a:schemeClr val="accent4"/>
                </a:solidFill>
                <a:latin typeface="Google Sans"/>
              </a:rPr>
              <a:t>References and Further Reading:</a:t>
            </a:r>
            <a:endParaRPr lang="en-US"/>
          </a:p>
        </p:txBody>
      </p:sp>
    </p:spTree>
    <p:extLst>
      <p:ext uri="{BB962C8B-B14F-4D97-AF65-F5344CB8AC3E}">
        <p14:creationId xmlns:p14="http://schemas.microsoft.com/office/powerpoint/2010/main" val="40911075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29</Slides>
  <Notes>7</Notes>
  <HiddenSlides>0</HiddenSlides>
  <ScaleCrop>false</ScaleCrop>
  <HeadingPairs>
    <vt:vector size="4" baseType="variant">
      <vt:variant>
        <vt:lpstr>Theme</vt:lpstr>
      </vt:variant>
      <vt:variant>
        <vt:i4>2</vt:i4>
      </vt:variant>
      <vt:variant>
        <vt:lpstr>Slide Titles</vt:lpstr>
      </vt:variant>
      <vt:variant>
        <vt:i4>29</vt:i4>
      </vt:variant>
    </vt:vector>
  </HeadingPairs>
  <TitlesOfParts>
    <vt:vector size="31" baseType="lpstr">
      <vt:lpstr>office theme</vt:lpstr>
      <vt:lpstr>office theme</vt:lpstr>
      <vt:lpstr>Oral Health</vt:lpstr>
      <vt:lpstr>Aims:</vt:lpstr>
      <vt:lpstr>Objectives:</vt:lpstr>
      <vt:lpstr>Learning Content:</vt:lpstr>
      <vt:lpstr>Development Outcomes:</vt:lpstr>
      <vt:lpstr>Patient education:</vt:lpstr>
      <vt:lpstr>Demonstrating techniques:</vt:lpstr>
      <vt:lpstr>Modifying techniques:</vt:lpstr>
      <vt:lpstr>Empathetic communication:</vt:lpstr>
      <vt:lpstr>Collaboration with other professionals:</vt:lpstr>
      <vt:lpstr>Addressing accessibility concerns:</vt:lpstr>
      <vt:lpstr>Altering physical positions:</vt:lpstr>
      <vt:lpstr>Visual aids:</vt:lpstr>
      <vt:lpstr>Tell:</vt:lpstr>
      <vt:lpstr>Show:</vt:lpstr>
      <vt:lpstr>Do:</vt:lpstr>
      <vt:lpstr>Key considerations for providing Oral Health to special care patients:</vt:lpstr>
      <vt:lpstr>The importance of topical fluoride treatments:</vt:lpstr>
      <vt:lpstr>Different application methods: </vt:lpstr>
      <vt:lpstr>The relevance and importance  of diet:</vt:lpstr>
      <vt:lpstr>The design and use of aids to oral hygiene: </vt:lpstr>
      <vt:lpstr>The care of Dental prostheses:</vt:lpstr>
      <vt:lpstr>Proper daily cleaning instructions for removable appliances:</vt:lpstr>
      <vt:lpstr>Proper daily cleaning Instructions:  </vt:lpstr>
      <vt:lpstr>Fitting and adjustments:</vt:lpstr>
      <vt:lpstr>Modifications for special needs:</vt:lpstr>
      <vt:lpstr>Common Modifications:</vt:lpstr>
      <vt:lpstr>To implement and to promote good oral health for people with disabilities:</vt:lpstr>
      <vt:lpstr>References and Further Reading: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Oral Health</dc:title>
  <dc:creator/>
  <cp:lastModifiedBy>Catriona Thornton</cp:lastModifiedBy>
  <cp:revision>22</cp:revision>
  <dcterms:created xsi:type="dcterms:W3CDTF">2025-09-07T14:37:10Z</dcterms:created>
  <dcterms:modified xsi:type="dcterms:W3CDTF">2025-11-02T12:08:56Z</dcterms:modified>
</cp:coreProperties>
</file>