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41"/>
  </p:notesMasterIdLst>
  <p:handoutMasterIdLst>
    <p:handoutMasterId r:id="rId42"/>
  </p:handoutMasterIdLst>
  <p:sldIdLst>
    <p:sldId id="312" r:id="rId5"/>
    <p:sldId id="324" r:id="rId6"/>
    <p:sldId id="361" r:id="rId7"/>
    <p:sldId id="363" r:id="rId8"/>
    <p:sldId id="323" r:id="rId9"/>
    <p:sldId id="282" r:id="rId10"/>
    <p:sldId id="362" r:id="rId11"/>
    <p:sldId id="315" r:id="rId12"/>
    <p:sldId id="318" r:id="rId13"/>
    <p:sldId id="325" r:id="rId14"/>
    <p:sldId id="326" r:id="rId15"/>
    <p:sldId id="328" r:id="rId16"/>
    <p:sldId id="329" r:id="rId17"/>
    <p:sldId id="331" r:id="rId18"/>
    <p:sldId id="332" r:id="rId19"/>
    <p:sldId id="333" r:id="rId20"/>
    <p:sldId id="334" r:id="rId21"/>
    <p:sldId id="335" r:id="rId22"/>
    <p:sldId id="336" r:id="rId23"/>
    <p:sldId id="341" r:id="rId24"/>
    <p:sldId id="342" r:id="rId25"/>
    <p:sldId id="344" r:id="rId26"/>
    <p:sldId id="345" r:id="rId27"/>
    <p:sldId id="347" r:id="rId28"/>
    <p:sldId id="350" r:id="rId29"/>
    <p:sldId id="349" r:id="rId30"/>
    <p:sldId id="364" r:id="rId31"/>
    <p:sldId id="351" r:id="rId32"/>
    <p:sldId id="348" r:id="rId33"/>
    <p:sldId id="352" r:id="rId34"/>
    <p:sldId id="353" r:id="rId35"/>
    <p:sldId id="355" r:id="rId36"/>
    <p:sldId id="356" r:id="rId37"/>
    <p:sldId id="357" r:id="rId38"/>
    <p:sldId id="358" r:id="rId39"/>
    <p:sldId id="360" r:id="rId40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179" autoAdjust="0"/>
  </p:normalViewPr>
  <p:slideViewPr>
    <p:cSldViewPr snapToGrid="0" snapToObjects="1">
      <p:cViewPr varScale="1">
        <p:scale>
          <a:sx n="55" d="100"/>
          <a:sy n="55" d="100"/>
        </p:scale>
        <p:origin x="1096" y="2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na Forde" userId="04bb0202b47829ea" providerId="LiveId" clId="{59DCF13A-17FF-427F-8BDA-0A470D6F841C}"/>
    <pc:docChg chg="undo custSel addSld delSld modSld">
      <pc:chgData name="Donna Forde" userId="04bb0202b47829ea" providerId="LiveId" clId="{59DCF13A-17FF-427F-8BDA-0A470D6F841C}" dt="2024-09-26T20:39:45.328" v="2339" actId="20577"/>
      <pc:docMkLst>
        <pc:docMk/>
      </pc:docMkLst>
      <pc:sldChg chg="modSp mod modNotesTx">
        <pc:chgData name="Donna Forde" userId="04bb0202b47829ea" providerId="LiveId" clId="{59DCF13A-17FF-427F-8BDA-0A470D6F841C}" dt="2024-09-18T19:17:55.616" v="1832" actId="14100"/>
        <pc:sldMkLst>
          <pc:docMk/>
          <pc:sldMk cId="2468595790" sldId="315"/>
        </pc:sldMkLst>
        <pc:spChg chg="mod">
          <ac:chgData name="Donna Forde" userId="04bb0202b47829ea" providerId="LiveId" clId="{59DCF13A-17FF-427F-8BDA-0A470D6F841C}" dt="2024-09-18T19:17:51.262" v="1831" actId="14100"/>
          <ac:spMkLst>
            <pc:docMk/>
            <pc:sldMk cId="2468595790" sldId="315"/>
            <ac:spMk id="2" creationId="{B28A34A6-22BC-27A4-2C79-EE98A4943B14}"/>
          </ac:spMkLst>
        </pc:spChg>
        <pc:spChg chg="mod">
          <ac:chgData name="Donna Forde" userId="04bb0202b47829ea" providerId="LiveId" clId="{59DCF13A-17FF-427F-8BDA-0A470D6F841C}" dt="2024-09-18T19:17:55.616" v="1832" actId="14100"/>
          <ac:spMkLst>
            <pc:docMk/>
            <pc:sldMk cId="2468595790" sldId="315"/>
            <ac:spMk id="16" creationId="{AEF9954A-E263-8A7E-58B1-4D03F7D1BD9B}"/>
          </ac:spMkLst>
        </pc:spChg>
      </pc:sldChg>
      <pc:sldChg chg="modSp mod">
        <pc:chgData name="Donna Forde" userId="04bb0202b47829ea" providerId="LiveId" clId="{59DCF13A-17FF-427F-8BDA-0A470D6F841C}" dt="2024-09-26T20:14:41.008" v="2312" actId="20577"/>
        <pc:sldMkLst>
          <pc:docMk/>
          <pc:sldMk cId="4072101725" sldId="318"/>
        </pc:sldMkLst>
        <pc:spChg chg="mod">
          <ac:chgData name="Donna Forde" userId="04bb0202b47829ea" providerId="LiveId" clId="{59DCF13A-17FF-427F-8BDA-0A470D6F841C}" dt="2024-09-26T20:14:41.008" v="2312" actId="20577"/>
          <ac:spMkLst>
            <pc:docMk/>
            <pc:sldMk cId="4072101725" sldId="318"/>
            <ac:spMk id="4" creationId="{ACE55D3D-AA24-CF53-6679-29B3C83F7646}"/>
          </ac:spMkLst>
        </pc:spChg>
      </pc:sldChg>
      <pc:sldChg chg="modSp mod">
        <pc:chgData name="Donna Forde" userId="04bb0202b47829ea" providerId="LiveId" clId="{59DCF13A-17FF-427F-8BDA-0A470D6F841C}" dt="2024-09-18T19:41:31.265" v="2217" actId="20577"/>
        <pc:sldMkLst>
          <pc:docMk/>
          <pc:sldMk cId="1079846756" sldId="325"/>
        </pc:sldMkLst>
        <pc:spChg chg="mod">
          <ac:chgData name="Donna Forde" userId="04bb0202b47829ea" providerId="LiveId" clId="{59DCF13A-17FF-427F-8BDA-0A470D6F841C}" dt="2024-09-18T19:41:31.265" v="2217" actId="20577"/>
          <ac:spMkLst>
            <pc:docMk/>
            <pc:sldMk cId="1079846756" sldId="325"/>
            <ac:spMk id="3" creationId="{BB805F5A-E14B-2486-1BB1-ACE4FC2AC64D}"/>
          </ac:spMkLst>
        </pc:spChg>
      </pc:sldChg>
      <pc:sldChg chg="modSp mod">
        <pc:chgData name="Donna Forde" userId="04bb0202b47829ea" providerId="LiveId" clId="{59DCF13A-17FF-427F-8BDA-0A470D6F841C}" dt="2024-09-18T19:18:42.198" v="1833" actId="313"/>
        <pc:sldMkLst>
          <pc:docMk/>
          <pc:sldMk cId="2241495" sldId="328"/>
        </pc:sldMkLst>
        <pc:spChg chg="mod">
          <ac:chgData name="Donna Forde" userId="04bb0202b47829ea" providerId="LiveId" clId="{59DCF13A-17FF-427F-8BDA-0A470D6F841C}" dt="2024-09-18T19:18:42.198" v="1833" actId="313"/>
          <ac:spMkLst>
            <pc:docMk/>
            <pc:sldMk cId="2241495" sldId="328"/>
            <ac:spMk id="4" creationId="{459DFB07-7398-E36C-AABC-CC0B3E4E8BFD}"/>
          </ac:spMkLst>
        </pc:spChg>
      </pc:sldChg>
      <pc:sldChg chg="modSp mod">
        <pc:chgData name="Donna Forde" userId="04bb0202b47829ea" providerId="LiveId" clId="{59DCF13A-17FF-427F-8BDA-0A470D6F841C}" dt="2024-09-18T19:42:37.632" v="2234" actId="20577"/>
        <pc:sldMkLst>
          <pc:docMk/>
          <pc:sldMk cId="3953352527" sldId="329"/>
        </pc:sldMkLst>
        <pc:spChg chg="mod">
          <ac:chgData name="Donna Forde" userId="04bb0202b47829ea" providerId="LiveId" clId="{59DCF13A-17FF-427F-8BDA-0A470D6F841C}" dt="2024-09-18T19:42:37.632" v="2234" actId="20577"/>
          <ac:spMkLst>
            <pc:docMk/>
            <pc:sldMk cId="3953352527" sldId="329"/>
            <ac:spMk id="7" creationId="{405808D5-B301-0F73-C855-82B5274FCF05}"/>
          </ac:spMkLst>
        </pc:spChg>
      </pc:sldChg>
      <pc:sldChg chg="modSp mod modNotesTx">
        <pc:chgData name="Donna Forde" userId="04bb0202b47829ea" providerId="LiveId" clId="{59DCF13A-17FF-427F-8BDA-0A470D6F841C}" dt="2024-09-18T19:20:07.121" v="1859" actId="20577"/>
        <pc:sldMkLst>
          <pc:docMk/>
          <pc:sldMk cId="2817935968" sldId="331"/>
        </pc:sldMkLst>
        <pc:spChg chg="mod">
          <ac:chgData name="Donna Forde" userId="04bb0202b47829ea" providerId="LiveId" clId="{59DCF13A-17FF-427F-8BDA-0A470D6F841C}" dt="2024-09-18T19:20:07.121" v="1859" actId="20577"/>
          <ac:spMkLst>
            <pc:docMk/>
            <pc:sldMk cId="2817935968" sldId="331"/>
            <ac:spMk id="3" creationId="{6E5C0D9C-873E-853F-67EE-BDA18BA0FCB2}"/>
          </ac:spMkLst>
        </pc:spChg>
      </pc:sldChg>
      <pc:sldChg chg="modSp mod">
        <pc:chgData name="Donna Forde" userId="04bb0202b47829ea" providerId="LiveId" clId="{59DCF13A-17FF-427F-8BDA-0A470D6F841C}" dt="2024-09-18T19:20:48.289" v="1863" actId="20577"/>
        <pc:sldMkLst>
          <pc:docMk/>
          <pc:sldMk cId="2369689082" sldId="333"/>
        </pc:sldMkLst>
        <pc:spChg chg="mod">
          <ac:chgData name="Donna Forde" userId="04bb0202b47829ea" providerId="LiveId" clId="{59DCF13A-17FF-427F-8BDA-0A470D6F841C}" dt="2024-09-18T19:20:48.289" v="1863" actId="20577"/>
          <ac:spMkLst>
            <pc:docMk/>
            <pc:sldMk cId="2369689082" sldId="333"/>
            <ac:spMk id="5" creationId="{5C28B80E-A6A4-88E4-CC78-8954261BEFF5}"/>
          </ac:spMkLst>
        </pc:spChg>
      </pc:sldChg>
      <pc:sldChg chg="modSp mod modNotesTx">
        <pc:chgData name="Donna Forde" userId="04bb0202b47829ea" providerId="LiveId" clId="{59DCF13A-17FF-427F-8BDA-0A470D6F841C}" dt="2024-09-18T19:22:05.716" v="1891" actId="20577"/>
        <pc:sldMkLst>
          <pc:docMk/>
          <pc:sldMk cId="4142989472" sldId="334"/>
        </pc:sldMkLst>
        <pc:spChg chg="mod">
          <ac:chgData name="Donna Forde" userId="04bb0202b47829ea" providerId="LiveId" clId="{59DCF13A-17FF-427F-8BDA-0A470D6F841C}" dt="2024-09-18T19:22:05.716" v="1891" actId="20577"/>
          <ac:spMkLst>
            <pc:docMk/>
            <pc:sldMk cId="4142989472" sldId="334"/>
            <ac:spMk id="6" creationId="{E4B350DD-D843-6196-4731-8CCAAF9542DC}"/>
          </ac:spMkLst>
        </pc:spChg>
      </pc:sldChg>
      <pc:sldChg chg="modSp mod modNotesTx">
        <pc:chgData name="Donna Forde" userId="04bb0202b47829ea" providerId="LiveId" clId="{59DCF13A-17FF-427F-8BDA-0A470D6F841C}" dt="2024-09-26T20:36:01.566" v="2319" actId="20577"/>
        <pc:sldMkLst>
          <pc:docMk/>
          <pc:sldMk cId="1879250833" sldId="336"/>
        </pc:sldMkLst>
        <pc:spChg chg="mod">
          <ac:chgData name="Donna Forde" userId="04bb0202b47829ea" providerId="LiveId" clId="{59DCF13A-17FF-427F-8BDA-0A470D6F841C}" dt="2024-09-26T20:36:01.566" v="2319" actId="20577"/>
          <ac:spMkLst>
            <pc:docMk/>
            <pc:sldMk cId="1879250833" sldId="336"/>
            <ac:spMk id="4" creationId="{217F48A3-747C-FDC4-AF77-2FD4A379B7CC}"/>
          </ac:spMkLst>
        </pc:spChg>
      </pc:sldChg>
      <pc:sldChg chg="modSp mod">
        <pc:chgData name="Donna Forde" userId="04bb0202b47829ea" providerId="LiveId" clId="{59DCF13A-17FF-427F-8BDA-0A470D6F841C}" dt="2024-09-26T20:35:09.192" v="2318" actId="20577"/>
        <pc:sldMkLst>
          <pc:docMk/>
          <pc:sldMk cId="3636364917" sldId="342"/>
        </pc:sldMkLst>
        <pc:spChg chg="mod">
          <ac:chgData name="Donna Forde" userId="04bb0202b47829ea" providerId="LiveId" clId="{59DCF13A-17FF-427F-8BDA-0A470D6F841C}" dt="2024-09-26T20:35:09.192" v="2318" actId="20577"/>
          <ac:spMkLst>
            <pc:docMk/>
            <pc:sldMk cId="3636364917" sldId="342"/>
            <ac:spMk id="4" creationId="{26FCEB77-139E-AA2E-7547-F685870F50C8}"/>
          </ac:spMkLst>
        </pc:spChg>
      </pc:sldChg>
      <pc:sldChg chg="modSp mod">
        <pc:chgData name="Donna Forde" userId="04bb0202b47829ea" providerId="LiveId" clId="{59DCF13A-17FF-427F-8BDA-0A470D6F841C}" dt="2024-09-26T20:39:45.328" v="2339" actId="20577"/>
        <pc:sldMkLst>
          <pc:docMk/>
          <pc:sldMk cId="630220963" sldId="345"/>
        </pc:sldMkLst>
        <pc:spChg chg="mod">
          <ac:chgData name="Donna Forde" userId="04bb0202b47829ea" providerId="LiveId" clId="{59DCF13A-17FF-427F-8BDA-0A470D6F841C}" dt="2024-09-26T20:39:45.328" v="2339" actId="20577"/>
          <ac:spMkLst>
            <pc:docMk/>
            <pc:sldMk cId="630220963" sldId="345"/>
            <ac:spMk id="3" creationId="{EBA7BFA2-0F18-668D-6037-BF404D56C8A3}"/>
          </ac:spMkLst>
        </pc:spChg>
      </pc:sldChg>
      <pc:sldChg chg="modSp mod modNotesTx">
        <pc:chgData name="Donna Forde" userId="04bb0202b47829ea" providerId="LiveId" clId="{59DCF13A-17FF-427F-8BDA-0A470D6F841C}" dt="2024-09-18T19:29:54.315" v="2094" actId="20577"/>
        <pc:sldMkLst>
          <pc:docMk/>
          <pc:sldMk cId="3391081290" sldId="348"/>
        </pc:sldMkLst>
        <pc:spChg chg="mod">
          <ac:chgData name="Donna Forde" userId="04bb0202b47829ea" providerId="LiveId" clId="{59DCF13A-17FF-427F-8BDA-0A470D6F841C}" dt="2024-09-18T19:29:54.315" v="2094" actId="20577"/>
          <ac:spMkLst>
            <pc:docMk/>
            <pc:sldMk cId="3391081290" sldId="348"/>
            <ac:spMk id="4" creationId="{1A76E2F1-17F2-D9D6-0A7A-8B674EF4D7D7}"/>
          </ac:spMkLst>
        </pc:spChg>
      </pc:sldChg>
      <pc:sldChg chg="modNotesTx">
        <pc:chgData name="Donna Forde" userId="04bb0202b47829ea" providerId="LiveId" clId="{59DCF13A-17FF-427F-8BDA-0A470D6F841C}" dt="2024-09-18T19:50:46.126" v="2239"/>
        <pc:sldMkLst>
          <pc:docMk/>
          <pc:sldMk cId="419218261" sldId="349"/>
        </pc:sldMkLst>
      </pc:sldChg>
      <pc:sldChg chg="modNotesTx">
        <pc:chgData name="Donna Forde" userId="04bb0202b47829ea" providerId="LiveId" clId="{59DCF13A-17FF-427F-8BDA-0A470D6F841C}" dt="2024-09-18T19:25:27.344" v="1900"/>
        <pc:sldMkLst>
          <pc:docMk/>
          <pc:sldMk cId="379607996" sldId="351"/>
        </pc:sldMkLst>
      </pc:sldChg>
      <pc:sldChg chg="modSp mod">
        <pc:chgData name="Donna Forde" userId="04bb0202b47829ea" providerId="LiveId" clId="{59DCF13A-17FF-427F-8BDA-0A470D6F841C}" dt="2024-09-18T19:53:55.639" v="2306" actId="1076"/>
        <pc:sldMkLst>
          <pc:docMk/>
          <pc:sldMk cId="3798670433" sldId="352"/>
        </pc:sldMkLst>
        <pc:spChg chg="mod">
          <ac:chgData name="Donna Forde" userId="04bb0202b47829ea" providerId="LiveId" clId="{59DCF13A-17FF-427F-8BDA-0A470D6F841C}" dt="2024-09-18T19:53:55.639" v="2306" actId="1076"/>
          <ac:spMkLst>
            <pc:docMk/>
            <pc:sldMk cId="3798670433" sldId="352"/>
            <ac:spMk id="5" creationId="{E68FC283-CE86-BD8B-ED4E-C45C5F5C310A}"/>
          </ac:spMkLst>
        </pc:spChg>
      </pc:sldChg>
      <pc:sldChg chg="modSp mod">
        <pc:chgData name="Donna Forde" userId="04bb0202b47829ea" providerId="LiveId" clId="{59DCF13A-17FF-427F-8BDA-0A470D6F841C}" dt="2024-09-18T19:31:00.280" v="2097" actId="20577"/>
        <pc:sldMkLst>
          <pc:docMk/>
          <pc:sldMk cId="1414093172" sldId="355"/>
        </pc:sldMkLst>
        <pc:spChg chg="mod">
          <ac:chgData name="Donna Forde" userId="04bb0202b47829ea" providerId="LiveId" clId="{59DCF13A-17FF-427F-8BDA-0A470D6F841C}" dt="2024-09-18T19:31:00.280" v="2097" actId="20577"/>
          <ac:spMkLst>
            <pc:docMk/>
            <pc:sldMk cId="1414093172" sldId="355"/>
            <ac:spMk id="4" creationId="{6DC17775-4B8C-2F6B-4672-9759903B3D4B}"/>
          </ac:spMkLst>
        </pc:spChg>
      </pc:sldChg>
      <pc:sldChg chg="modSp mod">
        <pc:chgData name="Donna Forde" userId="04bb0202b47829ea" providerId="LiveId" clId="{59DCF13A-17FF-427F-8BDA-0A470D6F841C}" dt="2024-09-18T19:32:17.374" v="2131" actId="20577"/>
        <pc:sldMkLst>
          <pc:docMk/>
          <pc:sldMk cId="2393077816" sldId="358"/>
        </pc:sldMkLst>
        <pc:spChg chg="mod">
          <ac:chgData name="Donna Forde" userId="04bb0202b47829ea" providerId="LiveId" clId="{59DCF13A-17FF-427F-8BDA-0A470D6F841C}" dt="2024-09-18T19:32:17.374" v="2131" actId="20577"/>
          <ac:spMkLst>
            <pc:docMk/>
            <pc:sldMk cId="2393077816" sldId="358"/>
            <ac:spMk id="4" creationId="{E015291E-CF2B-6C50-A019-F1F5C14E87F2}"/>
          </ac:spMkLst>
        </pc:spChg>
      </pc:sldChg>
      <pc:sldChg chg="modSp new mod">
        <pc:chgData name="Donna Forde" userId="04bb0202b47829ea" providerId="LiveId" clId="{59DCF13A-17FF-427F-8BDA-0A470D6F841C}" dt="2024-09-18T20:03:33.929" v="2310" actId="20577"/>
        <pc:sldMkLst>
          <pc:docMk/>
          <pc:sldMk cId="3758872121" sldId="361"/>
        </pc:sldMkLst>
        <pc:spChg chg="mod">
          <ac:chgData name="Donna Forde" userId="04bb0202b47829ea" providerId="LiveId" clId="{59DCF13A-17FF-427F-8BDA-0A470D6F841C}" dt="2024-09-17T21:31:29.492" v="508" actId="122"/>
          <ac:spMkLst>
            <pc:docMk/>
            <pc:sldMk cId="3758872121" sldId="361"/>
            <ac:spMk id="2" creationId="{A4878FE5-7CD1-F227-C84E-12356C58D74D}"/>
          </ac:spMkLst>
        </pc:spChg>
        <pc:spChg chg="mod">
          <ac:chgData name="Donna Forde" userId="04bb0202b47829ea" providerId="LiveId" clId="{59DCF13A-17FF-427F-8BDA-0A470D6F841C}" dt="2024-09-18T20:03:33.929" v="2310" actId="20577"/>
          <ac:spMkLst>
            <pc:docMk/>
            <pc:sldMk cId="3758872121" sldId="361"/>
            <ac:spMk id="3" creationId="{0E6AB187-0ECC-062B-33FF-B59AC7A8C75E}"/>
          </ac:spMkLst>
        </pc:spChg>
      </pc:sldChg>
      <pc:sldChg chg="modSp new mod modNotesTx">
        <pc:chgData name="Donna Forde" userId="04bb0202b47829ea" providerId="LiveId" clId="{59DCF13A-17FF-427F-8BDA-0A470D6F841C}" dt="2024-09-18T19:37:57.864" v="2215" actId="20577"/>
        <pc:sldMkLst>
          <pc:docMk/>
          <pc:sldMk cId="2276315946" sldId="362"/>
        </pc:sldMkLst>
        <pc:spChg chg="mod">
          <ac:chgData name="Donna Forde" userId="04bb0202b47829ea" providerId="LiveId" clId="{59DCF13A-17FF-427F-8BDA-0A470D6F841C}" dt="2024-09-18T19:37:46.966" v="2212" actId="14100"/>
          <ac:spMkLst>
            <pc:docMk/>
            <pc:sldMk cId="2276315946" sldId="362"/>
            <ac:spMk id="2" creationId="{7532E262-CD2C-0B0A-9B53-DCBDCF90DED6}"/>
          </ac:spMkLst>
        </pc:spChg>
        <pc:spChg chg="mod">
          <ac:chgData name="Donna Forde" userId="04bb0202b47829ea" providerId="LiveId" clId="{59DCF13A-17FF-427F-8BDA-0A470D6F841C}" dt="2024-09-18T19:37:57.864" v="2215" actId="20577"/>
          <ac:spMkLst>
            <pc:docMk/>
            <pc:sldMk cId="2276315946" sldId="362"/>
            <ac:spMk id="3" creationId="{EF46EB22-8BAE-3049-30BF-DA043A847B2F}"/>
          </ac:spMkLst>
        </pc:spChg>
      </pc:sldChg>
      <pc:sldChg chg="modSp new mod modNotesTx">
        <pc:chgData name="Donna Forde" userId="04bb0202b47829ea" providerId="LiveId" clId="{59DCF13A-17FF-427F-8BDA-0A470D6F841C}" dt="2024-09-17T21:55:20.083" v="1391"/>
        <pc:sldMkLst>
          <pc:docMk/>
          <pc:sldMk cId="4236528848" sldId="363"/>
        </pc:sldMkLst>
        <pc:spChg chg="mod">
          <ac:chgData name="Donna Forde" userId="04bb0202b47829ea" providerId="LiveId" clId="{59DCF13A-17FF-427F-8BDA-0A470D6F841C}" dt="2024-09-17T21:41:10.130" v="1068" actId="122"/>
          <ac:spMkLst>
            <pc:docMk/>
            <pc:sldMk cId="4236528848" sldId="363"/>
            <ac:spMk id="2" creationId="{AF22268F-C68F-4314-AD0B-039787E73400}"/>
          </ac:spMkLst>
        </pc:spChg>
        <pc:spChg chg="mod">
          <ac:chgData name="Donna Forde" userId="04bb0202b47829ea" providerId="LiveId" clId="{59DCF13A-17FF-427F-8BDA-0A470D6F841C}" dt="2024-09-17T21:53:05.734" v="1390" actId="20577"/>
          <ac:spMkLst>
            <pc:docMk/>
            <pc:sldMk cId="4236528848" sldId="363"/>
            <ac:spMk id="3" creationId="{AB861D2E-0851-F618-ED5A-390FFCEFAB8C}"/>
          </ac:spMkLst>
        </pc:spChg>
      </pc:sldChg>
      <pc:sldChg chg="new del">
        <pc:chgData name="Donna Forde" userId="04bb0202b47829ea" providerId="LiveId" clId="{59DCF13A-17FF-427F-8BDA-0A470D6F841C}" dt="2024-09-18T19:32:23.379" v="2132" actId="2696"/>
        <pc:sldMkLst>
          <pc:docMk/>
          <pc:sldMk cId="3617536633" sldId="364"/>
        </pc:sldMkLst>
      </pc:sldChg>
      <pc:sldChg chg="addSp modSp new mod">
        <pc:chgData name="Donna Forde" userId="04bb0202b47829ea" providerId="LiveId" clId="{59DCF13A-17FF-427F-8BDA-0A470D6F841C}" dt="2024-09-18T19:50:25.813" v="2238" actId="14100"/>
        <pc:sldMkLst>
          <pc:docMk/>
          <pc:sldMk cId="4266723458" sldId="364"/>
        </pc:sldMkLst>
        <pc:spChg chg="add mod">
          <ac:chgData name="Donna Forde" userId="04bb0202b47829ea" providerId="LiveId" clId="{59DCF13A-17FF-427F-8BDA-0A470D6F841C}" dt="2024-09-18T19:50:25.813" v="2238" actId="14100"/>
          <ac:spMkLst>
            <pc:docMk/>
            <pc:sldMk cId="4266723458" sldId="364"/>
            <ac:spMk id="4" creationId="{A3AC9C43-2EA5-0441-C8AB-A80F0CD25C3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gdent.uk/gdc-development-outcome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dards.gdc-uk.org/pages/principle3/principle3.aspx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hlinkClick r:id="rId3"/>
              </a:rPr>
              <a:t>GDC development outcomes – College of General Dentistry (cgdent.uk)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3101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IE" dirty="0"/>
              <a:t>Cross infection can occur in a number of ways</a:t>
            </a:r>
          </a:p>
          <a:p>
            <a:r>
              <a:rPr lang="en-IE" dirty="0"/>
              <a:t>Direct contact – one person can spread an infection to another through direct Physical contact</a:t>
            </a:r>
          </a:p>
          <a:p>
            <a:r>
              <a:rPr lang="en-IE" dirty="0"/>
              <a:t>Indirect Contact – an infection can spread indirectly between people.</a:t>
            </a:r>
          </a:p>
          <a:p>
            <a:r>
              <a:rPr lang="en-IE" dirty="0"/>
              <a:t>Airborne – An infection can spread through air when someone coughs or sneezes</a:t>
            </a:r>
          </a:p>
        </p:txBody>
      </p:sp>
    </p:spTree>
    <p:extLst>
      <p:ext uri="{BB962C8B-B14F-4D97-AF65-F5344CB8AC3E}">
        <p14:creationId xmlns:p14="http://schemas.microsoft.com/office/powerpoint/2010/main" val="2059770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sz="800" dirty="0"/>
              <a:t>stop bacteria reproducing when conditions become unfavorable Bacteria protects itself by forming a hard outer coating until conditions are favorable again – Spores</a:t>
            </a:r>
          </a:p>
          <a:p>
            <a:r>
              <a:rPr lang="en-US" sz="800" dirty="0"/>
              <a:t>Fungi are more complicated organisms than viruses and bacteria.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–declutter surgery, Instruments sterile and pouched or covered Prevents Instruments from getting dirty and emphasize that they are clean to patients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28522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sz="800" dirty="0">
                <a:solidFill>
                  <a:schemeClr val="accent6"/>
                </a:solidFill>
              </a:rPr>
              <a:t>PPE falls in line with the Health and Safety at Work Act of 1974 and HTM01-05 Whilst treating patients clinical staff must wear the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88119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202C8F"/>
                </a:solidFill>
              </a:rPr>
              <a:t>When disinfecting appliances or impressions you should be following the guidelines of HTM01-05.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23989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IE" dirty="0"/>
              <a:t>https://www.gdc-uk.org/education-cpd/students-and-trainees/becoming-a-member-of-the-dental-team/student-case-studies/principle-6</a:t>
            </a:r>
          </a:p>
        </p:txBody>
      </p:sp>
    </p:spTree>
    <p:extLst>
      <p:ext uri="{BB962C8B-B14F-4D97-AF65-F5344CB8AC3E}">
        <p14:creationId xmlns:p14="http://schemas.microsoft.com/office/powerpoint/2010/main" val="1529135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hlinkClick r:id="rId3"/>
              </a:rPr>
              <a:t>General Dental Council - Obtain valid consent (gdc-uk.org)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95418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202C8F"/>
                </a:solidFill>
              </a:rPr>
              <a:t>If there is any doubt in whether a person can consent  assess whether the patient is able to give informed consent. Does the patient understand and can weigh up the information needed to make the decision in question?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6245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tandards.gdc-uk.org/pages/principle5/principle5.aspx" TargetMode="External"/><Relationship Id="rId3" Type="http://schemas.openxmlformats.org/officeDocument/2006/relationships/image" Target="../media/image21.png"/><Relationship Id="rId7" Type="http://schemas.openxmlformats.org/officeDocument/2006/relationships/hyperlink" Target="https://standards.gdc-uk.org/pages/principle4/principle4.aspx" TargetMode="External"/><Relationship Id="rId12" Type="http://schemas.openxmlformats.org/officeDocument/2006/relationships/hyperlink" Target="https://standards.gdc-uk.org/pages/principle9/principle9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standards.gdc-uk.org/pages/principle3/principle3.aspx" TargetMode="External"/><Relationship Id="rId11" Type="http://schemas.openxmlformats.org/officeDocument/2006/relationships/hyperlink" Target="https://standards.gdc-uk.org/pages/principle8/principle8.aspx" TargetMode="External"/><Relationship Id="rId5" Type="http://schemas.openxmlformats.org/officeDocument/2006/relationships/hyperlink" Target="https://standards.gdc-uk.org/pages/principle2/principle2.aspx" TargetMode="External"/><Relationship Id="rId10" Type="http://schemas.openxmlformats.org/officeDocument/2006/relationships/hyperlink" Target="https://standards.gdc-uk.org/pages/principle7/principle7.aspx" TargetMode="External"/><Relationship Id="rId4" Type="http://schemas.openxmlformats.org/officeDocument/2006/relationships/hyperlink" Target="https://standards.gdc-uk.org/pages/principle1/principle1.aspx" TargetMode="External"/><Relationship Id="rId9" Type="http://schemas.openxmlformats.org/officeDocument/2006/relationships/hyperlink" Target="https://standards.gdc-uk.org/pages/principle6/principle6.aspx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9400" y="810227"/>
            <a:ext cx="6472811" cy="3831221"/>
          </a:xfrm>
        </p:spPr>
        <p:txBody>
          <a:bodyPr anchor="ctr"/>
          <a:lstStyle/>
          <a:p>
            <a:r>
              <a:rPr lang="en-US" dirty="0"/>
              <a:t>Health &amp; safety</a:t>
            </a:r>
            <a:br>
              <a:rPr lang="en-US" dirty="0"/>
            </a:br>
            <a:r>
              <a:rPr lang="en-US" dirty="0"/>
              <a:t>Orthodontic Nursing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E30D8-51F2-091C-8BD5-D28D01779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64" y="3635829"/>
            <a:ext cx="6583680" cy="2912704"/>
          </a:xfrm>
        </p:spPr>
        <p:txBody>
          <a:bodyPr>
            <a:normAutofit/>
          </a:bodyPr>
          <a:lstStyle/>
          <a:p>
            <a:r>
              <a:rPr lang="en-IE" sz="3200" dirty="0"/>
              <a:t>My name is Donna Forde</a:t>
            </a:r>
          </a:p>
          <a:p>
            <a:r>
              <a:rPr lang="en-IE" sz="3200" dirty="0"/>
              <a:t>I am an Orthodontic Therapist based in Zen Orthodontics in Newry.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94E4E-3E96-FC5C-1A03-F111E000CF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AAA9F4-0387-C2EF-BE96-3DFE3F009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4" y="225879"/>
            <a:ext cx="2142307" cy="313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81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8FE5-7CD1-F227-C84E-12356C58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AIMS of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AB187-0ECC-062B-33FF-B59AC7A8C7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IE" sz="2800" dirty="0"/>
              <a:t>To convey information on health and safety within a dental d</a:t>
            </a:r>
            <a:r>
              <a:rPr lang="en-IE" sz="2800"/>
              <a:t>ractice</a:t>
            </a:r>
            <a:r>
              <a:rPr lang="en-IE" sz="2800" dirty="0"/>
              <a:t>, and to demonstrate good practice and protocols.</a:t>
            </a:r>
          </a:p>
          <a:p>
            <a:pPr marL="0" indent="0" algn="ctr">
              <a:buNone/>
            </a:pPr>
            <a:r>
              <a:rPr lang="en-IE" sz="2800" b="1" dirty="0"/>
              <a:t>OBJECTIVES</a:t>
            </a:r>
          </a:p>
          <a:p>
            <a:pPr marL="0" indent="0">
              <a:buNone/>
            </a:pPr>
            <a:r>
              <a:rPr lang="en-IE" sz="2800" dirty="0"/>
              <a:t>To identify workplace safety and prevention of accidents, illnesses and suffering within a Dental practice.  </a:t>
            </a:r>
          </a:p>
          <a:p>
            <a:pPr marL="0" indent="0">
              <a:buNone/>
            </a:pPr>
            <a:r>
              <a:rPr lang="en-IE" sz="2800" dirty="0"/>
              <a:t>Apply and promote safe working practice and understand health &amp; safety requirements.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312FF-B6C0-9337-F26A-4B335C8213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7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268F-C68F-4314-AD0B-039787E7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err="1"/>
              <a:t>Gdc</a:t>
            </a:r>
            <a:r>
              <a:rPr lang="en-IE" dirty="0"/>
              <a:t> development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61D2E-0851-F618-ED5A-390FFCEFAB8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/>
          </a:bodyPr>
          <a:lstStyle/>
          <a:p>
            <a:r>
              <a:rPr lang="en-IE" sz="3500" dirty="0"/>
              <a:t>GDC Development outcomes </a:t>
            </a:r>
            <a:r>
              <a:rPr lang="en-IE" sz="3500" b="1" dirty="0"/>
              <a:t>A &amp; C</a:t>
            </a:r>
          </a:p>
          <a:p>
            <a:endParaRPr lang="en-IE" b="1" dirty="0"/>
          </a:p>
          <a:p>
            <a:r>
              <a:rPr lang="en-IE" sz="3000" b="1" dirty="0"/>
              <a:t>A</a:t>
            </a:r>
            <a:r>
              <a:rPr lang="en-IE" b="1" dirty="0"/>
              <a:t> – </a:t>
            </a:r>
            <a:r>
              <a:rPr lang="en-IE" sz="2800" dirty="0"/>
              <a:t>Effective communication with patients, the dental team and others across dentistry, including obtaining consent and dealing with complaints</a:t>
            </a:r>
          </a:p>
          <a:p>
            <a:r>
              <a:rPr lang="en-IE" sz="3000" b="1" dirty="0"/>
              <a:t>C</a:t>
            </a:r>
            <a:r>
              <a:rPr lang="en-IE" b="1" dirty="0"/>
              <a:t> – </a:t>
            </a:r>
            <a:r>
              <a:rPr lang="en-IE" sz="2800" dirty="0"/>
              <a:t>Maintenance and development of knowledge and skill within your field of practice. For example, cross infection control.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6EFA8F0-1644-86BF-136E-025D9A29A4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0BCDD-C89D-258D-9185-664874692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52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BEF45-4A94-97B0-D418-D827A6C43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39486"/>
            <a:ext cx="7367451" cy="2349145"/>
          </a:xfrm>
          <a:noFill/>
        </p:spPr>
        <p:txBody>
          <a:bodyPr/>
          <a:lstStyle/>
          <a:p>
            <a:r>
              <a:rPr lang="en-IE" sz="2800" dirty="0"/>
              <a:t>TOPICS WE WILL DISCUSS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E82AB-B119-07F8-78B2-D1B8F5024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CROSS INFECTION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WASTE DISPOSAL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HEALTH &amp; SAFETY AT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LEGAL &amp; ETHICAL ISSUES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COMPLAINTS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CONSENT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51F32-083B-5EFC-B46E-C8E8F1A41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44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/>
          <a:lstStyle/>
          <a:p>
            <a:r>
              <a:rPr lang="en-US" dirty="0"/>
              <a:t>Cross infection control</a:t>
            </a:r>
          </a:p>
        </p:txBody>
      </p:sp>
      <p:pic>
        <p:nvPicPr>
          <p:cNvPr id="5" name="Content Placeholder 4" descr="Digital rendering of a virus formation">
            <a:extLst>
              <a:ext uri="{FF2B5EF4-FFF2-40B4-BE49-F238E27FC236}">
                <a16:creationId xmlns:a16="http://schemas.microsoft.com/office/drawing/2014/main" id="{95E9C098-A557-81A7-8C8E-0BD214B004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69996" y="2303463"/>
            <a:ext cx="4945995" cy="3497262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2E262-CD2C-0B0A-9B53-DCBDCF90D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228600"/>
            <a:ext cx="7965461" cy="828673"/>
          </a:xfrm>
        </p:spPr>
        <p:txBody>
          <a:bodyPr/>
          <a:lstStyle/>
          <a:p>
            <a:r>
              <a:rPr lang="en-IE" dirty="0"/>
              <a:t>What is infection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6EB22-8BAE-3049-30BF-DA043A847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1589314"/>
            <a:ext cx="7965460" cy="42114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3600" dirty="0"/>
              <a:t>Cross infection also known as cross transmission or cross contamination, is the spread of harmful microorganisms like bacteria and viruses from one person, object or place to another.</a:t>
            </a:r>
          </a:p>
          <a:p>
            <a:pPr marL="0" indent="0">
              <a:buNone/>
            </a:pPr>
            <a:endParaRPr lang="en-IE" sz="3600" dirty="0"/>
          </a:p>
          <a:p>
            <a:pPr marL="0" indent="0">
              <a:buNone/>
            </a:pPr>
            <a:r>
              <a:rPr lang="en-IE" sz="3600" dirty="0"/>
              <a:t>Cross infection can be caused by bacteria, viruses, fungi and protozoa.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378E7-36E1-049C-F790-F059E0312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15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337458"/>
            <a:ext cx="7489372" cy="707572"/>
          </a:xfrm>
        </p:spPr>
        <p:txBody>
          <a:bodyPr/>
          <a:lstStyle/>
          <a:p>
            <a:pPr algn="ctr"/>
            <a:r>
              <a:rPr lang="en-US" dirty="0" err="1"/>
              <a:t>BACteria</a:t>
            </a:r>
            <a:r>
              <a:rPr lang="en-US" dirty="0"/>
              <a:t> &amp; Fungi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262744"/>
            <a:ext cx="7336971" cy="476062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Some bacteria are healthy and some will cause harm to stop the harmful bacteria we can build up a natural immunity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 Use antibiotics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Bactericidal agents - kill bacteria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Fungi – Can be seen by human eye and bacteria can only be seen by microscope</a:t>
            </a:r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6E1AFF6-5C87-4FFF-EFB9-0B50FEA8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98471"/>
            <a:ext cx="7843837" cy="1012782"/>
          </a:xfrm>
        </p:spPr>
        <p:txBody>
          <a:bodyPr/>
          <a:lstStyle/>
          <a:p>
            <a:r>
              <a:rPr lang="en-IE" dirty="0"/>
              <a:t>Bacterial Diseases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55D3D-AA24-CF53-6679-29B3C83F76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1668009"/>
            <a:ext cx="6902450" cy="489152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Tuberculosis TB </a:t>
            </a:r>
          </a:p>
          <a:p>
            <a:r>
              <a:rPr lang="en-US" sz="2800" dirty="0"/>
              <a:t>      - Incidence on the increase</a:t>
            </a:r>
          </a:p>
          <a:p>
            <a:r>
              <a:rPr lang="en-US" sz="2800" dirty="0"/>
              <a:t>      - Droplet of direct contact</a:t>
            </a:r>
          </a:p>
          <a:p>
            <a:r>
              <a:rPr lang="en-US" sz="2800" dirty="0"/>
              <a:t>      - </a:t>
            </a:r>
            <a:r>
              <a:rPr lang="en-US" sz="2800" dirty="0" err="1"/>
              <a:t>Immunisation</a:t>
            </a:r>
            <a:endParaRPr lang="en-US" sz="2800" dirty="0"/>
          </a:p>
          <a:p>
            <a:r>
              <a:rPr lang="en-US" sz="2800" dirty="0"/>
              <a:t>      - Cross infection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      </a:t>
            </a:r>
            <a:r>
              <a:rPr lang="en-US" sz="2800" b="1" dirty="0" err="1"/>
              <a:t>Methycillin</a:t>
            </a:r>
            <a:r>
              <a:rPr lang="en-US" sz="2800" b="1" dirty="0"/>
              <a:t> Resistant Staphylococcus Aureus MRSA control </a:t>
            </a:r>
          </a:p>
          <a:p>
            <a:r>
              <a:rPr lang="en-US" sz="2800" dirty="0"/>
              <a:t>     - Mainly on patients leaving hospital </a:t>
            </a:r>
          </a:p>
          <a:p>
            <a:r>
              <a:rPr lang="en-US" sz="2800" dirty="0"/>
              <a:t>     - No special precautions </a:t>
            </a:r>
          </a:p>
          <a:p>
            <a:r>
              <a:rPr lang="en-US" sz="2800" dirty="0"/>
              <a:t>     - Infected clinical staff should not take   part in invasive procedures</a:t>
            </a:r>
          </a:p>
        </p:txBody>
      </p:sp>
      <p:pic>
        <p:nvPicPr>
          <p:cNvPr id="2050" name="Picture 2" descr="12 Bacterial Diseases You Didn't Know You Could Get - Just Health Life">
            <a:extLst>
              <a:ext uri="{FF2B5EF4-FFF2-40B4-BE49-F238E27FC236}">
                <a16:creationId xmlns:a16="http://schemas.microsoft.com/office/drawing/2014/main" id="{E55BCBD9-3509-6CE8-EC9F-2525FEB5F68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1" r="23001"/>
          <a:stretch/>
        </p:blipFill>
        <p:spPr bwMode="auto">
          <a:xfrm>
            <a:off x="8990013" y="0"/>
            <a:ext cx="320198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BAF2-FC7A-1CFE-88B6-1D466839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73" y="298001"/>
            <a:ext cx="7843837" cy="1012782"/>
          </a:xfrm>
        </p:spPr>
        <p:txBody>
          <a:bodyPr/>
          <a:lstStyle/>
          <a:p>
            <a:pPr algn="ctr"/>
            <a:r>
              <a:rPr lang="en-IE" sz="4000" dirty="0"/>
              <a:t>VIRUSES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05F5A-E14B-2486-1BB1-ACE4FC2AC64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1568091"/>
            <a:ext cx="8075054" cy="4789166"/>
          </a:xfrm>
        </p:spPr>
        <p:txBody>
          <a:bodyPr>
            <a:normAutofit/>
          </a:bodyPr>
          <a:lstStyle/>
          <a:p>
            <a:r>
              <a:rPr lang="en-US" sz="3200" dirty="0"/>
              <a:t>Viruses are the smallest of the micro organisms and can cause a vast range of damage to the human body viruses are all potential pathogens and need a living host cell to survive There are three types of prevention: </a:t>
            </a:r>
          </a:p>
          <a:p>
            <a:pPr marL="514350" indent="-514350">
              <a:buAutoNum type="arabicPeriod"/>
            </a:pPr>
            <a:r>
              <a:rPr lang="en-US" sz="3200" dirty="0"/>
              <a:t>Acquired immunity</a:t>
            </a:r>
          </a:p>
          <a:p>
            <a:r>
              <a:rPr lang="en-US" sz="3200" dirty="0"/>
              <a:t>2.  Vaccination </a:t>
            </a:r>
          </a:p>
          <a:p>
            <a:r>
              <a:rPr lang="en-US" sz="3200" dirty="0"/>
              <a:t>3.  Antibodies </a:t>
            </a:r>
            <a:endParaRPr lang="en-IE" sz="3200" dirty="0"/>
          </a:p>
        </p:txBody>
      </p:sp>
      <p:pic>
        <p:nvPicPr>
          <p:cNvPr id="7" name="Picture Placeholder 6" descr="A close-up of several virus cells&#10;&#10;Description automatically generated">
            <a:extLst>
              <a:ext uri="{FF2B5EF4-FFF2-40B4-BE49-F238E27FC236}">
                <a16:creationId xmlns:a16="http://schemas.microsoft.com/office/drawing/2014/main" id="{A518C81F-EAE9-058D-926C-24EBC9F2F19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88" r="19088"/>
          <a:stretch>
            <a:fillRect/>
          </a:stretch>
        </p:blipFill>
        <p:spPr>
          <a:xfrm>
            <a:off x="8989454" y="1"/>
            <a:ext cx="3202546" cy="6858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3BDE40-D7BE-7EE0-F89F-DB083DF4FE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846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26117-98C0-89C7-B93A-C68C5C28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261257"/>
            <a:ext cx="7796464" cy="968829"/>
          </a:xfrm>
        </p:spPr>
        <p:txBody>
          <a:bodyPr/>
          <a:lstStyle/>
          <a:p>
            <a:r>
              <a:rPr lang="en-IE" dirty="0"/>
              <a:t>Virus Related Diseases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2C3F3-D100-8672-CBF8-E4ACBAAB85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EF2BA-021B-7972-A780-2A7B243F4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230086"/>
            <a:ext cx="4781550" cy="5366657"/>
          </a:xfrm>
        </p:spPr>
        <p:txBody>
          <a:bodyPr>
            <a:normAutofit fontScale="70000" lnSpcReduction="20000"/>
          </a:bodyPr>
          <a:lstStyle/>
          <a:p>
            <a:r>
              <a:rPr lang="en-IE" sz="3200" b="1" dirty="0"/>
              <a:t>Human Immune Deficiency </a:t>
            </a:r>
            <a:r>
              <a:rPr lang="en-IE" sz="3200" b="1" dirty="0" err="1"/>
              <a:t>Virus,HIV</a:t>
            </a:r>
            <a:r>
              <a:rPr lang="en-IE" sz="3200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400" dirty="0"/>
              <a:t>Acquired Immune Deficiency Syndrome, AIDS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400" dirty="0"/>
              <a:t>Blood, saliva, semen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400" dirty="0"/>
              <a:t>Not easily transmissible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400" dirty="0"/>
              <a:t>Fatal - No immunisation/cure</a:t>
            </a:r>
          </a:p>
          <a:p>
            <a:r>
              <a:rPr lang="en-US" sz="3200" b="1" dirty="0"/>
              <a:t>Hepatitis B 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dirty="0"/>
              <a:t>Very infectious, can be fatal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dirty="0"/>
              <a:t>Blood, saliva, body fluids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dirty="0" err="1"/>
              <a:t>Immunisation</a:t>
            </a:r>
            <a:r>
              <a:rPr lang="en-US" sz="3800" dirty="0"/>
              <a:t> available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dirty="0"/>
              <a:t>Carriers may not know they have it</a:t>
            </a:r>
            <a:endParaRPr lang="en-IE" sz="3800" dirty="0"/>
          </a:p>
        </p:txBody>
      </p:sp>
      <p:pic>
        <p:nvPicPr>
          <p:cNvPr id="7" name="Picture Placeholder 6" descr="A cartoon character with a mouth open&#10;&#10;Description automatically generated">
            <a:extLst>
              <a:ext uri="{FF2B5EF4-FFF2-40B4-BE49-F238E27FC236}">
                <a16:creationId xmlns:a16="http://schemas.microsoft.com/office/drawing/2014/main" id="{D133E1CD-C7B4-FDB1-7480-B9A9094FD6B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695950" y="3235766"/>
            <a:ext cx="3286125" cy="2246792"/>
          </a:xfrm>
        </p:spPr>
      </p:pic>
    </p:spTree>
    <p:extLst>
      <p:ext uri="{BB962C8B-B14F-4D97-AF65-F5344CB8AC3E}">
        <p14:creationId xmlns:p14="http://schemas.microsoft.com/office/powerpoint/2010/main" val="3679222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09C30-7163-C026-AA9D-F4AE9BCB3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239487"/>
            <a:ext cx="7796464" cy="990599"/>
          </a:xfrm>
        </p:spPr>
        <p:txBody>
          <a:bodyPr/>
          <a:lstStyle/>
          <a:p>
            <a:pPr algn="ctr"/>
            <a:r>
              <a:rPr lang="en-IE" dirty="0"/>
              <a:t>Types on cross infection transmission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9FDFCA-C73F-F8A5-CD7C-8DC9AF2AE5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DFB07-7398-E36C-AABC-CC0B3E4E8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382486"/>
            <a:ext cx="3283119" cy="4640879"/>
          </a:xfrm>
        </p:spPr>
        <p:txBody>
          <a:bodyPr>
            <a:normAutofit/>
          </a:bodyPr>
          <a:lstStyle/>
          <a:p>
            <a:r>
              <a:rPr lang="en-IE" sz="2400" b="1" dirty="0"/>
              <a:t>Direct Transmission</a:t>
            </a:r>
          </a:p>
          <a:p>
            <a:endParaRPr lang="en-I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200" b="1" dirty="0"/>
              <a:t>Blood borne transmission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3200" b="1" dirty="0"/>
              <a:t>Parenteral transmission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EB1A21-8BE6-4873-5496-F288D2A87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159" y="1382486"/>
            <a:ext cx="3284951" cy="4640879"/>
          </a:xfrm>
        </p:spPr>
        <p:txBody>
          <a:bodyPr>
            <a:normAutofit/>
          </a:bodyPr>
          <a:lstStyle/>
          <a:p>
            <a:r>
              <a:rPr lang="en-IE" sz="2400" b="1" dirty="0"/>
              <a:t>Indirect Transmission</a:t>
            </a:r>
          </a:p>
          <a:p>
            <a:endParaRPr lang="en-I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1" dirty="0"/>
              <a:t>Airbourne transmission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1" dirty="0"/>
              <a:t>Droplet Infection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1" dirty="0"/>
              <a:t>Aerosol</a:t>
            </a:r>
          </a:p>
        </p:txBody>
      </p:sp>
    </p:spTree>
    <p:extLst>
      <p:ext uri="{BB962C8B-B14F-4D97-AF65-F5344CB8AC3E}">
        <p14:creationId xmlns:p14="http://schemas.microsoft.com/office/powerpoint/2010/main" val="2241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3116C9-2B23-2BED-65FD-3B5A4671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WAYS TO PREVENT INFECTION CONTROL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5808D5-B301-0F73-C855-82B5274FCF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1992087"/>
            <a:ext cx="10511627" cy="4272538"/>
          </a:xfrm>
        </p:spPr>
        <p:txBody>
          <a:bodyPr>
            <a:noAutofit/>
          </a:bodyPr>
          <a:lstStyle/>
          <a:p>
            <a:r>
              <a:rPr lang="en-IE" sz="2400" dirty="0"/>
              <a:t>Standard precautions </a:t>
            </a:r>
          </a:p>
          <a:p>
            <a:r>
              <a:rPr lang="en-IE" sz="2400" dirty="0"/>
              <a:t>Social cleanliness </a:t>
            </a:r>
          </a:p>
          <a:p>
            <a:r>
              <a:rPr lang="en-IE" sz="2400" dirty="0"/>
              <a:t> Decontamination </a:t>
            </a:r>
          </a:p>
          <a:p>
            <a:r>
              <a:rPr lang="en-IE" sz="2400" dirty="0"/>
              <a:t> Disinfection </a:t>
            </a:r>
          </a:p>
          <a:p>
            <a:r>
              <a:rPr lang="en-IE" sz="2400" dirty="0"/>
              <a:t> Sterilisation </a:t>
            </a:r>
          </a:p>
          <a:p>
            <a:r>
              <a:rPr lang="en-IE" sz="2400" dirty="0"/>
              <a:t> Asepsis </a:t>
            </a:r>
          </a:p>
          <a:p>
            <a:r>
              <a:rPr lang="en-IE" sz="2400" dirty="0"/>
              <a:t> Personal Protective Equipment </a:t>
            </a:r>
          </a:p>
          <a:p>
            <a:r>
              <a:rPr lang="en-IE" sz="2400" dirty="0"/>
              <a:t> Vaccinations </a:t>
            </a:r>
          </a:p>
          <a:p>
            <a:r>
              <a:rPr lang="en-IE" sz="2400" dirty="0"/>
              <a:t> Training </a:t>
            </a:r>
          </a:p>
          <a:p>
            <a:r>
              <a:rPr lang="en-IE" sz="2400" dirty="0"/>
              <a:t> Infection control policy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1AFAA4-DBF4-E458-A38A-13DBF6C1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352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0F7B5-45A9-66D3-1E66-0BD45B0C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Clinical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C0D9C-873E-853F-67EE-BDA18BA0FCB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All necessary records are required for the treatment to be carried out Minimum items only out  on work tops.</a:t>
            </a:r>
          </a:p>
          <a:p>
            <a:endParaRPr lang="en-US" sz="2800" dirty="0"/>
          </a:p>
          <a:p>
            <a:r>
              <a:rPr lang="en-US" sz="2800" dirty="0"/>
              <a:t>Wipe down with hypochlorite solution or alternative,.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Handwashing Protective Personal Equipment Applied –Gloves, Visors, Masks Update patients Medical History –Important at every visit </a:t>
            </a:r>
            <a:endParaRPr lang="en-IE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C92EF-9E94-9F3D-FF34-D0BE573E0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35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37C93B-8FD1-884C-CC0F-C8AA20530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B0CD2F-902C-ED95-D955-EEA6B99B46C1}"/>
              </a:ext>
            </a:extLst>
          </p:cNvPr>
          <p:cNvSpPr txBox="1"/>
          <p:nvPr/>
        </p:nvSpPr>
        <p:spPr>
          <a:xfrm>
            <a:off x="1480457" y="457198"/>
            <a:ext cx="885008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Remove barriers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Wipe down and disinfect the surgery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Wear full PPE, disposable apron and heavy duty rubber gloves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Dispose of all sharps first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Scrub instruments or use Ultrasonic/washer disinfector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Visually inspect under an illuminated magnifier for signs of debris or damage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</a:t>
            </a:r>
            <a:r>
              <a:rPr lang="en-US" sz="3200" dirty="0" err="1">
                <a:solidFill>
                  <a:schemeClr val="accent6"/>
                </a:solidFill>
              </a:rPr>
              <a:t>Sterilise</a:t>
            </a:r>
            <a:r>
              <a:rPr lang="en-US" sz="3200" dirty="0">
                <a:solidFill>
                  <a:schemeClr val="accent6"/>
                </a:solidFill>
              </a:rPr>
              <a:t> instruments, spaced not touching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Store correctly – pouched dated for 365 days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Correct waste disposal of all clinical waste</a:t>
            </a:r>
            <a:endParaRPr lang="en-IE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158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A094-C4EC-CEAE-3292-B596FD80D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"/>
            <a:ext cx="10671048" cy="1208314"/>
          </a:xfrm>
        </p:spPr>
        <p:txBody>
          <a:bodyPr/>
          <a:lstStyle/>
          <a:p>
            <a:br>
              <a:rPr lang="en-IE" dirty="0"/>
            </a:br>
            <a:r>
              <a:rPr lang="en-IE" dirty="0"/>
              <a:t>STERILIZATION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3ECC2-860F-4C3D-607A-83DD0599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28B80E-A6A4-88E4-CC78-8954261BEFF5}"/>
              </a:ext>
            </a:extLst>
          </p:cNvPr>
          <p:cNvSpPr txBox="1"/>
          <p:nvPr/>
        </p:nvSpPr>
        <p:spPr>
          <a:xfrm>
            <a:off x="1164771" y="1872344"/>
            <a:ext cx="102612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An autoclave can be steam or vacuum and must reach 134˚c 2.2 bar pressure for 3 minutes . </a:t>
            </a:r>
          </a:p>
          <a:p>
            <a:endParaRPr lang="en-US" sz="3200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 Ensure that the instruments are correctly prepared, the trays must not be overloaded with all instruments spread out and open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If any injuries happen they must be reported and logged under RIDDOR -Reporting of Injuries Diseases and Dangerous Occurrences Regulations </a:t>
            </a:r>
            <a:endParaRPr lang="en-IE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89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A7770A-4953-0701-A37F-2B91D351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E9930-54C4-535E-6BD9-E509362B8D77}"/>
              </a:ext>
            </a:extLst>
          </p:cNvPr>
          <p:cNvSpPr txBox="1"/>
          <p:nvPr/>
        </p:nvSpPr>
        <p:spPr>
          <a:xfrm>
            <a:off x="3048000" y="25518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350DD-D843-6196-4731-8CCAAF9542DC}"/>
              </a:ext>
            </a:extLst>
          </p:cNvPr>
          <p:cNvSpPr txBox="1"/>
          <p:nvPr/>
        </p:nvSpPr>
        <p:spPr>
          <a:xfrm>
            <a:off x="2677887" y="533400"/>
            <a:ext cx="646611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Personal Protective Equipment is an essential part with our practice. </a:t>
            </a:r>
          </a:p>
          <a:p>
            <a:endParaRPr lang="en-US" sz="3200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Goggles,  Mask,  Gloves,  Uniform,  Shoes </a:t>
            </a:r>
          </a:p>
          <a:p>
            <a:endParaRPr lang="en-US" sz="3200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Whilst being treated patients should wear the following:  Goggles, Bib </a:t>
            </a:r>
            <a:endParaRPr lang="en-IE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89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E09F-D298-1D3B-3C9B-F5560805A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41514"/>
            <a:ext cx="10671048" cy="1055915"/>
          </a:xfrm>
        </p:spPr>
        <p:txBody>
          <a:bodyPr/>
          <a:lstStyle/>
          <a:p>
            <a:r>
              <a:rPr lang="en-IE" dirty="0"/>
              <a:t>Cross infection control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32729-6E08-3FAE-95AC-7A2E295F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F0060C-7A7F-7F0D-AAB7-155156A88EAE}"/>
              </a:ext>
            </a:extLst>
          </p:cNvPr>
          <p:cNvSpPr txBox="1"/>
          <p:nvPr/>
        </p:nvSpPr>
        <p:spPr>
          <a:xfrm>
            <a:off x="1578429" y="1077686"/>
            <a:ext cx="102108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202C8F"/>
                </a:solidFill>
              </a:rPr>
              <a:t>All practices must have a written policy which should contain what the practice is aiming for with regards to cross infection and how they are planning to prevent it from happening. The Policy must be: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02C8F"/>
                </a:solidFill>
              </a:rPr>
              <a:t>Followed routine by all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02C8F"/>
                </a:solidFill>
              </a:rPr>
              <a:t>Updated regularly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02C8F"/>
                </a:solidFill>
              </a:rPr>
              <a:t>On display for everyone to see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2449710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4F0D3C-44AE-56F8-5927-324D85EC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F48A3-747C-FDC4-AF77-2FD4A379B7CC}"/>
              </a:ext>
            </a:extLst>
          </p:cNvPr>
          <p:cNvSpPr txBox="1"/>
          <p:nvPr/>
        </p:nvSpPr>
        <p:spPr>
          <a:xfrm>
            <a:off x="1066800" y="217714"/>
            <a:ext cx="10657113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02C8F"/>
                </a:solidFill>
              </a:rPr>
              <a:t>It is a GDC requirement that Cross Infection CPD is completed regularly within you CPD Cycle</a:t>
            </a:r>
          </a:p>
          <a:p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When disinfecting appliances or impressions you should be following the guidelines of HTM01-05</a:t>
            </a:r>
            <a:endParaRPr lang="en-US" sz="3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>
                <a:solidFill>
                  <a:srgbClr val="202C8F"/>
                </a:solidFill>
              </a:rPr>
              <a:t>• Rinse under cold running water –to remove saliva, blood or debris </a:t>
            </a:r>
          </a:p>
          <a:p>
            <a:r>
              <a:rPr lang="en-US" sz="3200" dirty="0">
                <a:solidFill>
                  <a:srgbClr val="202C8F"/>
                </a:solidFill>
              </a:rPr>
              <a:t>• Immerse in disinfectant as per manufacturers instructions </a:t>
            </a:r>
          </a:p>
          <a:p>
            <a:r>
              <a:rPr lang="en-US" sz="3200" dirty="0">
                <a:solidFill>
                  <a:srgbClr val="202C8F"/>
                </a:solidFill>
              </a:rPr>
              <a:t>• Rinse again </a:t>
            </a:r>
          </a:p>
          <a:p>
            <a:r>
              <a:rPr lang="en-US" sz="3200" dirty="0">
                <a:solidFill>
                  <a:srgbClr val="202C8F"/>
                </a:solidFill>
              </a:rPr>
              <a:t>• Alginate impressions should be wrapped in a damp tissue </a:t>
            </a:r>
          </a:p>
          <a:p>
            <a:r>
              <a:rPr lang="en-US" sz="3200" dirty="0">
                <a:solidFill>
                  <a:srgbClr val="202C8F"/>
                </a:solidFill>
              </a:rPr>
              <a:t>• Send to the laboratory with details of the disinfection procedure and appropriate paperwork, remember all laboratory work must be disinfected before it is placed in the patients mouth.</a:t>
            </a:r>
            <a:endParaRPr lang="en-IE" sz="32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250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1222-76A1-775E-4768-0E8BB2E6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z="4400" dirty="0">
                <a:solidFill>
                  <a:srgbClr val="202C8F"/>
                </a:solidFill>
              </a:rPr>
              <a:t>WASTE Disposal</a:t>
            </a:r>
          </a:p>
        </p:txBody>
      </p:sp>
      <p:pic>
        <p:nvPicPr>
          <p:cNvPr id="7" name="Picture Placeholder 6" descr="A yellow warning sign with black x&#10;&#10;Description automatically generated">
            <a:extLst>
              <a:ext uri="{FF2B5EF4-FFF2-40B4-BE49-F238E27FC236}">
                <a16:creationId xmlns:a16="http://schemas.microsoft.com/office/drawing/2014/main" id="{2F030663-E3E9-7A1A-F795-83F3571CAE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3380" b="33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92697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789D1D-01E9-D3D8-C2F0-DC27847C2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FCEB77-139E-AA2E-7547-F685870F50C8}"/>
              </a:ext>
            </a:extLst>
          </p:cNvPr>
          <p:cNvSpPr txBox="1"/>
          <p:nvPr/>
        </p:nvSpPr>
        <p:spPr>
          <a:xfrm>
            <a:off x="2340429" y="701702"/>
            <a:ext cx="68035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202C8F"/>
                </a:solidFill>
              </a:rPr>
              <a:t>Material infected with blood, saliva or other body fluid must be sealed in yellow/orange plastic sack which must be collected by an authorized licensed carrier and a transfer note received on collection.</a:t>
            </a:r>
            <a:endParaRPr lang="en-IE" sz="36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64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62CAB-16B1-A588-057B-22929CA98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"/>
            <a:ext cx="7965461" cy="849085"/>
          </a:xfrm>
        </p:spPr>
        <p:txBody>
          <a:bodyPr/>
          <a:lstStyle/>
          <a:p>
            <a:pPr algn="ctr"/>
            <a:r>
              <a:rPr lang="en-IE" sz="4400" dirty="0"/>
              <a:t>SHARPS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EA0AF-40FD-F800-525D-604C659C8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78821" y="928688"/>
            <a:ext cx="9330149" cy="5340125"/>
          </a:xfrm>
        </p:spPr>
        <p:txBody>
          <a:bodyPr>
            <a:noAutofit/>
          </a:bodyPr>
          <a:lstStyle/>
          <a:p>
            <a:r>
              <a:rPr lang="en-US" sz="3600" dirty="0"/>
              <a:t>Sharps must be disposed of immediately after a procedure to limit the possibility of a puncture wound.</a:t>
            </a:r>
          </a:p>
          <a:p>
            <a:r>
              <a:rPr lang="en-US" sz="3600" dirty="0"/>
              <a:t>What can be placed in the Sharps container? </a:t>
            </a:r>
          </a:p>
          <a:p>
            <a:r>
              <a:rPr lang="en-US" sz="3600" dirty="0"/>
              <a:t>Orthodontic wires, brackets, bands or burs. Sharps must be stored in a ridged puncture proof container, not overfilled. The container must be kept separate from other waste whilst waiting collection for incineration.</a:t>
            </a:r>
            <a:endParaRPr lang="en-IE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1827A-10AD-F3C2-D673-8036D1E72A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6" name="Picture 2" descr="Image result for sharps disposal in dentistry">
            <a:extLst>
              <a:ext uri="{FF2B5EF4-FFF2-40B4-BE49-F238E27FC236}">
                <a16:creationId xmlns:a16="http://schemas.microsoft.com/office/drawing/2014/main" id="{EFFD5858-A972-3618-8978-34E667DFE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578820" cy="68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104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0842B-B69E-23EE-99B5-5CE720D7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30629"/>
            <a:ext cx="7965461" cy="1164771"/>
          </a:xfrm>
        </p:spPr>
        <p:txBody>
          <a:bodyPr/>
          <a:lstStyle/>
          <a:p>
            <a:pPr algn="ctr"/>
            <a:r>
              <a:rPr lang="en-IE" dirty="0"/>
              <a:t>Health and safety at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7BFA2-0F18-668D-6037-BF404D56C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04457" y="1331935"/>
            <a:ext cx="9187543" cy="4374698"/>
          </a:xfrm>
        </p:spPr>
        <p:txBody>
          <a:bodyPr>
            <a:noAutofit/>
          </a:bodyPr>
          <a:lstStyle/>
          <a:p>
            <a:r>
              <a:rPr lang="en-US" sz="3600" dirty="0"/>
              <a:t>We must be comply and be aware of the following </a:t>
            </a:r>
          </a:p>
          <a:p>
            <a:r>
              <a:rPr lang="en-US" sz="3600" dirty="0"/>
              <a:t>Health and Safety at Work Act 1974</a:t>
            </a:r>
          </a:p>
          <a:p>
            <a:r>
              <a:rPr lang="en-US" sz="3600" dirty="0"/>
              <a:t>Fire Precautions (Workplace) Regulations 2005</a:t>
            </a:r>
          </a:p>
          <a:p>
            <a:r>
              <a:rPr lang="en-US" sz="3600" dirty="0"/>
              <a:t>Health and Safety (First Aid</a:t>
            </a:r>
            <a:r>
              <a:rPr lang="en-US" sz="3600"/>
              <a:t>) Regulations 2013</a:t>
            </a:r>
            <a:endParaRPr lang="en-US" sz="3600" dirty="0"/>
          </a:p>
          <a:p>
            <a:r>
              <a:rPr lang="en-US" sz="3600" dirty="0"/>
              <a:t>Control of Substances Hazardous to Health (COSHH) 2002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7777E-0525-F15C-BAE2-F1AC28366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20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24F05E-F54D-C108-C003-1A0E2DD75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EF6DFA-8518-C495-9426-94404319F61D}"/>
              </a:ext>
            </a:extLst>
          </p:cNvPr>
          <p:cNvSpPr txBox="1"/>
          <p:nvPr/>
        </p:nvSpPr>
        <p:spPr>
          <a:xfrm>
            <a:off x="2188029" y="555171"/>
            <a:ext cx="757645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202C8F"/>
                </a:solidFill>
              </a:rPr>
              <a:t>Reporting of Injuries, Diseases and Dangerous Occurrences Regulations (RIDDOR) </a:t>
            </a:r>
          </a:p>
          <a:p>
            <a:r>
              <a:rPr lang="en-US" sz="4400" dirty="0">
                <a:solidFill>
                  <a:srgbClr val="202C8F"/>
                </a:solidFill>
              </a:rPr>
              <a:t>•  Environmental Protection Act</a:t>
            </a:r>
          </a:p>
          <a:p>
            <a:r>
              <a:rPr lang="en-US" sz="4400" dirty="0">
                <a:solidFill>
                  <a:srgbClr val="202C8F"/>
                </a:solidFill>
              </a:rPr>
              <a:t>•  Special waste and Hazardous waste </a:t>
            </a:r>
          </a:p>
          <a:p>
            <a:r>
              <a:rPr lang="en-US" sz="4400" dirty="0">
                <a:solidFill>
                  <a:srgbClr val="202C8F"/>
                </a:solidFill>
              </a:rPr>
              <a:t>•   Risk Assessments</a:t>
            </a:r>
            <a:endParaRPr lang="en-IE" sz="44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984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2EA5-C30C-27DB-F417-ACC51C303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108858"/>
            <a:ext cx="6392421" cy="2057400"/>
          </a:xfrm>
        </p:spPr>
        <p:txBody>
          <a:bodyPr/>
          <a:lstStyle/>
          <a:p>
            <a:r>
              <a:rPr lang="en-IE" dirty="0"/>
              <a:t>Legal and ethical issues</a:t>
            </a:r>
          </a:p>
        </p:txBody>
      </p:sp>
      <p:pic>
        <p:nvPicPr>
          <p:cNvPr id="2050" name="Picture 2" descr="5 Ethical Issues With Litigation Finance | Above the Law">
            <a:extLst>
              <a:ext uri="{FF2B5EF4-FFF2-40B4-BE49-F238E27FC236}">
                <a16:creationId xmlns:a16="http://schemas.microsoft.com/office/drawing/2014/main" id="{8654E2FA-C4BD-2401-FD82-360EFD8F7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088" y="1852614"/>
            <a:ext cx="3894226" cy="271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816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DAE1D2-2B6C-3D96-6003-D59BE3C4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0C8CA-10A6-CA5A-70F6-CBE5EF4B19BC}"/>
              </a:ext>
            </a:extLst>
          </p:cNvPr>
          <p:cNvSpPr txBox="1"/>
          <p:nvPr/>
        </p:nvSpPr>
        <p:spPr>
          <a:xfrm>
            <a:off x="2623458" y="272144"/>
            <a:ext cx="8109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202C8F"/>
                </a:solidFill>
              </a:rPr>
              <a:t>Please ensure you are up to date with the GDC Standards</a:t>
            </a:r>
          </a:p>
        </p:txBody>
      </p:sp>
      <p:pic>
        <p:nvPicPr>
          <p:cNvPr id="3074" name="Picture 2" descr="DAN | Blog">
            <a:extLst>
              <a:ext uri="{FF2B5EF4-FFF2-40B4-BE49-F238E27FC236}">
                <a16:creationId xmlns:a16="http://schemas.microsoft.com/office/drawing/2014/main" id="{F0757A43-EA05-E4FA-0A99-EA75B2D0E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52" y="805543"/>
            <a:ext cx="3325586" cy="281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ACA71A-6871-80CA-2648-8E5E9446CA74}"/>
              </a:ext>
            </a:extLst>
          </p:cNvPr>
          <p:cNvSpPr txBox="1"/>
          <p:nvPr/>
        </p:nvSpPr>
        <p:spPr>
          <a:xfrm>
            <a:off x="3593538" y="1437811"/>
            <a:ext cx="852225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FFFFFF"/>
                </a:solidFill>
                <a:effectLst/>
                <a:highlight>
                  <a:srgbClr val="929498"/>
                </a:highlight>
                <a:latin typeface="Helvetica Neue"/>
              </a:rPr>
              <a:t>The 9 Principles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FFFFFF"/>
              </a:solidFill>
              <a:effectLst/>
              <a:highlight>
                <a:srgbClr val="929498"/>
              </a:highlight>
              <a:latin typeface="Helvetica Neu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sng" dirty="0">
                <a:solidFill>
                  <a:srgbClr val="202C8F"/>
                </a:solidFill>
                <a:effectLst/>
                <a:highlight>
                  <a:srgbClr val="CFCFCF"/>
                </a:highlight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 Put patients' interests first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 Communicate effectively with patients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 Obtain valid consent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 Maintain and protect patients' information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 Have a clear and effective complaints procedure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 Work with colleagues in a way that is in patients' best interests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 Maintain, develop and work within your professional knowledge and skills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 Raise concerns if patients are at risk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1F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 Make sure your personal </a:t>
            </a:r>
            <a:r>
              <a:rPr lang="en-US" sz="2400" b="1" i="0" u="none" strike="noStrike" dirty="0" err="1">
                <a:solidFill>
                  <a:srgbClr val="1F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behaviour</a:t>
            </a:r>
            <a:r>
              <a:rPr lang="en-US" sz="2400" b="1" i="0" u="none" strike="noStrike" dirty="0">
                <a:solidFill>
                  <a:srgbClr val="202C8F"/>
                </a:solidFill>
                <a:effectLst/>
                <a:highlight>
                  <a:srgbClr val="929498"/>
                </a:highlight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maintains</a:t>
            </a:r>
          </a:p>
        </p:txBody>
      </p:sp>
    </p:spTree>
    <p:extLst>
      <p:ext uri="{BB962C8B-B14F-4D97-AF65-F5344CB8AC3E}">
        <p14:creationId xmlns:p14="http://schemas.microsoft.com/office/powerpoint/2010/main" val="419218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094BF7-9AF8-E269-7746-D379AB4C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AC9C43-2EA5-0441-C8AB-A80F0CD25C39}"/>
              </a:ext>
            </a:extLst>
          </p:cNvPr>
          <p:cNvSpPr txBox="1"/>
          <p:nvPr/>
        </p:nvSpPr>
        <p:spPr>
          <a:xfrm>
            <a:off x="2405743" y="1752599"/>
            <a:ext cx="7402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/>
              <a:t>https://www.gdc-uk.org/education-cpd/students-and-trainees/becoming-a-member-of-the-dental-team/student-case-studies/principle-6</a:t>
            </a:r>
          </a:p>
        </p:txBody>
      </p:sp>
    </p:spTree>
    <p:extLst>
      <p:ext uri="{BB962C8B-B14F-4D97-AF65-F5344CB8AC3E}">
        <p14:creationId xmlns:p14="http://schemas.microsoft.com/office/powerpoint/2010/main" val="4266723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FEC87-1FDD-EC81-8DE0-261529E76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7200"/>
            <a:ext cx="10511627" cy="903514"/>
          </a:xfrm>
        </p:spPr>
        <p:txBody>
          <a:bodyPr/>
          <a:lstStyle/>
          <a:p>
            <a:r>
              <a:rPr lang="en-IE" dirty="0"/>
              <a:t>consent</a:t>
            </a:r>
          </a:p>
        </p:txBody>
      </p:sp>
      <p:pic>
        <p:nvPicPr>
          <p:cNvPr id="6" name="Content Placeholder 5" descr="A pair of hands holding signs&#10;&#10;Description automatically generated">
            <a:extLst>
              <a:ext uri="{FF2B5EF4-FFF2-40B4-BE49-F238E27FC236}">
                <a16:creationId xmlns:a16="http://schemas.microsoft.com/office/drawing/2014/main" id="{E3D78C27-A773-CD49-DC05-96740B6B979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5909" y="457200"/>
            <a:ext cx="3571875" cy="17417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EF559-7A17-FE80-CFFD-5976627991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4645E-7F22-DB13-55BC-CE418E937BEC}"/>
              </a:ext>
            </a:extLst>
          </p:cNvPr>
          <p:cNvSpPr txBox="1"/>
          <p:nvPr/>
        </p:nvSpPr>
        <p:spPr>
          <a:xfrm>
            <a:off x="2699657" y="2275114"/>
            <a:ext cx="819694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02C8F"/>
                </a:solidFill>
              </a:rPr>
              <a:t>Before a health professional examines, treats or cares for competent adult patients, they must obtain the patients consent.</a:t>
            </a:r>
          </a:p>
          <a:p>
            <a:endParaRPr lang="en-US" sz="2800" dirty="0">
              <a:solidFill>
                <a:srgbClr val="202C8F"/>
              </a:solidFill>
            </a:endParaRPr>
          </a:p>
          <a:p>
            <a:r>
              <a:rPr lang="en-US" sz="2800" dirty="0">
                <a:solidFill>
                  <a:srgbClr val="202C8F"/>
                </a:solidFill>
              </a:rPr>
              <a:t>3 Principles of valid consent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2C8F"/>
                </a:solidFill>
              </a:rPr>
              <a:t>It must be voluntary, the patient has made the decision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2C8F"/>
                </a:solidFill>
              </a:rPr>
              <a:t>Informed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2C8F"/>
                </a:solidFill>
              </a:rPr>
              <a:t>The person consenting must have capacity to make the decision</a:t>
            </a:r>
            <a:endParaRPr lang="en-IE" sz="28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07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FD2570-83CC-65B7-42C4-06364027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76E2F1-17F2-D9D6-0A7A-8B674EF4D7D7}"/>
              </a:ext>
            </a:extLst>
          </p:cNvPr>
          <p:cNvSpPr txBox="1"/>
          <p:nvPr/>
        </p:nvSpPr>
        <p:spPr>
          <a:xfrm>
            <a:off x="674914" y="283029"/>
            <a:ext cx="1050471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02C8F"/>
                </a:solidFill>
              </a:rPr>
              <a:t>In the UK all people aged 16 and over are generally considered to be able to consent to their own dental treatment.</a:t>
            </a:r>
          </a:p>
          <a:p>
            <a:endParaRPr lang="en-US" sz="2800" dirty="0">
              <a:solidFill>
                <a:srgbClr val="202C8F"/>
              </a:solidFill>
            </a:endParaRPr>
          </a:p>
          <a:p>
            <a:r>
              <a:rPr lang="en-US" sz="2800" dirty="0">
                <a:solidFill>
                  <a:srgbClr val="202C8F"/>
                </a:solidFill>
              </a:rPr>
              <a:t>Every adult has the right to make their own decisions and must be assumed to be able to do so, unless they show otherwise. </a:t>
            </a:r>
          </a:p>
          <a:p>
            <a:r>
              <a:rPr lang="en-US" sz="2800" dirty="0">
                <a:solidFill>
                  <a:srgbClr val="202C8F"/>
                </a:solidFill>
              </a:rPr>
              <a:t>All patients should be deemed capable of making a decision unless they cannot: </a:t>
            </a:r>
          </a:p>
          <a:p>
            <a:endParaRPr lang="en-US" sz="2800" dirty="0">
              <a:solidFill>
                <a:srgbClr val="202C8F"/>
              </a:solidFill>
            </a:endParaRPr>
          </a:p>
          <a:p>
            <a:r>
              <a:rPr lang="en-US" sz="2800" dirty="0">
                <a:solidFill>
                  <a:srgbClr val="202C8F"/>
                </a:solidFill>
              </a:rPr>
              <a:t>• Understand the information given to them </a:t>
            </a:r>
          </a:p>
          <a:p>
            <a:r>
              <a:rPr lang="en-US" sz="2800" dirty="0">
                <a:solidFill>
                  <a:srgbClr val="202C8F"/>
                </a:solidFill>
              </a:rPr>
              <a:t>• Retain the information long enough for them to make a decision </a:t>
            </a:r>
          </a:p>
          <a:p>
            <a:r>
              <a:rPr lang="en-US" sz="2800" dirty="0">
                <a:solidFill>
                  <a:srgbClr val="202C8F"/>
                </a:solidFill>
              </a:rPr>
              <a:t>• Weigh up the information available to make a decision </a:t>
            </a:r>
          </a:p>
          <a:p>
            <a:r>
              <a:rPr lang="en-US" sz="2800" dirty="0">
                <a:solidFill>
                  <a:srgbClr val="202C8F"/>
                </a:solidFill>
              </a:rPr>
              <a:t>• Communicate their decision</a:t>
            </a:r>
            <a:endParaRPr lang="en-IE" sz="28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812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1223-A182-EAD8-3CE0-5DDD3FCC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41514"/>
            <a:ext cx="10671048" cy="1208315"/>
          </a:xfrm>
        </p:spPr>
        <p:txBody>
          <a:bodyPr/>
          <a:lstStyle/>
          <a:p>
            <a:r>
              <a:rPr lang="en-IE" dirty="0"/>
              <a:t>Informed consent must be given without </a:t>
            </a:r>
            <a:r>
              <a:rPr lang="en-IE" dirty="0" err="1"/>
              <a:t>hesistation</a:t>
            </a:r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3E2F6-3229-0FE2-0C2A-A9A8F7C7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8FC283-CE86-BD8B-ED4E-C45C5F5C310A}"/>
              </a:ext>
            </a:extLst>
          </p:cNvPr>
          <p:cNvSpPr txBox="1"/>
          <p:nvPr/>
        </p:nvSpPr>
        <p:spPr>
          <a:xfrm>
            <a:off x="944009" y="1665514"/>
            <a:ext cx="1124799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02C8F"/>
                </a:solidFill>
              </a:rPr>
              <a:t>The patient must understand the treatment and be aware of alternatives, they must be made aware of any risks associated with the treatment or any foreseeable complications </a:t>
            </a:r>
          </a:p>
          <a:p>
            <a:r>
              <a:rPr lang="en-US" sz="3200" dirty="0">
                <a:solidFill>
                  <a:srgbClr val="202C8F"/>
                </a:solidFill>
              </a:rPr>
              <a:t>Consent needs to be obtained at every appointment &amp; documented.</a:t>
            </a:r>
          </a:p>
          <a:p>
            <a:r>
              <a:rPr lang="en-US" sz="3200" dirty="0">
                <a:solidFill>
                  <a:srgbClr val="202C8F"/>
                </a:solidFill>
              </a:rPr>
              <a:t>• They should be made aware of the option of no treatment with costs and payment details explained </a:t>
            </a:r>
          </a:p>
          <a:p>
            <a:r>
              <a:rPr lang="en-US" sz="3200" dirty="0">
                <a:solidFill>
                  <a:srgbClr val="202C8F"/>
                </a:solidFill>
              </a:rPr>
              <a:t>• The information must be given in a form they can understand i.e. for those with a visual impairment it may be provided in the form of audio tapes</a:t>
            </a:r>
            <a:endParaRPr lang="en-IE" sz="32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670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3B55-4329-4393-C4C9-7873D7E1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6" y="141513"/>
            <a:ext cx="7621092" cy="1349830"/>
          </a:xfrm>
        </p:spPr>
        <p:txBody>
          <a:bodyPr/>
          <a:lstStyle/>
          <a:p>
            <a:pPr algn="ctr"/>
            <a:r>
              <a:rPr lang="en-IE" dirty="0"/>
              <a:t>Complaints policy must 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EA337-D300-E87E-9027-1AD93630D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75857" y="1807029"/>
            <a:ext cx="9318172" cy="3993698"/>
          </a:xfrm>
        </p:spPr>
        <p:txBody>
          <a:bodyPr>
            <a:noAutofit/>
          </a:bodyPr>
          <a:lstStyle/>
          <a:p>
            <a:r>
              <a:rPr lang="en-US" sz="3200" dirty="0"/>
              <a:t>Be easily visible and easy for the patients to use </a:t>
            </a:r>
          </a:p>
          <a:p>
            <a:r>
              <a:rPr lang="en-US" sz="3200" dirty="0"/>
              <a:t>Allow for complaints to be dealt with quickly, in a full and fair way </a:t>
            </a:r>
          </a:p>
          <a:p>
            <a:r>
              <a:rPr lang="en-US" sz="3200" dirty="0"/>
              <a:t>Respect patients confidentiality </a:t>
            </a:r>
          </a:p>
          <a:p>
            <a:r>
              <a:rPr lang="en-US" sz="3200" dirty="0"/>
              <a:t>Be clearly written without complicated language </a:t>
            </a:r>
          </a:p>
          <a:p>
            <a:r>
              <a:rPr lang="en-US" sz="3200" dirty="0"/>
              <a:t>Provide clearly explained outcomes for the patient </a:t>
            </a:r>
          </a:p>
          <a:p>
            <a:r>
              <a:rPr lang="en-US" sz="3200" dirty="0"/>
              <a:t>Ensure information is passed to the practice management to improve service</a:t>
            </a:r>
            <a:endParaRPr lang="en-I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29A30-1118-7150-7D0E-39BF0DF9D9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098" name="Picture 2" descr="Image result for complaints policy">
            <a:extLst>
              <a:ext uri="{FF2B5EF4-FFF2-40B4-BE49-F238E27FC236}">
                <a16:creationId xmlns:a16="http://schemas.microsoft.com/office/drawing/2014/main" id="{F963CDB9-2A76-976C-DAEE-B1ED2D5A7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5472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679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1AFBDD-9B9B-B980-A3B7-A0E55F38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C17775-4B8C-2F6B-4672-9759903B3D4B}"/>
              </a:ext>
            </a:extLst>
          </p:cNvPr>
          <p:cNvSpPr txBox="1"/>
          <p:nvPr/>
        </p:nvSpPr>
        <p:spPr>
          <a:xfrm>
            <a:off x="765973" y="457200"/>
            <a:ext cx="10413655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202C8F"/>
                </a:solidFill>
              </a:rPr>
              <a:t>All discussions must be held in private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Taken seriously – attentive listening, use appropriate body language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Allow patient to express views without interruption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Take notes, sum up and confirm the problem and record the complaint accurately and document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Apologize for what has gone wrong - this does not confirm liability or negligence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Make intended actions known and inform patient when complete (action complaint)</a:t>
            </a:r>
            <a:endParaRPr lang="en-IE" sz="36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93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10D1-6233-1931-B688-123A3BE50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Written complaints must be: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BD4FA9-07DF-5118-8291-B90B8B832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016CE-2F73-B5C7-6CC1-0773AFECA922}"/>
              </a:ext>
            </a:extLst>
          </p:cNvPr>
          <p:cNvSpPr txBox="1"/>
          <p:nvPr/>
        </p:nvSpPr>
        <p:spPr>
          <a:xfrm>
            <a:off x="1567543" y="2236151"/>
            <a:ext cx="968828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• </a:t>
            </a:r>
            <a:r>
              <a:rPr lang="en-US" sz="3600" dirty="0">
                <a:solidFill>
                  <a:srgbClr val="202C8F"/>
                </a:solidFill>
              </a:rPr>
              <a:t>Acknowledged within 2 working days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Investigated thoroughly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Reported to the patient in writing within 10 working days giving a written report of the investigations </a:t>
            </a:r>
          </a:p>
          <a:p>
            <a:r>
              <a:rPr lang="en-US" sz="3600" dirty="0">
                <a:solidFill>
                  <a:srgbClr val="202C8F"/>
                </a:solidFill>
              </a:rPr>
              <a:t>• Sympathetic and apologetic, if appropriate, give the patient an opportunity for further discussion</a:t>
            </a:r>
            <a:endParaRPr lang="en-IE" sz="36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37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DA80A-8A62-6C6C-6BB5-37392B70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safeguarding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9FDB85-464C-1104-2C58-868948196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D7AD6E-7EE2-77ED-D765-F7551DE0BF22}"/>
              </a:ext>
            </a:extLst>
          </p:cNvPr>
          <p:cNvSpPr txBox="1"/>
          <p:nvPr/>
        </p:nvSpPr>
        <p:spPr>
          <a:xfrm>
            <a:off x="2122713" y="1817914"/>
            <a:ext cx="844731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02C8F"/>
                </a:solidFill>
              </a:rPr>
              <a:t>You must have a DBS check (basic disclosure check) this is the employers responsibility and must be done prior to you starting work </a:t>
            </a:r>
          </a:p>
          <a:p>
            <a:endParaRPr lang="en-US" sz="3200" dirty="0">
              <a:solidFill>
                <a:srgbClr val="202C8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02C8F"/>
                </a:solidFill>
              </a:rPr>
              <a:t> It is a legal requirement for any person working with children or vulnerable adults, it provides details of any convictions, cautions, reprimands or warnings held on the police national computer</a:t>
            </a:r>
            <a:endParaRPr lang="en-IE" sz="3200" dirty="0">
              <a:solidFill>
                <a:srgbClr val="202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24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4E66EC-8C52-1F0F-7307-AD8E0EFD1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15291E-CF2B-6C50-A019-F1F5C14E87F2}"/>
              </a:ext>
            </a:extLst>
          </p:cNvPr>
          <p:cNvSpPr txBox="1"/>
          <p:nvPr/>
        </p:nvSpPr>
        <p:spPr>
          <a:xfrm>
            <a:off x="2133600" y="990991"/>
            <a:ext cx="900248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4400" dirty="0">
                <a:solidFill>
                  <a:srgbClr val="202C8F"/>
                </a:solidFill>
              </a:rPr>
              <a:t>ANY QUESTIONS?</a:t>
            </a:r>
          </a:p>
          <a:p>
            <a:pPr algn="ctr"/>
            <a:endParaRPr lang="en-IE" sz="4400" dirty="0">
              <a:solidFill>
                <a:srgbClr val="202C8F"/>
              </a:solidFill>
            </a:endParaRPr>
          </a:p>
          <a:p>
            <a:pPr algn="ctr"/>
            <a:r>
              <a:rPr lang="en-IE" sz="4400" dirty="0">
                <a:solidFill>
                  <a:srgbClr val="202C8F"/>
                </a:solidFill>
              </a:rPr>
              <a:t>Practical cross infection demo?</a:t>
            </a:r>
          </a:p>
        </p:txBody>
      </p:sp>
    </p:spTree>
    <p:extLst>
      <p:ext uri="{BB962C8B-B14F-4D97-AF65-F5344CB8AC3E}">
        <p14:creationId xmlns:p14="http://schemas.microsoft.com/office/powerpoint/2010/main" val="2393077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8366-88E4-D92A-E284-D44CB2889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WELL DONE &amp; THANK YOU FOR LISTENING</a:t>
            </a:r>
          </a:p>
        </p:txBody>
      </p:sp>
    </p:spTree>
    <p:extLst>
      <p:ext uri="{BB962C8B-B14F-4D97-AF65-F5344CB8AC3E}">
        <p14:creationId xmlns:p14="http://schemas.microsoft.com/office/powerpoint/2010/main" val="32620104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{5362B38D-DEE5-434B-B5AE-E99424D99F50}tf78438558_win32</Template>
  <TotalTime>8933</TotalTime>
  <Words>1851</Words>
  <Application>Microsoft Office PowerPoint</Application>
  <PresentationFormat>Widescreen</PresentationFormat>
  <Paragraphs>243</Paragraphs>
  <Slides>36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Arial Black</vt:lpstr>
      <vt:lpstr>Calibri</vt:lpstr>
      <vt:lpstr>Helvetica Neue</vt:lpstr>
      <vt:lpstr>Sabon Next LT</vt:lpstr>
      <vt:lpstr>Custom</vt:lpstr>
      <vt:lpstr>Health &amp; safety Orthodontic Nursing</vt:lpstr>
      <vt:lpstr>PowerPoint Presentation</vt:lpstr>
      <vt:lpstr>AIMS of presentation</vt:lpstr>
      <vt:lpstr>Gdc development outcomes</vt:lpstr>
      <vt:lpstr>TOPICS WE WILL DISCUSS</vt:lpstr>
      <vt:lpstr>Cross infection control</vt:lpstr>
      <vt:lpstr>What is infection Control</vt:lpstr>
      <vt:lpstr>BACteria &amp; Fungi</vt:lpstr>
      <vt:lpstr>Bacterial Diseases</vt:lpstr>
      <vt:lpstr>VIRUSES</vt:lpstr>
      <vt:lpstr>Virus Related Diseases</vt:lpstr>
      <vt:lpstr>Types on cross infection transmission</vt:lpstr>
      <vt:lpstr>WAYS TO PREVENT INFECTION CONTROL</vt:lpstr>
      <vt:lpstr>Clinical environment</vt:lpstr>
      <vt:lpstr>PowerPoint Presentation</vt:lpstr>
      <vt:lpstr> STERILIZATION</vt:lpstr>
      <vt:lpstr>PowerPoint Presentation</vt:lpstr>
      <vt:lpstr>Cross infection control</vt:lpstr>
      <vt:lpstr>PowerPoint Presentation</vt:lpstr>
      <vt:lpstr>WASTE Disposal</vt:lpstr>
      <vt:lpstr>PowerPoint Presentation</vt:lpstr>
      <vt:lpstr>SHARPS</vt:lpstr>
      <vt:lpstr>Health and safety at work</vt:lpstr>
      <vt:lpstr>PowerPoint Presentation</vt:lpstr>
      <vt:lpstr>Legal and ethical issues</vt:lpstr>
      <vt:lpstr>PowerPoint Presentation</vt:lpstr>
      <vt:lpstr>PowerPoint Presentation</vt:lpstr>
      <vt:lpstr>consent</vt:lpstr>
      <vt:lpstr>PowerPoint Presentation</vt:lpstr>
      <vt:lpstr>Informed consent must be given without hesistation</vt:lpstr>
      <vt:lpstr>Complaints policy must BE</vt:lpstr>
      <vt:lpstr>PowerPoint Presentation</vt:lpstr>
      <vt:lpstr>Written complaints must be:</vt:lpstr>
      <vt:lpstr>safeguarding</vt:lpstr>
      <vt:lpstr>PowerPoint Presentation</vt:lpstr>
      <vt:lpstr>WELL DONE &amp; 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Donna Forde</dc:creator>
  <cp:lastModifiedBy>Donna Forde</cp:lastModifiedBy>
  <cp:revision>3</cp:revision>
  <dcterms:created xsi:type="dcterms:W3CDTF">2024-09-03T20:06:13Z</dcterms:created>
  <dcterms:modified xsi:type="dcterms:W3CDTF">2024-09-26T20:39:53Z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