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79" r:id="rId3"/>
    <p:sldId id="257" r:id="rId4"/>
    <p:sldId id="258" r:id="rId5"/>
    <p:sldId id="259" r:id="rId6"/>
    <p:sldId id="260" r:id="rId7"/>
    <p:sldId id="265" r:id="rId8"/>
    <p:sldId id="267" r:id="rId9"/>
    <p:sldId id="269" r:id="rId10"/>
    <p:sldId id="271" r:id="rId11"/>
    <p:sldId id="273" r:id="rId12"/>
    <p:sldId id="275" r:id="rId13"/>
    <p:sldId id="276" r:id="rId14"/>
    <p:sldId id="277" r:id="rId15"/>
    <p:sldId id="278" r:id="rId16"/>
  </p:sldIdLst>
  <p:sldSz cx="9144000" cy="5143500" type="screen16x9"/>
  <p:notesSz cx="6858000" cy="9144000"/>
  <p:embeddedFontLst>
    <p:embeddedFont>
      <p:font typeface="Lato" panose="020F0502020204030203" pitchFamily="34" charset="0"/>
      <p:regular r:id="rId18"/>
      <p:bold r:id="rId19"/>
      <p:italic r:id="rId20"/>
      <p:boldItalic r:id="rId21"/>
    </p:embeddedFont>
    <p:embeddedFont>
      <p:font typeface="Raleway"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084911b06b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084911b06b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084911b06b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084911b06b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084911b06b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084911b06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084b9b555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084b9b55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CE18E8C-F1AF-4DA0-9163-810E2E56F180}" type="slidenum">
              <a:rPr lang="en-IE" smtClean="0"/>
              <a:t>7</a:t>
            </a:fld>
            <a:endParaRPr lang="en-IE"/>
          </a:p>
        </p:txBody>
      </p:sp>
    </p:spTree>
    <p:extLst>
      <p:ext uri="{BB962C8B-B14F-4D97-AF65-F5344CB8AC3E}">
        <p14:creationId xmlns:p14="http://schemas.microsoft.com/office/powerpoint/2010/main" val="1185226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C479-92B3-AAB2-6699-8BD0B815F559}"/>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D25618C-137A-78C3-5D1E-9ED24FEFC8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99151F1-0066-EA6C-267F-893A274380A5}"/>
              </a:ext>
            </a:extLst>
          </p:cNvPr>
          <p:cNvSpPr>
            <a:spLocks noGrp="1"/>
          </p:cNvSpPr>
          <p:nvPr>
            <p:ph type="dt" sz="half" idx="10"/>
          </p:nvPr>
        </p:nvSpPr>
        <p:spPr/>
        <p:txBody>
          <a:bodyPr/>
          <a:lstStyle/>
          <a:p>
            <a:fld id="{937307E8-A058-4502-A742-EA5F3BA9AA54}" type="datetimeFigureOut">
              <a:rPr lang="en-IE" smtClean="0"/>
              <a:t>25/10/2024</a:t>
            </a:fld>
            <a:endParaRPr lang="en-IE"/>
          </a:p>
        </p:txBody>
      </p:sp>
      <p:sp>
        <p:nvSpPr>
          <p:cNvPr id="5" name="Footer Placeholder 4">
            <a:extLst>
              <a:ext uri="{FF2B5EF4-FFF2-40B4-BE49-F238E27FC236}">
                <a16:creationId xmlns:a16="http://schemas.microsoft.com/office/drawing/2014/main" id="{8F70AF04-601A-641D-7757-FAB1D0496A9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34A983E-FACC-6343-6001-906D8BC55F16}"/>
              </a:ext>
            </a:extLst>
          </p:cNvPr>
          <p:cNvSpPr>
            <a:spLocks noGrp="1"/>
          </p:cNvSpPr>
          <p:nvPr>
            <p:ph type="sldNum" sz="quarter" idx="12"/>
          </p:nvPr>
        </p:nvSpPr>
        <p:spPr/>
        <p:txBody>
          <a:bodyPr/>
          <a:lstStyle/>
          <a:p>
            <a:fld id="{DD82696F-C777-44A5-997B-A89EF9365904}" type="slidenum">
              <a:rPr lang="en-IE" smtClean="0"/>
              <a:t>‹#›</a:t>
            </a:fld>
            <a:endParaRPr lang="en-IE"/>
          </a:p>
        </p:txBody>
      </p:sp>
    </p:spTree>
    <p:extLst>
      <p:ext uri="{BB962C8B-B14F-4D97-AF65-F5344CB8AC3E}">
        <p14:creationId xmlns:p14="http://schemas.microsoft.com/office/powerpoint/2010/main" val="2711906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Aetiology of Malocclusion</a:t>
            </a:r>
            <a:endParaRPr/>
          </a:p>
        </p:txBody>
      </p:sp>
      <p:sp>
        <p:nvSpPr>
          <p:cNvPr id="87" name="Google Shape;8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Catherine Doherty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AE11-80AE-CAA0-C751-931242964509}"/>
              </a:ext>
            </a:extLst>
          </p:cNvPr>
          <p:cNvSpPr>
            <a:spLocks noGrp="1"/>
          </p:cNvSpPr>
          <p:nvPr>
            <p:ph type="title"/>
          </p:nvPr>
        </p:nvSpPr>
        <p:spPr>
          <a:xfrm>
            <a:off x="310243" y="155121"/>
            <a:ext cx="8107607" cy="2685929"/>
          </a:xfrm>
        </p:spPr>
        <p:txBody>
          <a:bodyPr>
            <a:normAutofit fontScale="90000"/>
          </a:bodyPr>
          <a:lstStyle/>
          <a:p>
            <a:r>
              <a:rPr lang="en-IE" dirty="0"/>
              <a:t>AIMS AND OBJECTIVES:</a:t>
            </a:r>
            <a:br>
              <a:rPr lang="en-IE" dirty="0"/>
            </a:br>
            <a:r>
              <a:rPr lang="en-IE" dirty="0"/>
              <a:t>To help develop the orthodontic nurses understanding of the likely causes of malocclusion and how to treat them. By the end of the session students should be able to recognise different malocclusions and demonstrate  an understanding of the treatment plans that could be used.</a:t>
            </a:r>
            <a:br>
              <a:rPr lang="en-IE" dirty="0"/>
            </a:br>
            <a:r>
              <a:rPr lang="en-IE" dirty="0"/>
              <a:t>GDC developmental outcome: C</a:t>
            </a:r>
          </a:p>
        </p:txBody>
      </p:sp>
    </p:spTree>
    <p:extLst>
      <p:ext uri="{BB962C8B-B14F-4D97-AF65-F5344CB8AC3E}">
        <p14:creationId xmlns:p14="http://schemas.microsoft.com/office/powerpoint/2010/main" val="1721327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Skeletal Factors: 3 planes of space </a:t>
            </a:r>
            <a:endParaRPr/>
          </a:p>
        </p:txBody>
      </p:sp>
      <p:sp>
        <p:nvSpPr>
          <p:cNvPr id="93" name="Google Shape;93;p1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1.AP plane : Dento-alveolar compensation/ mismatch in size of mandible or maxilla</a:t>
            </a:r>
            <a:endParaRPr/>
          </a:p>
          <a:p>
            <a:pPr marL="0" lvl="0" indent="0" algn="l" rtl="0">
              <a:spcBef>
                <a:spcPts val="1200"/>
              </a:spcBef>
              <a:spcAft>
                <a:spcPts val="0"/>
              </a:spcAft>
              <a:buNone/>
            </a:pPr>
            <a:endParaRPr/>
          </a:p>
          <a:p>
            <a:pPr marL="0" lvl="0" indent="0" algn="l" rtl="0">
              <a:spcBef>
                <a:spcPts val="1200"/>
              </a:spcBef>
              <a:spcAft>
                <a:spcPts val="0"/>
              </a:spcAft>
              <a:buNone/>
            </a:pPr>
            <a:r>
              <a:rPr lang="en"/>
              <a:t>2.Vertical Plane : Backward and forward rotations, deep bites</a:t>
            </a:r>
            <a:endParaRPr/>
          </a:p>
          <a:p>
            <a:pPr marL="0" lvl="0" indent="0" algn="l" rtl="0">
              <a:spcBef>
                <a:spcPts val="1200"/>
              </a:spcBef>
              <a:spcAft>
                <a:spcPts val="0"/>
              </a:spcAft>
              <a:buNone/>
            </a:pPr>
            <a:endParaRPr/>
          </a:p>
          <a:p>
            <a:pPr marL="0" lvl="0" indent="0" algn="l" rtl="0">
              <a:spcBef>
                <a:spcPts val="1200"/>
              </a:spcBef>
              <a:spcAft>
                <a:spcPts val="0"/>
              </a:spcAft>
              <a:buNone/>
            </a:pPr>
            <a:r>
              <a:rPr lang="en"/>
              <a:t>3. Transverse Plane :Crossbites</a:t>
            </a:r>
            <a:endParaRPr/>
          </a:p>
          <a:p>
            <a:pPr marL="0" lvl="0" indent="0" algn="l" rtl="0">
              <a:spcBef>
                <a:spcPts val="1200"/>
              </a:spcBef>
              <a:spcAft>
                <a:spcPts val="1200"/>
              </a:spcAft>
              <a:buNone/>
            </a:pPr>
            <a:endParaRPr/>
          </a:p>
        </p:txBody>
      </p:sp>
      <p:pic>
        <p:nvPicPr>
          <p:cNvPr id="94" name="Google Shape;94;p14"/>
          <p:cNvPicPr preferRelativeResize="0"/>
          <p:nvPr/>
        </p:nvPicPr>
        <p:blipFill>
          <a:blip r:embed="rId3">
            <a:alphaModFix/>
          </a:blip>
          <a:stretch>
            <a:fillRect/>
          </a:stretch>
        </p:blipFill>
        <p:spPr>
          <a:xfrm>
            <a:off x="5320073" y="3011025"/>
            <a:ext cx="1945752" cy="1854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Soft Tissue Factors</a:t>
            </a:r>
            <a:endParaRPr/>
          </a:p>
        </p:txBody>
      </p:sp>
      <p:sp>
        <p:nvSpPr>
          <p:cNvPr id="100" name="Google Shape;100;p1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r>
              <a:rPr lang="en"/>
              <a:t>1.Tone of lips</a:t>
            </a:r>
            <a:endParaRPr/>
          </a:p>
          <a:p>
            <a:pPr marL="0" lvl="0" indent="0" algn="l" rtl="0">
              <a:spcBef>
                <a:spcPts val="1200"/>
              </a:spcBef>
              <a:spcAft>
                <a:spcPts val="0"/>
              </a:spcAft>
              <a:buNone/>
            </a:pPr>
            <a:endParaRPr/>
          </a:p>
          <a:p>
            <a:pPr marL="0" lvl="0" indent="0" algn="l" rtl="0">
              <a:spcBef>
                <a:spcPts val="1200"/>
              </a:spcBef>
              <a:spcAft>
                <a:spcPts val="0"/>
              </a:spcAft>
              <a:buNone/>
            </a:pPr>
            <a:r>
              <a:rPr lang="en"/>
              <a:t>2.Lip competency: Comp or incomp lips</a:t>
            </a:r>
            <a:endParaRPr/>
          </a:p>
          <a:p>
            <a:pPr marL="0" lvl="0" indent="0" algn="l" rtl="0">
              <a:spcBef>
                <a:spcPts val="1200"/>
              </a:spcBef>
              <a:spcAft>
                <a:spcPts val="0"/>
              </a:spcAft>
              <a:buNone/>
            </a:pPr>
            <a:endParaRPr/>
          </a:p>
          <a:p>
            <a:pPr marL="0" lvl="0" indent="0" algn="l" rtl="0">
              <a:spcBef>
                <a:spcPts val="1200"/>
              </a:spcBef>
              <a:spcAft>
                <a:spcPts val="0"/>
              </a:spcAft>
              <a:buNone/>
            </a:pPr>
            <a:r>
              <a:rPr lang="en"/>
              <a:t>3.Macroglossia, tongue position. Adaptive or endogenous tongue thrust.</a:t>
            </a:r>
            <a:endParaRPr/>
          </a:p>
          <a:p>
            <a:pPr marL="0" lvl="0" indent="0" algn="l" rtl="0">
              <a:spcBef>
                <a:spcPts val="1200"/>
              </a:spcBef>
              <a:spcAft>
                <a:spcPts val="0"/>
              </a:spcAft>
              <a:buNone/>
            </a:pPr>
            <a:endParaRPr/>
          </a:p>
          <a:p>
            <a:pPr marL="0" lvl="0" indent="0" algn="l" rtl="0">
              <a:spcBef>
                <a:spcPts val="1200"/>
              </a:spcBef>
              <a:spcAft>
                <a:spcPts val="0"/>
              </a:spcAft>
              <a:buNone/>
            </a:pPr>
            <a:r>
              <a:rPr lang="en"/>
              <a:t>4.Enlarged Adenoids, mouth breathing</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5.Fraenal attachement: Upper labial,lower labial fraenum.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Habits: Thumb, finger ,dummy</a:t>
            </a:r>
            <a:endParaRPr/>
          </a:p>
        </p:txBody>
      </p:sp>
      <p:sp>
        <p:nvSpPr>
          <p:cNvPr id="106" name="Google Shape;106;p1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The magnitude of  a habit depends on the force applied as well as the frequency and duration. </a:t>
            </a:r>
            <a:endParaRPr/>
          </a:p>
          <a:p>
            <a:pPr marL="0" lvl="0" indent="0" algn="l" rtl="0">
              <a:spcBef>
                <a:spcPts val="1200"/>
              </a:spcBef>
              <a:spcAft>
                <a:spcPts val="0"/>
              </a:spcAft>
              <a:buNone/>
            </a:pPr>
            <a:r>
              <a:rPr lang="en"/>
              <a:t>Can present as upper incisor proclination</a:t>
            </a:r>
            <a:endParaRPr/>
          </a:p>
          <a:p>
            <a:pPr marL="0" lvl="0" indent="0" algn="l" rtl="0">
              <a:spcBef>
                <a:spcPts val="1200"/>
              </a:spcBef>
              <a:spcAft>
                <a:spcPts val="0"/>
              </a:spcAft>
              <a:buNone/>
            </a:pPr>
            <a:r>
              <a:rPr lang="en"/>
              <a:t>Lower incisor retroclination</a:t>
            </a:r>
            <a:endParaRPr/>
          </a:p>
          <a:p>
            <a:pPr marL="0" lvl="0" indent="0" algn="l" rtl="0">
              <a:spcBef>
                <a:spcPts val="1200"/>
              </a:spcBef>
              <a:spcAft>
                <a:spcPts val="0"/>
              </a:spcAft>
              <a:buNone/>
            </a:pPr>
            <a:r>
              <a:rPr lang="en"/>
              <a:t>Overbite reduction</a:t>
            </a:r>
            <a:endParaRPr/>
          </a:p>
          <a:p>
            <a:pPr marL="0" lvl="0" indent="0" algn="l" rtl="0">
              <a:spcBef>
                <a:spcPts val="1200"/>
              </a:spcBef>
              <a:spcAft>
                <a:spcPts val="0"/>
              </a:spcAft>
              <a:buNone/>
            </a:pPr>
            <a:r>
              <a:rPr lang="en"/>
              <a:t>Narrowing of upper arch</a:t>
            </a:r>
            <a:endParaRPr/>
          </a:p>
          <a:p>
            <a:pPr marL="0" lvl="0" indent="0" algn="l" rtl="0">
              <a:spcBef>
                <a:spcPts val="1200"/>
              </a:spcBef>
              <a:spcAft>
                <a:spcPts val="1200"/>
              </a:spcAft>
              <a:buNone/>
            </a:pPr>
            <a:r>
              <a:rPr lang="en"/>
              <a:t>Unilateral crossbite </a:t>
            </a:r>
            <a:endParaRPr/>
          </a:p>
        </p:txBody>
      </p:sp>
      <p:pic>
        <p:nvPicPr>
          <p:cNvPr id="107" name="Google Shape;107;p16"/>
          <p:cNvPicPr preferRelativeResize="0"/>
          <p:nvPr/>
        </p:nvPicPr>
        <p:blipFill rotWithShape="1">
          <a:blip r:embed="rId3">
            <a:alphaModFix/>
          </a:blip>
          <a:srcRect l="-102443" t="-98841" r="-8171" b="-11773"/>
          <a:stretch/>
        </p:blipFill>
        <p:spPr>
          <a:xfrm>
            <a:off x="285750" y="190500"/>
            <a:ext cx="8572500" cy="4762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Local Factors</a:t>
            </a:r>
            <a:endParaRPr/>
          </a:p>
        </p:txBody>
      </p:sp>
      <p:sp>
        <p:nvSpPr>
          <p:cNvPr id="113" name="Google Shape;113;p17"/>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i="1"/>
              <a:t>Variation in :</a:t>
            </a:r>
            <a:endParaRPr i="1"/>
          </a:p>
          <a:p>
            <a:pPr marL="0" lvl="0" indent="0" algn="l" rtl="0">
              <a:spcBef>
                <a:spcPts val="1200"/>
              </a:spcBef>
              <a:spcAft>
                <a:spcPts val="0"/>
              </a:spcAft>
              <a:buNone/>
            </a:pPr>
            <a:r>
              <a:rPr lang="en"/>
              <a:t>Tooth number: hypodontia, Supernumerary,early loss of deciduous teeth, extraction of permanent tooth</a:t>
            </a:r>
            <a:endParaRPr/>
          </a:p>
          <a:p>
            <a:pPr marL="0" lvl="0" indent="0" algn="l" rtl="0">
              <a:spcBef>
                <a:spcPts val="1200"/>
              </a:spcBef>
              <a:spcAft>
                <a:spcPts val="0"/>
              </a:spcAft>
              <a:buNone/>
            </a:pPr>
            <a:endParaRPr/>
          </a:p>
          <a:p>
            <a:pPr marL="0" lvl="0" indent="0" algn="l" rtl="0">
              <a:spcBef>
                <a:spcPts val="1200"/>
              </a:spcBef>
              <a:spcAft>
                <a:spcPts val="0"/>
              </a:spcAft>
              <a:buNone/>
            </a:pPr>
            <a:r>
              <a:rPr lang="en"/>
              <a:t>Tooth size:macrodonts, microdonts,dento-alveolar disproportion, bolton discrepancy</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Tooth position: Ankylosis, ectopic, impacted ,transposition, primary failure of eruption.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63D8-1FFF-BDFB-DF24-1D13200FAB48}"/>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Class I</a:t>
            </a:r>
            <a:endParaRPr lang="en-IE" sz="2400"/>
          </a:p>
        </p:txBody>
      </p:sp>
      <p:sp>
        <p:nvSpPr>
          <p:cNvPr id="3" name="Content Placeholder 2">
            <a:extLst>
              <a:ext uri="{FF2B5EF4-FFF2-40B4-BE49-F238E27FC236}">
                <a16:creationId xmlns:a16="http://schemas.microsoft.com/office/drawing/2014/main" id="{F5C0D3AF-9818-B13D-0A5E-4B82D247E672}"/>
              </a:ext>
            </a:extLst>
          </p:cNvPr>
          <p:cNvSpPr>
            <a:spLocks noGrp="1"/>
          </p:cNvSpPr>
          <p:nvPr>
            <p:ph type="body" idx="1"/>
          </p:nvPr>
        </p:nvSpPr>
        <p:spPr>
          <a:xfrm>
            <a:off x="729450" y="2078875"/>
            <a:ext cx="7688700" cy="2261100"/>
          </a:xfrm>
        </p:spPr>
        <p:txBody>
          <a:bodyPr wrap="square" anchor="t">
            <a:normAutofit/>
          </a:bodyPr>
          <a:lstStyle/>
          <a:p>
            <a:pPr marL="0" indent="0">
              <a:spcAft>
                <a:spcPts val="600"/>
              </a:spcAft>
              <a:buNone/>
            </a:pPr>
            <a:r>
              <a:rPr lang="en-GB" sz="1200" dirty="0"/>
              <a:t>When lower incisor edges occlude with or lie immediately below the cingulum plateau of the upper incisors</a:t>
            </a:r>
          </a:p>
          <a:p>
            <a:pPr marL="0" indent="0">
              <a:spcAft>
                <a:spcPts val="600"/>
              </a:spcAft>
              <a:buNone/>
            </a:pPr>
            <a:r>
              <a:rPr lang="en-GB" sz="1200" u="sng" dirty="0"/>
              <a:t>AETIOLOGY</a:t>
            </a:r>
          </a:p>
          <a:p>
            <a:pPr marL="0" indent="0">
              <a:spcAft>
                <a:spcPts val="600"/>
              </a:spcAft>
              <a:buNone/>
            </a:pPr>
            <a:r>
              <a:rPr lang="en-GB" sz="1200" dirty="0" err="1"/>
              <a:t>SKELETAL:Can</a:t>
            </a:r>
            <a:r>
              <a:rPr lang="en-GB" sz="1200" dirty="0"/>
              <a:t> be </a:t>
            </a:r>
            <a:r>
              <a:rPr lang="en-GB" sz="1200" dirty="0" err="1"/>
              <a:t>Sk</a:t>
            </a:r>
            <a:r>
              <a:rPr lang="en-GB" sz="1200" dirty="0"/>
              <a:t> I II or III and can present with </a:t>
            </a:r>
            <a:r>
              <a:rPr lang="en-GB" sz="1200" dirty="0" err="1"/>
              <a:t>dento</a:t>
            </a:r>
            <a:r>
              <a:rPr lang="en-GB" sz="1200" dirty="0"/>
              <a:t>-alveolar compensation.</a:t>
            </a:r>
          </a:p>
          <a:p>
            <a:pPr marL="0" indent="0">
              <a:spcAft>
                <a:spcPts val="600"/>
              </a:spcAft>
              <a:buNone/>
            </a:pPr>
            <a:r>
              <a:rPr lang="en-GB" sz="1200" dirty="0"/>
              <a:t>SOFT </a:t>
            </a:r>
            <a:r>
              <a:rPr lang="en-GB" sz="1200" dirty="0" err="1"/>
              <a:t>TISSUES:Usually</a:t>
            </a:r>
            <a:r>
              <a:rPr lang="en-GB" sz="1200" dirty="0"/>
              <a:t> favourable</a:t>
            </a:r>
          </a:p>
          <a:p>
            <a:pPr marL="0" indent="0">
              <a:spcAft>
                <a:spcPts val="600"/>
              </a:spcAft>
              <a:buNone/>
            </a:pPr>
            <a:r>
              <a:rPr lang="en-GB" sz="1200" dirty="0"/>
              <a:t>DENTAL </a:t>
            </a:r>
            <a:r>
              <a:rPr lang="en-GB" sz="1200" dirty="0" err="1"/>
              <a:t>FACTORS:Tooth</a:t>
            </a:r>
            <a:r>
              <a:rPr lang="en-GB" sz="1200" dirty="0"/>
              <a:t> /arch size discrepancy, can lead to spacing or crowding.</a:t>
            </a:r>
          </a:p>
          <a:p>
            <a:pPr marL="0" indent="0">
              <a:spcAft>
                <a:spcPts val="600"/>
              </a:spcAft>
              <a:buNone/>
            </a:pPr>
            <a:r>
              <a:rPr lang="en-GB" sz="1200" dirty="0"/>
              <a:t>ENVIRONMENTAL FCTORS: Premature loss of deciduous teeth can lead to crowding and CL shift</a:t>
            </a:r>
          </a:p>
          <a:p>
            <a:pPr marL="0" indent="0">
              <a:spcAft>
                <a:spcPts val="600"/>
              </a:spcAft>
              <a:buNone/>
            </a:pPr>
            <a:r>
              <a:rPr lang="en-GB" sz="1200" dirty="0"/>
              <a:t>LOCAL FACTORS: impacted teeth, anomalies in tooth size and number</a:t>
            </a:r>
          </a:p>
          <a:p>
            <a:pPr>
              <a:spcAft>
                <a:spcPts val="600"/>
              </a:spcAft>
            </a:pPr>
            <a:endParaRPr lang="en-IE" sz="1200" dirty="0"/>
          </a:p>
        </p:txBody>
      </p:sp>
    </p:spTree>
    <p:extLst>
      <p:ext uri="{BB962C8B-B14F-4D97-AF65-F5344CB8AC3E}">
        <p14:creationId xmlns:p14="http://schemas.microsoft.com/office/powerpoint/2010/main" val="353835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0FEC-6041-A4E1-293B-7B3585BC3BA5}"/>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Treatment of Class I</a:t>
            </a:r>
            <a:endParaRPr lang="en-IE" sz="2400"/>
          </a:p>
        </p:txBody>
      </p:sp>
      <p:sp>
        <p:nvSpPr>
          <p:cNvPr id="3" name="Content Placeholder 2">
            <a:extLst>
              <a:ext uri="{FF2B5EF4-FFF2-40B4-BE49-F238E27FC236}">
                <a16:creationId xmlns:a16="http://schemas.microsoft.com/office/drawing/2014/main" id="{27F4150F-0943-ACD1-18C2-4FACF180FBF6}"/>
              </a:ext>
            </a:extLst>
          </p:cNvPr>
          <p:cNvSpPr>
            <a:spLocks noGrp="1"/>
          </p:cNvSpPr>
          <p:nvPr>
            <p:ph type="body" idx="1"/>
          </p:nvPr>
        </p:nvSpPr>
        <p:spPr>
          <a:xfrm>
            <a:off x="729450" y="2078875"/>
            <a:ext cx="7688700" cy="2261100"/>
          </a:xfrm>
        </p:spPr>
        <p:txBody>
          <a:bodyPr wrap="square" anchor="t">
            <a:normAutofit/>
          </a:bodyPr>
          <a:lstStyle/>
          <a:p>
            <a:pPr marL="385763" indent="-385763">
              <a:spcAft>
                <a:spcPts val="600"/>
              </a:spcAft>
              <a:buFont typeface="+mj-lt"/>
              <a:buAutoNum type="arabicPeriod"/>
            </a:pPr>
            <a:r>
              <a:rPr lang="en-GB" dirty="0"/>
              <a:t>Do nothing </a:t>
            </a:r>
            <a:endParaRPr lang="en-GB"/>
          </a:p>
          <a:p>
            <a:pPr marL="385763" indent="-385763">
              <a:spcAft>
                <a:spcPts val="600"/>
              </a:spcAft>
              <a:buFont typeface="+mj-lt"/>
              <a:buAutoNum type="arabicPeriod"/>
            </a:pPr>
            <a:r>
              <a:rPr lang="en-GB" dirty="0"/>
              <a:t>Relief of crowding and </a:t>
            </a:r>
            <a:r>
              <a:rPr lang="en-GB" dirty="0" err="1"/>
              <a:t>alignment,Spontaneous</a:t>
            </a:r>
            <a:r>
              <a:rPr lang="en-GB" dirty="0"/>
              <a:t> movement after extraction</a:t>
            </a:r>
            <a:endParaRPr lang="en-GB"/>
          </a:p>
          <a:p>
            <a:pPr marL="385763" indent="-385763">
              <a:spcAft>
                <a:spcPts val="600"/>
              </a:spcAft>
              <a:buFont typeface="+mj-lt"/>
              <a:buAutoNum type="arabicPeriod"/>
            </a:pPr>
            <a:r>
              <a:rPr lang="en-GB" dirty="0"/>
              <a:t>URA</a:t>
            </a:r>
            <a:endParaRPr lang="en-GB"/>
          </a:p>
          <a:p>
            <a:pPr marL="385763" indent="-385763">
              <a:spcAft>
                <a:spcPts val="600"/>
              </a:spcAft>
              <a:buFont typeface="+mj-lt"/>
              <a:buAutoNum type="arabicPeriod"/>
            </a:pPr>
            <a:r>
              <a:rPr lang="en-GB" dirty="0"/>
              <a:t>Fixed appliances ,extraction or non extraction</a:t>
            </a:r>
            <a:endParaRPr lang="en-GB"/>
          </a:p>
          <a:p>
            <a:pPr marL="385763" indent="-385763">
              <a:spcAft>
                <a:spcPts val="600"/>
              </a:spcAft>
              <a:buFont typeface="+mj-lt"/>
              <a:buAutoNum type="arabicPeriod"/>
            </a:pPr>
            <a:r>
              <a:rPr lang="en-GB" dirty="0"/>
              <a:t>Headgear</a:t>
            </a:r>
            <a:endParaRPr lang="en-GB"/>
          </a:p>
          <a:p>
            <a:pPr marL="385763" indent="-385763">
              <a:spcAft>
                <a:spcPts val="600"/>
              </a:spcAft>
              <a:buFont typeface="+mj-lt"/>
              <a:buAutoNum type="arabicPeriod"/>
            </a:pPr>
            <a:r>
              <a:rPr lang="en-GB" dirty="0"/>
              <a:t>RME</a:t>
            </a:r>
            <a:endParaRPr lang="en-GB"/>
          </a:p>
          <a:p>
            <a:pPr marL="385763" indent="-385763">
              <a:spcAft>
                <a:spcPts val="600"/>
              </a:spcAft>
              <a:buFont typeface="+mj-lt"/>
              <a:buAutoNum type="arabicPeriod"/>
            </a:pPr>
            <a:endParaRPr lang="en-IE"/>
          </a:p>
        </p:txBody>
      </p:sp>
    </p:spTree>
    <p:extLst>
      <p:ext uri="{BB962C8B-B14F-4D97-AF65-F5344CB8AC3E}">
        <p14:creationId xmlns:p14="http://schemas.microsoft.com/office/powerpoint/2010/main" val="329109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02459-D9EA-F053-840F-CF09146CEFF6}"/>
              </a:ext>
            </a:extLst>
          </p:cNvPr>
          <p:cNvSpPr>
            <a:spLocks noGrp="1"/>
          </p:cNvSpPr>
          <p:nvPr>
            <p:ph type="title"/>
          </p:nvPr>
        </p:nvSpPr>
        <p:spPr/>
        <p:txBody>
          <a:bodyPr>
            <a:normAutofit fontScale="90000"/>
          </a:bodyPr>
          <a:lstStyle/>
          <a:p>
            <a:r>
              <a:rPr lang="en-GB" dirty="0"/>
              <a:t>Class II div 1</a:t>
            </a:r>
            <a:endParaRPr lang="en-IE" dirty="0"/>
          </a:p>
        </p:txBody>
      </p:sp>
      <p:sp>
        <p:nvSpPr>
          <p:cNvPr id="3" name="Content Placeholder 2">
            <a:extLst>
              <a:ext uri="{FF2B5EF4-FFF2-40B4-BE49-F238E27FC236}">
                <a16:creationId xmlns:a16="http://schemas.microsoft.com/office/drawing/2014/main" id="{802B29A1-15E6-A388-C04E-3695E0DDA2A6}"/>
              </a:ext>
            </a:extLst>
          </p:cNvPr>
          <p:cNvSpPr>
            <a:spLocks noGrp="1"/>
          </p:cNvSpPr>
          <p:nvPr>
            <p:ph idx="1"/>
          </p:nvPr>
        </p:nvSpPr>
        <p:spPr/>
        <p:txBody>
          <a:bodyPr>
            <a:normAutofit fontScale="92500" lnSpcReduction="10000"/>
          </a:bodyPr>
          <a:lstStyle/>
          <a:p>
            <a:r>
              <a:rPr lang="en-GB" dirty="0"/>
              <a:t>Lower incisor edge occludes posterior to the cingulum plateau of the upper central incisors. Upper incisors are often </a:t>
            </a:r>
            <a:r>
              <a:rPr lang="en-GB" dirty="0" err="1"/>
              <a:t>proclined</a:t>
            </a:r>
            <a:r>
              <a:rPr lang="en-GB" dirty="0"/>
              <a:t> and OJ increased</a:t>
            </a:r>
          </a:p>
          <a:p>
            <a:pPr marL="0" indent="0">
              <a:buNone/>
            </a:pPr>
            <a:r>
              <a:rPr lang="en-GB" u="sng" dirty="0"/>
              <a:t>AETIOLOGY</a:t>
            </a:r>
          </a:p>
          <a:p>
            <a:pPr marL="0" indent="0">
              <a:buNone/>
            </a:pPr>
            <a:r>
              <a:rPr lang="en-GB" dirty="0"/>
              <a:t>SKELETAL: </a:t>
            </a:r>
            <a:r>
              <a:rPr lang="en-GB" dirty="0" err="1"/>
              <a:t>Sk</a:t>
            </a:r>
            <a:r>
              <a:rPr lang="en-GB" dirty="0"/>
              <a:t> II with retrognathic mandible, </a:t>
            </a:r>
            <a:r>
              <a:rPr lang="en-GB" dirty="0" err="1"/>
              <a:t>dento</a:t>
            </a:r>
            <a:r>
              <a:rPr lang="en-GB" dirty="0"/>
              <a:t>-alveolar compensation</a:t>
            </a:r>
          </a:p>
          <a:p>
            <a:pPr marL="0" indent="0">
              <a:buNone/>
            </a:pPr>
            <a:r>
              <a:rPr lang="en-GB" dirty="0"/>
              <a:t>SOFT TISSUES: lips are typically incompetent and pt may form an adaptive oral seal. Reduced coverage of lower lip.</a:t>
            </a:r>
          </a:p>
          <a:p>
            <a:pPr marL="0" indent="0">
              <a:buNone/>
            </a:pPr>
            <a:r>
              <a:rPr lang="en-GB" dirty="0"/>
              <a:t>Tongue thrust. 2 types. Adaptive which should stop and endogenous which cannot be stopped. </a:t>
            </a:r>
          </a:p>
          <a:p>
            <a:pPr marL="0" indent="0">
              <a:buNone/>
            </a:pPr>
            <a:r>
              <a:rPr lang="en-GB" dirty="0"/>
              <a:t>Lower lip trap, strap like lips </a:t>
            </a:r>
          </a:p>
          <a:p>
            <a:pPr marL="0" indent="0">
              <a:buNone/>
            </a:pPr>
            <a:r>
              <a:rPr lang="en-GB" dirty="0"/>
              <a:t>LOCAL FACTORS: crowding ,</a:t>
            </a:r>
            <a:r>
              <a:rPr lang="en-GB" dirty="0" err="1"/>
              <a:t>spacing,digit</a:t>
            </a:r>
            <a:r>
              <a:rPr lang="en-GB" dirty="0"/>
              <a:t> sucking or underlying </a:t>
            </a:r>
            <a:r>
              <a:rPr lang="en-GB" dirty="0" err="1"/>
              <a:t>mesiodens</a:t>
            </a:r>
            <a:r>
              <a:rPr lang="en-GB" dirty="0"/>
              <a:t>.</a:t>
            </a:r>
          </a:p>
          <a:p>
            <a:pPr marL="0" indent="0">
              <a:buNone/>
            </a:pPr>
            <a:r>
              <a:rPr lang="en-GB" dirty="0"/>
              <a:t>A habit will result in:</a:t>
            </a:r>
          </a:p>
          <a:p>
            <a:pPr marL="385763" indent="-385763">
              <a:buAutoNum type="arabicPeriod"/>
            </a:pPr>
            <a:r>
              <a:rPr lang="en-GB" dirty="0"/>
              <a:t>Increased OJ</a:t>
            </a:r>
          </a:p>
          <a:p>
            <a:pPr marL="385763" indent="-385763">
              <a:buAutoNum type="arabicPeriod"/>
            </a:pPr>
            <a:r>
              <a:rPr lang="en-GB" dirty="0"/>
              <a:t>Narrow upper arch</a:t>
            </a:r>
          </a:p>
          <a:p>
            <a:pPr marL="385763" indent="-385763">
              <a:buAutoNum type="arabicPeriod"/>
            </a:pPr>
            <a:r>
              <a:rPr lang="en-GB" dirty="0" err="1"/>
              <a:t>Proclined</a:t>
            </a:r>
            <a:r>
              <a:rPr lang="en-GB" dirty="0"/>
              <a:t> uppers</a:t>
            </a:r>
          </a:p>
          <a:p>
            <a:pPr marL="385763" indent="-385763">
              <a:buAutoNum type="arabicPeriod"/>
            </a:pPr>
            <a:r>
              <a:rPr lang="en-GB" dirty="0"/>
              <a:t>Low tongue position</a:t>
            </a:r>
          </a:p>
          <a:p>
            <a:pPr marL="385763" indent="-385763">
              <a:buAutoNum type="arabicPeriod"/>
            </a:pPr>
            <a:r>
              <a:rPr lang="en-GB" dirty="0"/>
              <a:t>Incomplete OB</a:t>
            </a:r>
          </a:p>
          <a:p>
            <a:pPr marL="385763" indent="-385763">
              <a:buAutoNum type="arabicPeriod"/>
            </a:pPr>
            <a:r>
              <a:rPr lang="en-GB" dirty="0" err="1"/>
              <a:t>Retroclined</a:t>
            </a:r>
            <a:r>
              <a:rPr lang="en-GB" dirty="0"/>
              <a:t> lowers</a:t>
            </a:r>
          </a:p>
          <a:p>
            <a:pPr marL="385763" indent="-385763">
              <a:buAutoNum type="arabicPeriod"/>
            </a:pPr>
            <a:r>
              <a:rPr lang="en-GB" dirty="0"/>
              <a:t>Buccal crossbites </a:t>
            </a:r>
          </a:p>
        </p:txBody>
      </p:sp>
    </p:spTree>
    <p:extLst>
      <p:ext uri="{BB962C8B-B14F-4D97-AF65-F5344CB8AC3E}">
        <p14:creationId xmlns:p14="http://schemas.microsoft.com/office/powerpoint/2010/main" val="373571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A9AA-36EC-4563-4F4F-2F2B50B16778}"/>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Treatment of Class II Div I</a:t>
            </a:r>
            <a:endParaRPr lang="en-IE" sz="2400"/>
          </a:p>
        </p:txBody>
      </p:sp>
      <p:sp>
        <p:nvSpPr>
          <p:cNvPr id="3" name="Content Placeholder 2">
            <a:extLst>
              <a:ext uri="{FF2B5EF4-FFF2-40B4-BE49-F238E27FC236}">
                <a16:creationId xmlns:a16="http://schemas.microsoft.com/office/drawing/2014/main" id="{2A02B56B-8777-F258-4ACA-F364CC511C77}"/>
              </a:ext>
            </a:extLst>
          </p:cNvPr>
          <p:cNvSpPr>
            <a:spLocks noGrp="1"/>
          </p:cNvSpPr>
          <p:nvPr>
            <p:ph type="body" idx="1"/>
          </p:nvPr>
        </p:nvSpPr>
        <p:spPr>
          <a:xfrm>
            <a:off x="729450" y="2078875"/>
            <a:ext cx="7688700" cy="2261100"/>
          </a:xfrm>
        </p:spPr>
        <p:txBody>
          <a:bodyPr wrap="square" anchor="t">
            <a:normAutofit/>
          </a:bodyPr>
          <a:lstStyle/>
          <a:p>
            <a:pPr marL="385763" indent="-385763">
              <a:spcAft>
                <a:spcPts val="600"/>
              </a:spcAft>
              <a:buFont typeface="+mj-lt"/>
              <a:buAutoNum type="arabicPeriod"/>
            </a:pPr>
            <a:r>
              <a:rPr lang="en-GB" dirty="0"/>
              <a:t>Do nothing</a:t>
            </a:r>
            <a:endParaRPr lang="en-GB"/>
          </a:p>
          <a:p>
            <a:pPr marL="385763" indent="-385763">
              <a:spcAft>
                <a:spcPts val="600"/>
              </a:spcAft>
              <a:buFont typeface="+mj-lt"/>
              <a:buAutoNum type="arabicPeriod"/>
            </a:pPr>
            <a:r>
              <a:rPr lang="en-GB" dirty="0"/>
              <a:t>URA, ABP,.</a:t>
            </a:r>
            <a:endParaRPr lang="en-GB"/>
          </a:p>
          <a:p>
            <a:pPr marL="385763" indent="-385763">
              <a:spcAft>
                <a:spcPts val="600"/>
              </a:spcAft>
              <a:buFont typeface="+mj-lt"/>
              <a:buAutoNum type="arabicPeriod"/>
            </a:pPr>
            <a:r>
              <a:rPr lang="en-GB" dirty="0"/>
              <a:t>Functional appliance </a:t>
            </a:r>
            <a:endParaRPr lang="en-GB"/>
          </a:p>
          <a:p>
            <a:pPr marL="385763" indent="-385763">
              <a:spcAft>
                <a:spcPts val="600"/>
              </a:spcAft>
              <a:buFont typeface="+mj-lt"/>
              <a:buAutoNum type="arabicPeriod"/>
            </a:pPr>
            <a:r>
              <a:rPr lang="en-GB" dirty="0"/>
              <a:t>Fixed appliances with extractions and class II elastics </a:t>
            </a:r>
            <a:endParaRPr lang="en-GB"/>
          </a:p>
          <a:p>
            <a:pPr marL="385763" indent="-385763">
              <a:spcAft>
                <a:spcPts val="600"/>
              </a:spcAft>
              <a:buFont typeface="+mj-lt"/>
              <a:buAutoNum type="arabicPeriod"/>
            </a:pPr>
            <a:r>
              <a:rPr lang="en-GB" dirty="0"/>
              <a:t>Headgear </a:t>
            </a:r>
            <a:endParaRPr lang="en-GB"/>
          </a:p>
          <a:p>
            <a:pPr marL="385763" indent="-385763">
              <a:spcAft>
                <a:spcPts val="600"/>
              </a:spcAft>
              <a:buFont typeface="+mj-lt"/>
              <a:buAutoNum type="arabicPeriod"/>
            </a:pPr>
            <a:r>
              <a:rPr lang="en-GB" dirty="0"/>
              <a:t>Surgery</a:t>
            </a:r>
            <a:endParaRPr lang="en-GB"/>
          </a:p>
          <a:p>
            <a:pPr marL="385763" indent="-385763">
              <a:spcAft>
                <a:spcPts val="600"/>
              </a:spcAft>
              <a:buFont typeface="+mj-lt"/>
              <a:buAutoNum type="arabicPeriod"/>
            </a:pPr>
            <a:endParaRPr lang="en-GB"/>
          </a:p>
          <a:p>
            <a:pPr marL="385763" indent="-385763">
              <a:spcAft>
                <a:spcPts val="600"/>
              </a:spcAft>
              <a:buFont typeface="+mj-lt"/>
              <a:buAutoNum type="arabicPeriod"/>
            </a:pPr>
            <a:endParaRPr lang="en-IE"/>
          </a:p>
        </p:txBody>
      </p:sp>
    </p:spTree>
    <p:extLst>
      <p:ext uri="{BB962C8B-B14F-4D97-AF65-F5344CB8AC3E}">
        <p14:creationId xmlns:p14="http://schemas.microsoft.com/office/powerpoint/2010/main" val="16380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55A0-9FAB-8C1B-04CC-BDDF0C4A1C5E}"/>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Class II Div II</a:t>
            </a:r>
            <a:endParaRPr lang="en-IE" sz="2400"/>
          </a:p>
        </p:txBody>
      </p:sp>
      <p:sp>
        <p:nvSpPr>
          <p:cNvPr id="3" name="Content Placeholder 2">
            <a:extLst>
              <a:ext uri="{FF2B5EF4-FFF2-40B4-BE49-F238E27FC236}">
                <a16:creationId xmlns:a16="http://schemas.microsoft.com/office/drawing/2014/main" id="{A9B3BD3B-36EC-D133-F23A-3370C0DF88BE}"/>
              </a:ext>
            </a:extLst>
          </p:cNvPr>
          <p:cNvSpPr>
            <a:spLocks noGrp="1"/>
          </p:cNvSpPr>
          <p:nvPr>
            <p:ph type="body" idx="1"/>
          </p:nvPr>
        </p:nvSpPr>
        <p:spPr>
          <a:xfrm>
            <a:off x="729450" y="2078875"/>
            <a:ext cx="7688700" cy="2261100"/>
          </a:xfrm>
        </p:spPr>
        <p:txBody>
          <a:bodyPr wrap="square" anchor="t">
            <a:normAutofit/>
          </a:bodyPr>
          <a:lstStyle/>
          <a:p>
            <a:pPr marL="0" indent="0">
              <a:spcAft>
                <a:spcPts val="600"/>
              </a:spcAft>
              <a:buNone/>
            </a:pPr>
            <a:r>
              <a:rPr lang="en-GB" dirty="0"/>
              <a:t>Upper central </a:t>
            </a:r>
            <a:r>
              <a:rPr lang="en-GB" dirty="0" err="1"/>
              <a:t>inc</a:t>
            </a:r>
            <a:r>
              <a:rPr lang="en-GB" dirty="0"/>
              <a:t> are </a:t>
            </a:r>
            <a:r>
              <a:rPr lang="en-GB" dirty="0" err="1"/>
              <a:t>retroclined</a:t>
            </a:r>
            <a:r>
              <a:rPr lang="en-GB" dirty="0"/>
              <a:t> and OJ minimal or decreased. </a:t>
            </a:r>
            <a:r>
              <a:rPr lang="en-GB" dirty="0" err="1"/>
              <a:t>Proclined</a:t>
            </a:r>
            <a:r>
              <a:rPr lang="en-GB" dirty="0"/>
              <a:t> laterals .</a:t>
            </a:r>
            <a:endParaRPr lang="en-GB"/>
          </a:p>
          <a:p>
            <a:pPr marL="0" indent="0">
              <a:spcAft>
                <a:spcPts val="600"/>
              </a:spcAft>
              <a:buNone/>
            </a:pPr>
            <a:r>
              <a:rPr lang="en-GB" dirty="0"/>
              <a:t>SKELETAL: retrognathic mandible, reduced lower face height and facial mandibular angle. Forward growth, deep bite, scissors bite.</a:t>
            </a:r>
            <a:endParaRPr lang="en-GB"/>
          </a:p>
          <a:p>
            <a:pPr marL="0" indent="0">
              <a:spcAft>
                <a:spcPts val="600"/>
              </a:spcAft>
              <a:buNone/>
            </a:pPr>
            <a:r>
              <a:rPr lang="en-GB" dirty="0"/>
              <a:t>SOFT TISSUES: High lower lip line, </a:t>
            </a:r>
            <a:r>
              <a:rPr lang="en-GB" dirty="0" err="1"/>
              <a:t>Bimax</a:t>
            </a:r>
            <a:r>
              <a:rPr lang="en-GB" dirty="0"/>
              <a:t> </a:t>
            </a:r>
            <a:r>
              <a:rPr lang="en-GB" dirty="0" err="1"/>
              <a:t>retroclination</a:t>
            </a:r>
            <a:r>
              <a:rPr lang="en-GB" dirty="0"/>
              <a:t>.</a:t>
            </a:r>
            <a:endParaRPr lang="en-GB"/>
          </a:p>
          <a:p>
            <a:pPr marL="0" indent="0">
              <a:spcAft>
                <a:spcPts val="600"/>
              </a:spcAft>
              <a:buNone/>
            </a:pPr>
            <a:r>
              <a:rPr lang="en-GB" dirty="0"/>
              <a:t>LOCAL FACTORS: Increases IIA, gummy smile, </a:t>
            </a:r>
            <a:r>
              <a:rPr lang="en-GB" dirty="0" err="1"/>
              <a:t>retroclined</a:t>
            </a:r>
            <a:r>
              <a:rPr lang="en-GB" dirty="0"/>
              <a:t> lower </a:t>
            </a:r>
            <a:r>
              <a:rPr lang="en-GB" dirty="0" err="1"/>
              <a:t>incisors,deepOB</a:t>
            </a:r>
            <a:r>
              <a:rPr lang="en-GB" dirty="0"/>
              <a:t>, crowding, </a:t>
            </a:r>
            <a:r>
              <a:rPr lang="en-GB" dirty="0" err="1"/>
              <a:t>mesiolabially</a:t>
            </a:r>
            <a:r>
              <a:rPr lang="en-GB" dirty="0"/>
              <a:t> rotated laterals, lack of occlusal stop.</a:t>
            </a:r>
            <a:endParaRPr lang="en-GB"/>
          </a:p>
          <a:p>
            <a:pPr marL="0" indent="0">
              <a:spcAft>
                <a:spcPts val="600"/>
              </a:spcAft>
              <a:buNone/>
            </a:pPr>
            <a:endParaRPr lang="en-IE"/>
          </a:p>
        </p:txBody>
      </p:sp>
    </p:spTree>
    <p:extLst>
      <p:ext uri="{BB962C8B-B14F-4D97-AF65-F5344CB8AC3E}">
        <p14:creationId xmlns:p14="http://schemas.microsoft.com/office/powerpoint/2010/main" val="2351952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B12F4-8D28-14DC-7731-662195AFBCCB}"/>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Treatment of Class II div II</a:t>
            </a:r>
            <a:endParaRPr lang="en-IE" sz="2400"/>
          </a:p>
        </p:txBody>
      </p:sp>
      <p:sp>
        <p:nvSpPr>
          <p:cNvPr id="3" name="Content Placeholder 2">
            <a:extLst>
              <a:ext uri="{FF2B5EF4-FFF2-40B4-BE49-F238E27FC236}">
                <a16:creationId xmlns:a16="http://schemas.microsoft.com/office/drawing/2014/main" id="{BCCBFE9C-937D-203C-DBB7-A65D604A9387}"/>
              </a:ext>
            </a:extLst>
          </p:cNvPr>
          <p:cNvSpPr>
            <a:spLocks noGrp="1"/>
          </p:cNvSpPr>
          <p:nvPr>
            <p:ph type="body" idx="1"/>
          </p:nvPr>
        </p:nvSpPr>
        <p:spPr>
          <a:xfrm>
            <a:off x="729450" y="2078875"/>
            <a:ext cx="7688700" cy="2261100"/>
          </a:xfrm>
        </p:spPr>
        <p:txBody>
          <a:bodyPr wrap="square" anchor="t">
            <a:normAutofit/>
          </a:bodyPr>
          <a:lstStyle/>
          <a:p>
            <a:pPr marL="385763" indent="-385763">
              <a:spcAft>
                <a:spcPts val="600"/>
              </a:spcAft>
              <a:buFont typeface="+mj-lt"/>
              <a:buAutoNum type="arabicPeriod"/>
            </a:pPr>
            <a:r>
              <a:rPr lang="en-GB" dirty="0"/>
              <a:t>Do nothing</a:t>
            </a:r>
          </a:p>
          <a:p>
            <a:pPr marL="385763" indent="-385763">
              <a:spcAft>
                <a:spcPts val="600"/>
              </a:spcAft>
              <a:buFont typeface="+mj-lt"/>
              <a:buAutoNum type="arabicPeriod"/>
            </a:pPr>
            <a:r>
              <a:rPr lang="en-GB" dirty="0"/>
              <a:t>URA, ABP</a:t>
            </a:r>
          </a:p>
          <a:p>
            <a:pPr marL="385763" indent="-385763">
              <a:spcAft>
                <a:spcPts val="600"/>
              </a:spcAft>
              <a:buFont typeface="+mj-lt"/>
              <a:buAutoNum type="arabicPeriod"/>
            </a:pPr>
            <a:r>
              <a:rPr lang="en-GB" dirty="0"/>
              <a:t>Functional +/- sectional </a:t>
            </a:r>
          </a:p>
          <a:p>
            <a:pPr marL="385763" indent="-385763">
              <a:spcAft>
                <a:spcPts val="600"/>
              </a:spcAft>
              <a:buFont typeface="+mj-lt"/>
              <a:buAutoNum type="arabicPeriod"/>
            </a:pPr>
            <a:r>
              <a:rPr lang="en-GB" dirty="0"/>
              <a:t>Fixed appliances with elastics</a:t>
            </a:r>
          </a:p>
          <a:p>
            <a:pPr marL="385763" indent="-385763">
              <a:spcAft>
                <a:spcPts val="600"/>
              </a:spcAft>
              <a:buFont typeface="+mj-lt"/>
              <a:buAutoNum type="arabicPeriod"/>
            </a:pPr>
            <a:r>
              <a:rPr lang="en-GB" dirty="0"/>
              <a:t>Headgear</a:t>
            </a:r>
          </a:p>
          <a:p>
            <a:pPr marL="385763" indent="-385763">
              <a:spcAft>
                <a:spcPts val="600"/>
              </a:spcAft>
              <a:buFont typeface="+mj-lt"/>
              <a:buAutoNum type="arabicPeriod"/>
            </a:pPr>
            <a:r>
              <a:rPr lang="en-GB" dirty="0"/>
              <a:t>Surgery </a:t>
            </a:r>
          </a:p>
          <a:p>
            <a:pPr marL="0" indent="0">
              <a:spcAft>
                <a:spcPts val="600"/>
              </a:spcAft>
              <a:buNone/>
            </a:pPr>
            <a:endParaRPr lang="en-IE" dirty="0"/>
          </a:p>
        </p:txBody>
      </p:sp>
    </p:spTree>
    <p:extLst>
      <p:ext uri="{BB962C8B-B14F-4D97-AF65-F5344CB8AC3E}">
        <p14:creationId xmlns:p14="http://schemas.microsoft.com/office/powerpoint/2010/main" val="695472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140D-6051-D6C9-2D44-9E748D256D98}"/>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Class III</a:t>
            </a:r>
            <a:endParaRPr lang="en-IE" sz="2400"/>
          </a:p>
        </p:txBody>
      </p:sp>
      <p:sp>
        <p:nvSpPr>
          <p:cNvPr id="3" name="Content Placeholder 2">
            <a:extLst>
              <a:ext uri="{FF2B5EF4-FFF2-40B4-BE49-F238E27FC236}">
                <a16:creationId xmlns:a16="http://schemas.microsoft.com/office/drawing/2014/main" id="{87C1FEEC-343E-1658-9B3B-04E2977ABE3D}"/>
              </a:ext>
            </a:extLst>
          </p:cNvPr>
          <p:cNvSpPr>
            <a:spLocks noGrp="1"/>
          </p:cNvSpPr>
          <p:nvPr>
            <p:ph type="body" idx="1"/>
          </p:nvPr>
        </p:nvSpPr>
        <p:spPr>
          <a:xfrm>
            <a:off x="729450" y="2078875"/>
            <a:ext cx="7688700" cy="2261100"/>
          </a:xfrm>
        </p:spPr>
        <p:txBody>
          <a:bodyPr wrap="square" anchor="t">
            <a:normAutofit/>
          </a:bodyPr>
          <a:lstStyle/>
          <a:p>
            <a:pPr marL="0" indent="0">
              <a:lnSpc>
                <a:spcPct val="105000"/>
              </a:lnSpc>
              <a:spcAft>
                <a:spcPts val="600"/>
              </a:spcAft>
              <a:buNone/>
            </a:pPr>
            <a:r>
              <a:rPr lang="en-GB" sz="1000"/>
              <a:t>The lower incisor edges occlude anterior to the cingulum plateau of the upper central incisors. The OJ may be decreased or reversed </a:t>
            </a:r>
          </a:p>
          <a:p>
            <a:pPr marL="0" indent="0">
              <a:lnSpc>
                <a:spcPct val="105000"/>
              </a:lnSpc>
              <a:spcAft>
                <a:spcPts val="600"/>
              </a:spcAft>
              <a:buNone/>
            </a:pPr>
            <a:r>
              <a:rPr lang="en-GB" sz="1000"/>
              <a:t>SKELETAL FACTORS: Prognathic mandible</a:t>
            </a:r>
          </a:p>
          <a:p>
            <a:pPr marL="0" indent="0">
              <a:lnSpc>
                <a:spcPct val="105000"/>
              </a:lnSpc>
              <a:spcAft>
                <a:spcPts val="600"/>
              </a:spcAft>
              <a:buNone/>
            </a:pPr>
            <a:r>
              <a:rPr lang="en-GB" sz="1000"/>
              <a:t> increased mandibular length, forward position of glenoid fossa, reduced maxillary length, short cranial base</a:t>
            </a:r>
          </a:p>
          <a:p>
            <a:pPr marL="0" indent="0">
              <a:lnSpc>
                <a:spcPct val="105000"/>
              </a:lnSpc>
              <a:spcAft>
                <a:spcPts val="600"/>
              </a:spcAft>
              <a:buNone/>
            </a:pPr>
            <a:r>
              <a:rPr lang="en-GB" sz="1000"/>
              <a:t>Increased LFH and FMPA</a:t>
            </a:r>
          </a:p>
          <a:p>
            <a:pPr marL="0" indent="0">
              <a:lnSpc>
                <a:spcPct val="105000"/>
              </a:lnSpc>
              <a:spcAft>
                <a:spcPts val="600"/>
              </a:spcAft>
              <a:buNone/>
            </a:pPr>
            <a:r>
              <a:rPr lang="en-GB" sz="1000"/>
              <a:t>Narrow maxilla or broad mandible</a:t>
            </a:r>
          </a:p>
          <a:p>
            <a:pPr marL="0" indent="0">
              <a:lnSpc>
                <a:spcPct val="105000"/>
              </a:lnSpc>
              <a:spcAft>
                <a:spcPts val="600"/>
              </a:spcAft>
              <a:buNone/>
            </a:pPr>
            <a:r>
              <a:rPr lang="en-GB" sz="1000"/>
              <a:t>SOFT TISSUE: </a:t>
            </a:r>
            <a:r>
              <a:rPr lang="en-GB" sz="1000" err="1"/>
              <a:t>Dento</a:t>
            </a:r>
            <a:r>
              <a:rPr lang="en-GB" sz="1000"/>
              <a:t>-alveolar </a:t>
            </a:r>
            <a:r>
              <a:rPr lang="en-GB" sz="1000" err="1"/>
              <a:t>compensation,macro-glossia</a:t>
            </a:r>
            <a:r>
              <a:rPr lang="en-GB" sz="1000"/>
              <a:t> tongue</a:t>
            </a:r>
          </a:p>
          <a:p>
            <a:pPr marL="0" indent="0">
              <a:lnSpc>
                <a:spcPct val="105000"/>
              </a:lnSpc>
              <a:spcAft>
                <a:spcPts val="600"/>
              </a:spcAft>
              <a:buNone/>
            </a:pPr>
            <a:r>
              <a:rPr lang="en-GB" sz="1000"/>
              <a:t>LOCAL FACTORS: narrow upper arch, broad lower arch, crowding in upper arch, well aligned or spaced lower, crossbites both posterior and anterior</a:t>
            </a:r>
            <a:endParaRPr lang="en-IE" sz="1000"/>
          </a:p>
        </p:txBody>
      </p:sp>
    </p:spTree>
    <p:extLst>
      <p:ext uri="{BB962C8B-B14F-4D97-AF65-F5344CB8AC3E}">
        <p14:creationId xmlns:p14="http://schemas.microsoft.com/office/powerpoint/2010/main" val="2550337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B1DFC-3FE1-5728-746C-B02A25A0947E}"/>
              </a:ext>
            </a:extLst>
          </p:cNvPr>
          <p:cNvSpPr>
            <a:spLocks noGrp="1"/>
          </p:cNvSpPr>
          <p:nvPr>
            <p:ph type="title"/>
          </p:nvPr>
        </p:nvSpPr>
        <p:spPr>
          <a:xfrm>
            <a:off x="729450" y="1318650"/>
            <a:ext cx="7688700" cy="535200"/>
          </a:xfrm>
        </p:spPr>
        <p:txBody>
          <a:bodyPr wrap="square" anchor="t">
            <a:normAutofit/>
          </a:bodyPr>
          <a:lstStyle/>
          <a:p>
            <a:pPr>
              <a:lnSpc>
                <a:spcPct val="90000"/>
              </a:lnSpc>
            </a:pPr>
            <a:r>
              <a:rPr lang="en-GB" sz="2400"/>
              <a:t>Treatment of Class III</a:t>
            </a:r>
            <a:endParaRPr lang="en-IE" sz="2400"/>
          </a:p>
        </p:txBody>
      </p:sp>
      <p:sp>
        <p:nvSpPr>
          <p:cNvPr id="3" name="Content Placeholder 2">
            <a:extLst>
              <a:ext uri="{FF2B5EF4-FFF2-40B4-BE49-F238E27FC236}">
                <a16:creationId xmlns:a16="http://schemas.microsoft.com/office/drawing/2014/main" id="{5B579721-E0B3-A668-04C7-DDC556B6CC63}"/>
              </a:ext>
            </a:extLst>
          </p:cNvPr>
          <p:cNvSpPr>
            <a:spLocks noGrp="1"/>
          </p:cNvSpPr>
          <p:nvPr>
            <p:ph type="body" idx="1"/>
          </p:nvPr>
        </p:nvSpPr>
        <p:spPr>
          <a:xfrm>
            <a:off x="729450" y="2078875"/>
            <a:ext cx="7688700" cy="2261100"/>
          </a:xfrm>
        </p:spPr>
        <p:txBody>
          <a:bodyPr wrap="square" anchor="t">
            <a:normAutofit/>
          </a:bodyPr>
          <a:lstStyle/>
          <a:p>
            <a:pPr marL="385763" indent="-385763">
              <a:spcAft>
                <a:spcPts val="600"/>
              </a:spcAft>
              <a:buFont typeface="+mj-lt"/>
              <a:buAutoNum type="arabicPeriod"/>
            </a:pPr>
            <a:r>
              <a:rPr lang="en-GB" dirty="0"/>
              <a:t>Do nothing </a:t>
            </a:r>
            <a:endParaRPr lang="en-GB"/>
          </a:p>
          <a:p>
            <a:pPr marL="385763" indent="-385763">
              <a:spcAft>
                <a:spcPts val="600"/>
              </a:spcAft>
              <a:buFont typeface="+mj-lt"/>
              <a:buAutoNum type="arabicPeriod"/>
            </a:pPr>
            <a:r>
              <a:rPr lang="en-GB" dirty="0"/>
              <a:t>URA</a:t>
            </a:r>
            <a:endParaRPr lang="en-GB"/>
          </a:p>
          <a:p>
            <a:pPr marL="385763" indent="-385763">
              <a:spcAft>
                <a:spcPts val="600"/>
              </a:spcAft>
              <a:buFont typeface="+mj-lt"/>
              <a:buAutoNum type="arabicPeriod"/>
            </a:pPr>
            <a:r>
              <a:rPr lang="en-GB" dirty="0"/>
              <a:t>Reverse twin block</a:t>
            </a:r>
            <a:endParaRPr lang="en-GB"/>
          </a:p>
          <a:p>
            <a:pPr marL="385763" indent="-385763">
              <a:spcAft>
                <a:spcPts val="600"/>
              </a:spcAft>
              <a:buFont typeface="+mj-lt"/>
              <a:buAutoNum type="arabicPeriod"/>
            </a:pPr>
            <a:r>
              <a:rPr lang="en-GB" dirty="0"/>
              <a:t>Fixed appliances with extractions and  elastics</a:t>
            </a:r>
            <a:endParaRPr lang="en-GB"/>
          </a:p>
          <a:p>
            <a:pPr marL="385763" indent="-385763">
              <a:spcAft>
                <a:spcPts val="600"/>
              </a:spcAft>
              <a:buFont typeface="+mj-lt"/>
              <a:buAutoNum type="arabicPeriod"/>
            </a:pPr>
            <a:r>
              <a:rPr lang="en-GB" dirty="0"/>
              <a:t>Headgear </a:t>
            </a:r>
            <a:endParaRPr lang="en-GB"/>
          </a:p>
          <a:p>
            <a:pPr marL="385763" indent="-385763">
              <a:spcAft>
                <a:spcPts val="600"/>
              </a:spcAft>
              <a:buFont typeface="+mj-lt"/>
              <a:buAutoNum type="arabicPeriod"/>
            </a:pPr>
            <a:r>
              <a:rPr lang="en-GB" dirty="0"/>
              <a:t>Surgery </a:t>
            </a:r>
            <a:endParaRPr lang="en-GB"/>
          </a:p>
          <a:p>
            <a:pPr marL="385763" indent="-385763">
              <a:spcAft>
                <a:spcPts val="600"/>
              </a:spcAft>
              <a:buFont typeface="+mj-lt"/>
              <a:buAutoNum type="arabicPeriod"/>
            </a:pPr>
            <a:endParaRPr lang="en-IE"/>
          </a:p>
        </p:txBody>
      </p:sp>
    </p:spTree>
    <p:extLst>
      <p:ext uri="{BB962C8B-B14F-4D97-AF65-F5344CB8AC3E}">
        <p14:creationId xmlns:p14="http://schemas.microsoft.com/office/powerpoint/2010/main" val="371124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78AB-697D-A389-26F0-17E88177C5C2}"/>
              </a:ext>
            </a:extLst>
          </p:cNvPr>
          <p:cNvSpPr>
            <a:spLocks noGrp="1"/>
          </p:cNvSpPr>
          <p:nvPr>
            <p:ph type="title"/>
          </p:nvPr>
        </p:nvSpPr>
        <p:spPr>
          <a:xfrm>
            <a:off x="5232774" y="350453"/>
            <a:ext cx="2907268" cy="1539392"/>
          </a:xfrm>
        </p:spPr>
        <p:txBody>
          <a:bodyPr spcFirstLastPara="1" vert="horz" wrap="square" lIns="68580" tIns="34290" rIns="68580" bIns="34290" rtlCol="0" anchor="b" anchorCtr="0">
            <a:normAutofit fontScale="90000"/>
          </a:bodyPr>
          <a:lstStyle/>
          <a:p>
            <a:r>
              <a:rPr lang="en-US" sz="4200" dirty="0"/>
              <a:t>Angles classification</a:t>
            </a:r>
          </a:p>
        </p:txBody>
      </p:sp>
      <p:pic>
        <p:nvPicPr>
          <p:cNvPr id="6" name="Picture 5" descr="A diagram of teeth showing different types of teeth&#10;&#10;Description automatically generated">
            <a:extLst>
              <a:ext uri="{FF2B5EF4-FFF2-40B4-BE49-F238E27FC236}">
                <a16:creationId xmlns:a16="http://schemas.microsoft.com/office/drawing/2014/main" id="{34CAEDBA-7A7E-B17A-53CB-26FCAF789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141" y="360049"/>
            <a:ext cx="1451579" cy="936269"/>
          </a:xfrm>
          <a:prstGeom prst="rect">
            <a:avLst/>
          </a:prstGeom>
        </p:spPr>
      </p:pic>
      <p:pic>
        <p:nvPicPr>
          <p:cNvPr id="5" name="Content Placeholder 4" descr="Dental Tools outline">
            <a:extLst>
              <a:ext uri="{FF2B5EF4-FFF2-40B4-BE49-F238E27FC236}">
                <a16:creationId xmlns:a16="http://schemas.microsoft.com/office/drawing/2014/main" id="{D66EBD9B-A9E6-9BD2-8A10-042C2120AFA0}"/>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6229350" y="2878931"/>
            <a:ext cx="914400" cy="914400"/>
          </a:xfrm>
        </p:spPr>
      </p:pic>
      <p:pic>
        <p:nvPicPr>
          <p:cNvPr id="7" name="Content Placeholder 6" descr="A close-up of a human mouth&#10;&#10;Description automatically generated">
            <a:extLst>
              <a:ext uri="{FF2B5EF4-FFF2-40B4-BE49-F238E27FC236}">
                <a16:creationId xmlns:a16="http://schemas.microsoft.com/office/drawing/2014/main" id="{A7F51A13-5702-85FA-0CDA-72A17FF39B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10" y="3432341"/>
            <a:ext cx="2237979" cy="788888"/>
          </a:xfrm>
          <a:prstGeom prst="rect">
            <a:avLst/>
          </a:prstGeom>
        </p:spPr>
      </p:pic>
      <p:pic>
        <p:nvPicPr>
          <p:cNvPr id="4" name="Picture 3" descr="A diagram of teeth showing different types of teeth&#10;&#10;Description automatically generated">
            <a:extLst>
              <a:ext uri="{FF2B5EF4-FFF2-40B4-BE49-F238E27FC236}">
                <a16:creationId xmlns:a16="http://schemas.microsoft.com/office/drawing/2014/main" id="{3E2AA875-B3C8-8D5A-58EB-5BD54E8FA1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6475" y="1599013"/>
            <a:ext cx="1273358" cy="1270174"/>
          </a:xfrm>
          <a:prstGeom prst="rect">
            <a:avLst/>
          </a:prstGeom>
        </p:spPr>
      </p:pic>
    </p:spTree>
    <p:extLst>
      <p:ext uri="{BB962C8B-B14F-4D97-AF65-F5344CB8AC3E}">
        <p14:creationId xmlns:p14="http://schemas.microsoft.com/office/powerpoint/2010/main" val="1956547425"/>
      </p:ext>
    </p:extLst>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707</Words>
  <Application>Microsoft Office PowerPoint</Application>
  <PresentationFormat>On-screen Show (16:9)</PresentationFormat>
  <Paragraphs>100</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Raleway</vt:lpstr>
      <vt:lpstr>Arial</vt:lpstr>
      <vt:lpstr>Lato</vt:lpstr>
      <vt:lpstr>Streamline</vt:lpstr>
      <vt:lpstr>Aetiology of Malocclusion</vt:lpstr>
      <vt:lpstr>AIMS AND OBJECTIVES: To help develop the orthodontic nurses understanding of the likely causes of malocclusion and how to treat them. By the end of the session students should be able to recognise different malocclusions and demonstrate  an understanding of the treatment plans that could be used. GDC developmental outcome: C</vt:lpstr>
      <vt:lpstr>Skeletal Factors: 3 planes of space </vt:lpstr>
      <vt:lpstr>Soft Tissue Factors</vt:lpstr>
      <vt:lpstr>Habits: Thumb, finger ,dummy</vt:lpstr>
      <vt:lpstr>Local Factors</vt:lpstr>
      <vt:lpstr>Class I</vt:lpstr>
      <vt:lpstr>Treatment of Class I</vt:lpstr>
      <vt:lpstr>Class II div 1</vt:lpstr>
      <vt:lpstr>Treatment of Class II Div I</vt:lpstr>
      <vt:lpstr>Class II Div II</vt:lpstr>
      <vt:lpstr>Treatment of Class II div II</vt:lpstr>
      <vt:lpstr>Class III</vt:lpstr>
      <vt:lpstr>Treatment of Class III</vt:lpstr>
      <vt:lpstr>Angles classification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catherine Doherty</dc:creator>
  <cp:lastModifiedBy>catherine Doherty</cp:lastModifiedBy>
  <cp:revision>5</cp:revision>
  <dcterms:modified xsi:type="dcterms:W3CDTF">2024-10-25T13:59:40Z</dcterms:modified>
</cp:coreProperties>
</file>