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sldIdLst>
    <p:sldId id="256" r:id="rId2"/>
    <p:sldId id="267" r:id="rId3"/>
    <p:sldId id="257" r:id="rId4"/>
    <p:sldId id="258" r:id="rId5"/>
    <p:sldId id="259" r:id="rId6"/>
    <p:sldId id="260" r:id="rId7"/>
    <p:sldId id="261" r:id="rId8"/>
    <p:sldId id="262" r:id="rId9"/>
    <p:sldId id="265" r:id="rId10"/>
    <p:sldId id="266" r:id="rId11"/>
    <p:sldId id="268" r:id="rId12"/>
    <p:sldId id="264" r:id="rId13"/>
    <p:sldId id="2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36FD3D-77E9-454D-8DB2-560E96543F0E}"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B7A42B9-A7DE-4CC9-8199-9888F13477DA}">
      <dgm:prSet/>
      <dgm:spPr/>
      <dgm:t>
        <a:bodyPr/>
        <a:lstStyle/>
        <a:p>
          <a:r>
            <a:rPr lang="en-IE"/>
            <a:t>Class II presents with a retrognathic mandible. Class II div II can present with severe OB. </a:t>
          </a:r>
          <a:endParaRPr lang="en-US"/>
        </a:p>
      </dgm:t>
    </dgm:pt>
    <dgm:pt modelId="{A1BE27DD-286F-44F4-ADE3-88DC10D704CE}" type="parTrans" cxnId="{BB2A0ED3-0A5B-430F-ABDE-1D645661349D}">
      <dgm:prSet/>
      <dgm:spPr/>
      <dgm:t>
        <a:bodyPr/>
        <a:lstStyle/>
        <a:p>
          <a:endParaRPr lang="en-US"/>
        </a:p>
      </dgm:t>
    </dgm:pt>
    <dgm:pt modelId="{37299214-E6C0-4456-BE7F-3D65696BA7A9}" type="sibTrans" cxnId="{BB2A0ED3-0A5B-430F-ABDE-1D645661349D}">
      <dgm:prSet/>
      <dgm:spPr/>
      <dgm:t>
        <a:bodyPr/>
        <a:lstStyle/>
        <a:p>
          <a:endParaRPr lang="en-US"/>
        </a:p>
      </dgm:t>
    </dgm:pt>
    <dgm:pt modelId="{77956BC5-9D63-4438-8C25-3994F9E1136E}">
      <dgm:prSet/>
      <dgm:spPr/>
      <dgm:t>
        <a:bodyPr/>
        <a:lstStyle/>
        <a:p>
          <a:r>
            <a:rPr lang="en-IE"/>
            <a:t>Class III can present with prognathic mandible. </a:t>
          </a:r>
          <a:endParaRPr lang="en-US"/>
        </a:p>
      </dgm:t>
    </dgm:pt>
    <dgm:pt modelId="{46B424E5-6104-4F92-9624-C80AE57CFC3A}" type="parTrans" cxnId="{63B238FD-E767-4990-AE33-F041551E2865}">
      <dgm:prSet/>
      <dgm:spPr/>
      <dgm:t>
        <a:bodyPr/>
        <a:lstStyle/>
        <a:p>
          <a:endParaRPr lang="en-US"/>
        </a:p>
      </dgm:t>
    </dgm:pt>
    <dgm:pt modelId="{87525B91-3255-4737-AC80-FFAE5CD35EE8}" type="sibTrans" cxnId="{63B238FD-E767-4990-AE33-F041551E2865}">
      <dgm:prSet/>
      <dgm:spPr/>
      <dgm:t>
        <a:bodyPr/>
        <a:lstStyle/>
        <a:p>
          <a:endParaRPr lang="en-US"/>
        </a:p>
      </dgm:t>
    </dgm:pt>
    <dgm:pt modelId="{2C6A14DA-6151-4C30-92B4-73E72A2C123D}">
      <dgm:prSet/>
      <dgm:spPr/>
      <dgm:t>
        <a:bodyPr/>
        <a:lstStyle/>
        <a:p>
          <a:r>
            <a:rPr lang="en-IE"/>
            <a:t>AOB: in severe cases  will require surgery</a:t>
          </a:r>
          <a:endParaRPr lang="en-US"/>
        </a:p>
      </dgm:t>
    </dgm:pt>
    <dgm:pt modelId="{E0A1C8A2-EDDE-4D4A-8009-CBC011BA03F2}" type="parTrans" cxnId="{CD8F555B-3575-4CD1-9F44-B19F2E517FB2}">
      <dgm:prSet/>
      <dgm:spPr/>
      <dgm:t>
        <a:bodyPr/>
        <a:lstStyle/>
        <a:p>
          <a:endParaRPr lang="en-US"/>
        </a:p>
      </dgm:t>
    </dgm:pt>
    <dgm:pt modelId="{0C37C7B6-2FA3-4F2F-8E11-67E60E2B6D47}" type="sibTrans" cxnId="{CD8F555B-3575-4CD1-9F44-B19F2E517FB2}">
      <dgm:prSet/>
      <dgm:spPr/>
      <dgm:t>
        <a:bodyPr/>
        <a:lstStyle/>
        <a:p>
          <a:endParaRPr lang="en-US"/>
        </a:p>
      </dgm:t>
    </dgm:pt>
    <dgm:pt modelId="{9ED63F0B-7733-4DE1-92DE-FC5390627132}" type="pres">
      <dgm:prSet presAssocID="{DF36FD3D-77E9-454D-8DB2-560E96543F0E}" presName="root" presStyleCnt="0">
        <dgm:presLayoutVars>
          <dgm:dir/>
          <dgm:resizeHandles val="exact"/>
        </dgm:presLayoutVars>
      </dgm:prSet>
      <dgm:spPr/>
    </dgm:pt>
    <dgm:pt modelId="{4CB6BE32-EB09-4FAE-B8C1-1E0845128C4B}" type="pres">
      <dgm:prSet presAssocID="{6B7A42B9-A7DE-4CC9-8199-9888F13477DA}" presName="compNode" presStyleCnt="0"/>
      <dgm:spPr/>
    </dgm:pt>
    <dgm:pt modelId="{7DEC9A0D-5C70-48FD-9381-81B97F7FBBB1}" type="pres">
      <dgm:prSet presAssocID="{6B7A42B9-A7DE-4CC9-8199-9888F13477DA}" presName="bgRect" presStyleLbl="bgShp" presStyleIdx="0" presStyleCnt="3"/>
      <dgm:spPr/>
    </dgm:pt>
    <dgm:pt modelId="{AA320B0A-AD4F-4232-B9B5-F82C40D50E3B}" type="pres">
      <dgm:prSet presAssocID="{6B7A42B9-A7DE-4CC9-8199-9888F13477D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E14FD7E3-1B5B-4F5E-A163-6EE15AF40724}" type="pres">
      <dgm:prSet presAssocID="{6B7A42B9-A7DE-4CC9-8199-9888F13477DA}" presName="spaceRect" presStyleCnt="0"/>
      <dgm:spPr/>
    </dgm:pt>
    <dgm:pt modelId="{1BA2EBCF-AF41-4845-9080-EE9EC0AB2CCA}" type="pres">
      <dgm:prSet presAssocID="{6B7A42B9-A7DE-4CC9-8199-9888F13477DA}" presName="parTx" presStyleLbl="revTx" presStyleIdx="0" presStyleCnt="3">
        <dgm:presLayoutVars>
          <dgm:chMax val="0"/>
          <dgm:chPref val="0"/>
        </dgm:presLayoutVars>
      </dgm:prSet>
      <dgm:spPr/>
    </dgm:pt>
    <dgm:pt modelId="{6B85A1BE-5C0A-4A74-A902-5D8647F6D3D9}" type="pres">
      <dgm:prSet presAssocID="{37299214-E6C0-4456-BE7F-3D65696BA7A9}" presName="sibTrans" presStyleCnt="0"/>
      <dgm:spPr/>
    </dgm:pt>
    <dgm:pt modelId="{C185BD31-C09C-40A9-860D-6342089CAD6B}" type="pres">
      <dgm:prSet presAssocID="{77956BC5-9D63-4438-8C25-3994F9E1136E}" presName="compNode" presStyleCnt="0"/>
      <dgm:spPr/>
    </dgm:pt>
    <dgm:pt modelId="{54CDE636-AA73-4C4F-96F9-F8B77F5E1FA2}" type="pres">
      <dgm:prSet presAssocID="{77956BC5-9D63-4438-8C25-3994F9E1136E}" presName="bgRect" presStyleLbl="bgShp" presStyleIdx="1" presStyleCnt="3"/>
      <dgm:spPr/>
    </dgm:pt>
    <dgm:pt modelId="{3EF41FF1-6274-4C97-8D5D-F46C3A1BE724}" type="pres">
      <dgm:prSet presAssocID="{77956BC5-9D63-4438-8C25-3994F9E1136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k"/>
        </a:ext>
      </dgm:extLst>
    </dgm:pt>
    <dgm:pt modelId="{78597854-6E30-4CC4-B8CE-0A0DCE1BF4EA}" type="pres">
      <dgm:prSet presAssocID="{77956BC5-9D63-4438-8C25-3994F9E1136E}" presName="spaceRect" presStyleCnt="0"/>
      <dgm:spPr/>
    </dgm:pt>
    <dgm:pt modelId="{D9140DF0-B7FB-4D22-B2F3-049F65AAA7EC}" type="pres">
      <dgm:prSet presAssocID="{77956BC5-9D63-4438-8C25-3994F9E1136E}" presName="parTx" presStyleLbl="revTx" presStyleIdx="1" presStyleCnt="3">
        <dgm:presLayoutVars>
          <dgm:chMax val="0"/>
          <dgm:chPref val="0"/>
        </dgm:presLayoutVars>
      </dgm:prSet>
      <dgm:spPr/>
    </dgm:pt>
    <dgm:pt modelId="{60DEF2C3-4C75-495F-9388-1FAB01B972C6}" type="pres">
      <dgm:prSet presAssocID="{87525B91-3255-4737-AC80-FFAE5CD35EE8}" presName="sibTrans" presStyleCnt="0"/>
      <dgm:spPr/>
    </dgm:pt>
    <dgm:pt modelId="{CEE79B4A-B846-4D07-8CE1-3FECE769C339}" type="pres">
      <dgm:prSet presAssocID="{2C6A14DA-6151-4C30-92B4-73E72A2C123D}" presName="compNode" presStyleCnt="0"/>
      <dgm:spPr/>
    </dgm:pt>
    <dgm:pt modelId="{4E5E5EA8-A3B0-4D75-85F2-75B899BB0BCA}" type="pres">
      <dgm:prSet presAssocID="{2C6A14DA-6151-4C30-92B4-73E72A2C123D}" presName="bgRect" presStyleLbl="bgShp" presStyleIdx="2" presStyleCnt="3"/>
      <dgm:spPr/>
    </dgm:pt>
    <dgm:pt modelId="{8328F309-314A-4175-89FD-E659866DE3D3}" type="pres">
      <dgm:prSet presAssocID="{2C6A14DA-6151-4C30-92B4-73E72A2C123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irst Aid Kit"/>
        </a:ext>
      </dgm:extLst>
    </dgm:pt>
    <dgm:pt modelId="{6D2987C0-3453-4DF6-899A-5B04F3A6F4F5}" type="pres">
      <dgm:prSet presAssocID="{2C6A14DA-6151-4C30-92B4-73E72A2C123D}" presName="spaceRect" presStyleCnt="0"/>
      <dgm:spPr/>
    </dgm:pt>
    <dgm:pt modelId="{6FA7C115-A999-48F7-9F99-FB32CA591545}" type="pres">
      <dgm:prSet presAssocID="{2C6A14DA-6151-4C30-92B4-73E72A2C123D}" presName="parTx" presStyleLbl="revTx" presStyleIdx="2" presStyleCnt="3">
        <dgm:presLayoutVars>
          <dgm:chMax val="0"/>
          <dgm:chPref val="0"/>
        </dgm:presLayoutVars>
      </dgm:prSet>
      <dgm:spPr/>
    </dgm:pt>
  </dgm:ptLst>
  <dgm:cxnLst>
    <dgm:cxn modelId="{2652BD10-4294-437F-A2F5-748816185E68}" type="presOf" srcId="{6B7A42B9-A7DE-4CC9-8199-9888F13477DA}" destId="{1BA2EBCF-AF41-4845-9080-EE9EC0AB2CCA}" srcOrd="0" destOrd="0" presId="urn:microsoft.com/office/officeart/2018/2/layout/IconVerticalSolidList"/>
    <dgm:cxn modelId="{B99EA42E-897F-4289-B7C0-FCE38364BB16}" type="presOf" srcId="{2C6A14DA-6151-4C30-92B4-73E72A2C123D}" destId="{6FA7C115-A999-48F7-9F99-FB32CA591545}" srcOrd="0" destOrd="0" presId="urn:microsoft.com/office/officeart/2018/2/layout/IconVerticalSolidList"/>
    <dgm:cxn modelId="{A597B437-39DD-4A7A-9CC9-B7FF67DF529D}" type="presOf" srcId="{DF36FD3D-77E9-454D-8DB2-560E96543F0E}" destId="{9ED63F0B-7733-4DE1-92DE-FC5390627132}" srcOrd="0" destOrd="0" presId="urn:microsoft.com/office/officeart/2018/2/layout/IconVerticalSolidList"/>
    <dgm:cxn modelId="{CD8F555B-3575-4CD1-9F44-B19F2E517FB2}" srcId="{DF36FD3D-77E9-454D-8DB2-560E96543F0E}" destId="{2C6A14DA-6151-4C30-92B4-73E72A2C123D}" srcOrd="2" destOrd="0" parTransId="{E0A1C8A2-EDDE-4D4A-8009-CBC011BA03F2}" sibTransId="{0C37C7B6-2FA3-4F2F-8E11-67E60E2B6D47}"/>
    <dgm:cxn modelId="{BB2A0ED3-0A5B-430F-ABDE-1D645661349D}" srcId="{DF36FD3D-77E9-454D-8DB2-560E96543F0E}" destId="{6B7A42B9-A7DE-4CC9-8199-9888F13477DA}" srcOrd="0" destOrd="0" parTransId="{A1BE27DD-286F-44F4-ADE3-88DC10D704CE}" sibTransId="{37299214-E6C0-4456-BE7F-3D65696BA7A9}"/>
    <dgm:cxn modelId="{262EA2DE-0AB8-4657-806E-CB2A2576A417}" type="presOf" srcId="{77956BC5-9D63-4438-8C25-3994F9E1136E}" destId="{D9140DF0-B7FB-4D22-B2F3-049F65AAA7EC}" srcOrd="0" destOrd="0" presId="urn:microsoft.com/office/officeart/2018/2/layout/IconVerticalSolidList"/>
    <dgm:cxn modelId="{63B238FD-E767-4990-AE33-F041551E2865}" srcId="{DF36FD3D-77E9-454D-8DB2-560E96543F0E}" destId="{77956BC5-9D63-4438-8C25-3994F9E1136E}" srcOrd="1" destOrd="0" parTransId="{46B424E5-6104-4F92-9624-C80AE57CFC3A}" sibTransId="{87525B91-3255-4737-AC80-FFAE5CD35EE8}"/>
    <dgm:cxn modelId="{59F46630-C5AC-472F-9C52-217DA9C7BCCD}" type="presParOf" srcId="{9ED63F0B-7733-4DE1-92DE-FC5390627132}" destId="{4CB6BE32-EB09-4FAE-B8C1-1E0845128C4B}" srcOrd="0" destOrd="0" presId="urn:microsoft.com/office/officeart/2018/2/layout/IconVerticalSolidList"/>
    <dgm:cxn modelId="{95651A12-4E17-45CD-8B98-F016A5694BEA}" type="presParOf" srcId="{4CB6BE32-EB09-4FAE-B8C1-1E0845128C4B}" destId="{7DEC9A0D-5C70-48FD-9381-81B97F7FBBB1}" srcOrd="0" destOrd="0" presId="urn:microsoft.com/office/officeart/2018/2/layout/IconVerticalSolidList"/>
    <dgm:cxn modelId="{56E669F9-AC67-4000-9066-12117E55F205}" type="presParOf" srcId="{4CB6BE32-EB09-4FAE-B8C1-1E0845128C4B}" destId="{AA320B0A-AD4F-4232-B9B5-F82C40D50E3B}" srcOrd="1" destOrd="0" presId="urn:microsoft.com/office/officeart/2018/2/layout/IconVerticalSolidList"/>
    <dgm:cxn modelId="{E9651396-CA8E-4BB9-BDE3-6A903158FA05}" type="presParOf" srcId="{4CB6BE32-EB09-4FAE-B8C1-1E0845128C4B}" destId="{E14FD7E3-1B5B-4F5E-A163-6EE15AF40724}" srcOrd="2" destOrd="0" presId="urn:microsoft.com/office/officeart/2018/2/layout/IconVerticalSolidList"/>
    <dgm:cxn modelId="{34A274A4-95B0-4936-BDF0-E7308429527D}" type="presParOf" srcId="{4CB6BE32-EB09-4FAE-B8C1-1E0845128C4B}" destId="{1BA2EBCF-AF41-4845-9080-EE9EC0AB2CCA}" srcOrd="3" destOrd="0" presId="urn:microsoft.com/office/officeart/2018/2/layout/IconVerticalSolidList"/>
    <dgm:cxn modelId="{9F16D603-A071-48BA-98C4-0E6C39A64311}" type="presParOf" srcId="{9ED63F0B-7733-4DE1-92DE-FC5390627132}" destId="{6B85A1BE-5C0A-4A74-A902-5D8647F6D3D9}" srcOrd="1" destOrd="0" presId="urn:microsoft.com/office/officeart/2018/2/layout/IconVerticalSolidList"/>
    <dgm:cxn modelId="{FBC976E2-F435-483D-ACE2-B598CB7A6438}" type="presParOf" srcId="{9ED63F0B-7733-4DE1-92DE-FC5390627132}" destId="{C185BD31-C09C-40A9-860D-6342089CAD6B}" srcOrd="2" destOrd="0" presId="urn:microsoft.com/office/officeart/2018/2/layout/IconVerticalSolidList"/>
    <dgm:cxn modelId="{6212EC28-A5FB-4325-B636-3C9A9997A584}" type="presParOf" srcId="{C185BD31-C09C-40A9-860D-6342089CAD6B}" destId="{54CDE636-AA73-4C4F-96F9-F8B77F5E1FA2}" srcOrd="0" destOrd="0" presId="urn:microsoft.com/office/officeart/2018/2/layout/IconVerticalSolidList"/>
    <dgm:cxn modelId="{347E2F3A-C7A5-44B1-B71D-D782740BE979}" type="presParOf" srcId="{C185BD31-C09C-40A9-860D-6342089CAD6B}" destId="{3EF41FF1-6274-4C97-8D5D-F46C3A1BE724}" srcOrd="1" destOrd="0" presId="urn:microsoft.com/office/officeart/2018/2/layout/IconVerticalSolidList"/>
    <dgm:cxn modelId="{240B1FBF-8EB4-4CB6-92D0-76D345CB0FB7}" type="presParOf" srcId="{C185BD31-C09C-40A9-860D-6342089CAD6B}" destId="{78597854-6E30-4CC4-B8CE-0A0DCE1BF4EA}" srcOrd="2" destOrd="0" presId="urn:microsoft.com/office/officeart/2018/2/layout/IconVerticalSolidList"/>
    <dgm:cxn modelId="{F9CC822A-61EF-48F6-B0CA-D364792895C7}" type="presParOf" srcId="{C185BD31-C09C-40A9-860D-6342089CAD6B}" destId="{D9140DF0-B7FB-4D22-B2F3-049F65AAA7EC}" srcOrd="3" destOrd="0" presId="urn:microsoft.com/office/officeart/2018/2/layout/IconVerticalSolidList"/>
    <dgm:cxn modelId="{CB6FB130-F373-4D16-A593-5E4307753FD4}" type="presParOf" srcId="{9ED63F0B-7733-4DE1-92DE-FC5390627132}" destId="{60DEF2C3-4C75-495F-9388-1FAB01B972C6}" srcOrd="3" destOrd="0" presId="urn:microsoft.com/office/officeart/2018/2/layout/IconVerticalSolidList"/>
    <dgm:cxn modelId="{DFF1FF33-33C9-4BCA-8472-3C3FEAC298F1}" type="presParOf" srcId="{9ED63F0B-7733-4DE1-92DE-FC5390627132}" destId="{CEE79B4A-B846-4D07-8CE1-3FECE769C339}" srcOrd="4" destOrd="0" presId="urn:microsoft.com/office/officeart/2018/2/layout/IconVerticalSolidList"/>
    <dgm:cxn modelId="{EA4DD835-8872-4508-AD06-734C25884F4A}" type="presParOf" srcId="{CEE79B4A-B846-4D07-8CE1-3FECE769C339}" destId="{4E5E5EA8-A3B0-4D75-85F2-75B899BB0BCA}" srcOrd="0" destOrd="0" presId="urn:microsoft.com/office/officeart/2018/2/layout/IconVerticalSolidList"/>
    <dgm:cxn modelId="{AF901668-5F16-44E2-B5F5-65C154A10390}" type="presParOf" srcId="{CEE79B4A-B846-4D07-8CE1-3FECE769C339}" destId="{8328F309-314A-4175-89FD-E659866DE3D3}" srcOrd="1" destOrd="0" presId="urn:microsoft.com/office/officeart/2018/2/layout/IconVerticalSolidList"/>
    <dgm:cxn modelId="{38CA2382-5F7A-458F-9AE1-35069CE871E4}" type="presParOf" srcId="{CEE79B4A-B846-4D07-8CE1-3FECE769C339}" destId="{6D2987C0-3453-4DF6-899A-5B04F3A6F4F5}" srcOrd="2" destOrd="0" presId="urn:microsoft.com/office/officeart/2018/2/layout/IconVerticalSolidList"/>
    <dgm:cxn modelId="{5551CBFB-D85C-4C71-B17E-B89EEEE0517C}" type="presParOf" srcId="{CEE79B4A-B846-4D07-8CE1-3FECE769C339}" destId="{6FA7C115-A999-48F7-9F99-FB32CA59154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EC9A0D-5C70-48FD-9381-81B97F7FBBB1}">
      <dsp:nvSpPr>
        <dsp:cNvPr id="0" name=""/>
        <dsp:cNvSpPr/>
      </dsp:nvSpPr>
      <dsp:spPr>
        <a:xfrm>
          <a:off x="0" y="713"/>
          <a:ext cx="6173409" cy="16691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320B0A-AD4F-4232-B9B5-F82C40D50E3B}">
      <dsp:nvSpPr>
        <dsp:cNvPr id="0" name=""/>
        <dsp:cNvSpPr/>
      </dsp:nvSpPr>
      <dsp:spPr>
        <a:xfrm>
          <a:off x="504919" y="376273"/>
          <a:ext cx="918035" cy="9180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A2EBCF-AF41-4845-9080-EE9EC0AB2CCA}">
      <dsp:nvSpPr>
        <dsp:cNvPr id="0" name=""/>
        <dsp:cNvSpPr/>
      </dsp:nvSpPr>
      <dsp:spPr>
        <a:xfrm>
          <a:off x="1927873" y="713"/>
          <a:ext cx="4245535" cy="1669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652" tIns="176652" rIns="176652" bIns="176652" numCol="1" spcCol="1270" anchor="ctr" anchorCtr="0">
          <a:noAutofit/>
        </a:bodyPr>
        <a:lstStyle/>
        <a:p>
          <a:pPr marL="0" lvl="0" indent="0" algn="l" defTabSz="1022350">
            <a:lnSpc>
              <a:spcPct val="90000"/>
            </a:lnSpc>
            <a:spcBef>
              <a:spcPct val="0"/>
            </a:spcBef>
            <a:spcAft>
              <a:spcPct val="35000"/>
            </a:spcAft>
            <a:buNone/>
          </a:pPr>
          <a:r>
            <a:rPr lang="en-IE" sz="2300" kern="1200"/>
            <a:t>Class II presents with a retrognathic mandible. Class II div II can present with severe OB. </a:t>
          </a:r>
          <a:endParaRPr lang="en-US" sz="2300" kern="1200"/>
        </a:p>
      </dsp:txBody>
      <dsp:txXfrm>
        <a:off x="1927873" y="713"/>
        <a:ext cx="4245535" cy="1669154"/>
      </dsp:txXfrm>
    </dsp:sp>
    <dsp:sp modelId="{54CDE636-AA73-4C4F-96F9-F8B77F5E1FA2}">
      <dsp:nvSpPr>
        <dsp:cNvPr id="0" name=""/>
        <dsp:cNvSpPr/>
      </dsp:nvSpPr>
      <dsp:spPr>
        <a:xfrm>
          <a:off x="0" y="2087157"/>
          <a:ext cx="6173409" cy="16691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F41FF1-6274-4C97-8D5D-F46C3A1BE724}">
      <dsp:nvSpPr>
        <dsp:cNvPr id="0" name=""/>
        <dsp:cNvSpPr/>
      </dsp:nvSpPr>
      <dsp:spPr>
        <a:xfrm>
          <a:off x="504919" y="2462716"/>
          <a:ext cx="918035" cy="9180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140DF0-B7FB-4D22-B2F3-049F65AAA7EC}">
      <dsp:nvSpPr>
        <dsp:cNvPr id="0" name=""/>
        <dsp:cNvSpPr/>
      </dsp:nvSpPr>
      <dsp:spPr>
        <a:xfrm>
          <a:off x="1927873" y="2087157"/>
          <a:ext cx="4245535" cy="1669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652" tIns="176652" rIns="176652" bIns="176652" numCol="1" spcCol="1270" anchor="ctr" anchorCtr="0">
          <a:noAutofit/>
        </a:bodyPr>
        <a:lstStyle/>
        <a:p>
          <a:pPr marL="0" lvl="0" indent="0" algn="l" defTabSz="1022350">
            <a:lnSpc>
              <a:spcPct val="90000"/>
            </a:lnSpc>
            <a:spcBef>
              <a:spcPct val="0"/>
            </a:spcBef>
            <a:spcAft>
              <a:spcPct val="35000"/>
            </a:spcAft>
            <a:buNone/>
          </a:pPr>
          <a:r>
            <a:rPr lang="en-IE" sz="2300" kern="1200"/>
            <a:t>Class III can present with prognathic mandible. </a:t>
          </a:r>
          <a:endParaRPr lang="en-US" sz="2300" kern="1200"/>
        </a:p>
      </dsp:txBody>
      <dsp:txXfrm>
        <a:off x="1927873" y="2087157"/>
        <a:ext cx="4245535" cy="1669154"/>
      </dsp:txXfrm>
    </dsp:sp>
    <dsp:sp modelId="{4E5E5EA8-A3B0-4D75-85F2-75B899BB0BCA}">
      <dsp:nvSpPr>
        <dsp:cNvPr id="0" name=""/>
        <dsp:cNvSpPr/>
      </dsp:nvSpPr>
      <dsp:spPr>
        <a:xfrm>
          <a:off x="0" y="4173600"/>
          <a:ext cx="6173409" cy="16691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28F309-314A-4175-89FD-E659866DE3D3}">
      <dsp:nvSpPr>
        <dsp:cNvPr id="0" name=""/>
        <dsp:cNvSpPr/>
      </dsp:nvSpPr>
      <dsp:spPr>
        <a:xfrm>
          <a:off x="504919" y="4549160"/>
          <a:ext cx="918035" cy="91803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7C115-A999-48F7-9F99-FB32CA591545}">
      <dsp:nvSpPr>
        <dsp:cNvPr id="0" name=""/>
        <dsp:cNvSpPr/>
      </dsp:nvSpPr>
      <dsp:spPr>
        <a:xfrm>
          <a:off x="1927873" y="4173600"/>
          <a:ext cx="4245535" cy="1669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652" tIns="176652" rIns="176652" bIns="176652" numCol="1" spcCol="1270" anchor="ctr" anchorCtr="0">
          <a:noAutofit/>
        </a:bodyPr>
        <a:lstStyle/>
        <a:p>
          <a:pPr marL="0" lvl="0" indent="0" algn="l" defTabSz="1022350">
            <a:lnSpc>
              <a:spcPct val="90000"/>
            </a:lnSpc>
            <a:spcBef>
              <a:spcPct val="0"/>
            </a:spcBef>
            <a:spcAft>
              <a:spcPct val="35000"/>
            </a:spcAft>
            <a:buNone/>
          </a:pPr>
          <a:r>
            <a:rPr lang="en-IE" sz="2300" kern="1200"/>
            <a:t>AOB: in severe cases  will require surgery</a:t>
          </a:r>
          <a:endParaRPr lang="en-US" sz="2300" kern="1200"/>
        </a:p>
      </dsp:txBody>
      <dsp:txXfrm>
        <a:off x="1927873" y="4173600"/>
        <a:ext cx="4245535" cy="166915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10/13/2025</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748298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10/13/2025</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70244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10/13/2025</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100863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10/13/2025</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165869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10/13/2025</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885825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10/13/2025</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495865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10/13/2025</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379706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10/13/2025</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709615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10/13/2025</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5077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10/13/2025</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524214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10/13/2025</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521658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10/13/2025</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21316593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2" r:id="rId6"/>
    <p:sldLayoutId id="2147483738" r:id="rId7"/>
    <p:sldLayoutId id="2147483739" r:id="rId8"/>
    <p:sldLayoutId id="2147483740" r:id="rId9"/>
    <p:sldLayoutId id="2147483741" r:id="rId10"/>
    <p:sldLayoutId id="2147483743"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51"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7" name="Freeform: Shape 26">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2" name="Freeform: Shape 51">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5C4FCF2E-1C44-547C-D273-497A98716FFF}"/>
              </a:ext>
            </a:extLst>
          </p:cNvPr>
          <p:cNvSpPr>
            <a:spLocks noGrp="1"/>
          </p:cNvSpPr>
          <p:nvPr>
            <p:ph type="ctrTitle"/>
          </p:nvPr>
        </p:nvSpPr>
        <p:spPr>
          <a:xfrm>
            <a:off x="1005654" y="744909"/>
            <a:ext cx="3776416" cy="3155419"/>
          </a:xfrm>
        </p:spPr>
        <p:txBody>
          <a:bodyPr anchor="b">
            <a:normAutofit/>
          </a:bodyPr>
          <a:lstStyle/>
          <a:p>
            <a:pPr algn="l">
              <a:lnSpc>
                <a:spcPct val="90000"/>
              </a:lnSpc>
            </a:pPr>
            <a:r>
              <a:rPr lang="en-IE" sz="4600"/>
              <a:t>Growth and development of mandible and maxilla</a:t>
            </a:r>
          </a:p>
        </p:txBody>
      </p:sp>
      <p:sp>
        <p:nvSpPr>
          <p:cNvPr id="3" name="Subtitle 2">
            <a:extLst>
              <a:ext uri="{FF2B5EF4-FFF2-40B4-BE49-F238E27FC236}">
                <a16:creationId xmlns:a16="http://schemas.microsoft.com/office/drawing/2014/main" id="{193C1E72-8E7C-891D-6E64-9CF9DD9601E9}"/>
              </a:ext>
            </a:extLst>
          </p:cNvPr>
          <p:cNvSpPr>
            <a:spLocks noGrp="1"/>
          </p:cNvSpPr>
          <p:nvPr>
            <p:ph type="subTitle" idx="1"/>
          </p:nvPr>
        </p:nvSpPr>
        <p:spPr>
          <a:xfrm>
            <a:off x="1012785" y="4074784"/>
            <a:ext cx="3776415" cy="2054306"/>
          </a:xfrm>
        </p:spPr>
        <p:txBody>
          <a:bodyPr anchor="t">
            <a:normAutofit/>
          </a:bodyPr>
          <a:lstStyle/>
          <a:p>
            <a:pPr algn="l"/>
            <a:r>
              <a:rPr lang="en-IE" sz="2200"/>
              <a:t>Catherine Doherty</a:t>
            </a:r>
          </a:p>
        </p:txBody>
      </p:sp>
      <p:grpSp>
        <p:nvGrpSpPr>
          <p:cNvPr id="36"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7" name="Straight Connector 36">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8" name="Straight Connector 37">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16" name="Picture 15" descr="Colorful wavy concept">
            <a:extLst>
              <a:ext uri="{FF2B5EF4-FFF2-40B4-BE49-F238E27FC236}">
                <a16:creationId xmlns:a16="http://schemas.microsoft.com/office/drawing/2014/main" id="{DA754360-EE5E-32D1-250F-E7F7D3AEB4E9}"/>
              </a:ext>
            </a:extLst>
          </p:cNvPr>
          <p:cNvPicPr>
            <a:picLocks noChangeAspect="1"/>
          </p:cNvPicPr>
          <p:nvPr/>
        </p:nvPicPr>
        <p:blipFill>
          <a:blip r:embed="rId2"/>
          <a:srcRect t="11702" b="29629"/>
          <a:stretch/>
        </p:blipFill>
        <p:spPr>
          <a:xfrm>
            <a:off x="5186557" y="2172770"/>
            <a:ext cx="6402214" cy="2507206"/>
          </a:xfrm>
          <a:prstGeom prst="rect">
            <a:avLst/>
          </a:prstGeom>
        </p:spPr>
      </p:pic>
      <p:grpSp>
        <p:nvGrpSpPr>
          <p:cNvPr id="40"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41" name="Freeform: Shape 40">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42"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4" name="Freeform: Shape 43">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43" name="Freeform: Shape 42">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780901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C73C1-5BC6-6A09-BBB7-4133E48DE5EB}"/>
              </a:ext>
            </a:extLst>
          </p:cNvPr>
          <p:cNvSpPr>
            <a:spLocks noGrp="1"/>
          </p:cNvSpPr>
          <p:nvPr>
            <p:ph type="title"/>
          </p:nvPr>
        </p:nvSpPr>
        <p:spPr/>
        <p:txBody>
          <a:bodyPr/>
          <a:lstStyle/>
          <a:p>
            <a:r>
              <a:rPr lang="en-IE" dirty="0"/>
              <a:t>AIMS AND OBJECTIVES</a:t>
            </a:r>
          </a:p>
        </p:txBody>
      </p:sp>
      <p:sp>
        <p:nvSpPr>
          <p:cNvPr id="3" name="Content Placeholder 2">
            <a:extLst>
              <a:ext uri="{FF2B5EF4-FFF2-40B4-BE49-F238E27FC236}">
                <a16:creationId xmlns:a16="http://schemas.microsoft.com/office/drawing/2014/main" id="{3C1E5FC5-CBCF-E61A-62C0-0241F302F704}"/>
              </a:ext>
            </a:extLst>
          </p:cNvPr>
          <p:cNvSpPr>
            <a:spLocks noGrp="1"/>
          </p:cNvSpPr>
          <p:nvPr>
            <p:ph idx="1"/>
          </p:nvPr>
        </p:nvSpPr>
        <p:spPr/>
        <p:txBody>
          <a:bodyPr/>
          <a:lstStyle/>
          <a:p>
            <a:pPr marL="0" indent="0">
              <a:buNone/>
            </a:pPr>
            <a:r>
              <a:rPr lang="en-IE" dirty="0"/>
              <a:t>To understand how the mandible and maxilla develop. Understanding the normal sequence of development for primary and secondary dentition.</a:t>
            </a:r>
          </a:p>
          <a:p>
            <a:pPr marL="0" indent="0">
              <a:buNone/>
            </a:pPr>
            <a:r>
              <a:rPr lang="en-IE" dirty="0"/>
              <a:t>By the end of the session the students should be able to</a:t>
            </a:r>
          </a:p>
          <a:p>
            <a:pPr marL="0" indent="0">
              <a:buNone/>
            </a:pPr>
            <a:r>
              <a:rPr lang="en-IE" dirty="0"/>
              <a:t>differentiate between normal and abnormal growth. They should also be able to  recognise anatomical landmarks associated with the jaw bones. </a:t>
            </a:r>
          </a:p>
          <a:p>
            <a:pPr marL="0" indent="0">
              <a:buNone/>
            </a:pPr>
            <a:r>
              <a:rPr lang="en-IE" dirty="0"/>
              <a:t>GDC </a:t>
            </a:r>
            <a:r>
              <a:rPr lang="en-IE"/>
              <a:t>developmental outcome : C</a:t>
            </a:r>
            <a:endParaRPr lang="en-IE" dirty="0"/>
          </a:p>
        </p:txBody>
      </p:sp>
    </p:spTree>
    <p:extLst>
      <p:ext uri="{BB962C8B-B14F-4D97-AF65-F5344CB8AC3E}">
        <p14:creationId xmlns:p14="http://schemas.microsoft.com/office/powerpoint/2010/main" val="966462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4" name="Top Left">
            <a:extLst>
              <a:ext uri="{FF2B5EF4-FFF2-40B4-BE49-F238E27FC236}">
                <a16:creationId xmlns:a16="http://schemas.microsoft.com/office/drawing/2014/main" id="{9C6A6A21-4C17-4D70-902F-4297639349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5" name="Freeform: Shape 14">
              <a:extLst>
                <a:ext uri="{FF2B5EF4-FFF2-40B4-BE49-F238E27FC236}">
                  <a16:creationId xmlns:a16="http://schemas.microsoft.com/office/drawing/2014/main" id="{9680322C-01BD-4DDE-8667-A1C82E3414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6" name="Freeform: Shape 15">
              <a:extLst>
                <a:ext uri="{FF2B5EF4-FFF2-40B4-BE49-F238E27FC236}">
                  <a16:creationId xmlns:a16="http://schemas.microsoft.com/office/drawing/2014/main" id="{00CD4D67-14DF-4C2D-B42C-0532C55AC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4A40E032-134E-4905-9B38-5C5D53B86A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25DAE0B8-3872-45CE-8EF9-412CDEC3C4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33FDCF74-E06B-4837-A10F-033EE637D6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74BADACF-06C7-4B5D-A714-089786B51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52BFF042-59B9-4F74-8514-96C43FB8B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370FECA2-981E-4045-81E5-F5F6C72DE6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EDA999DA-4B40-F31F-0112-6F93C942B062}"/>
              </a:ext>
            </a:extLst>
          </p:cNvPr>
          <p:cNvSpPr>
            <a:spLocks noGrp="1"/>
          </p:cNvSpPr>
          <p:nvPr>
            <p:ph type="title"/>
          </p:nvPr>
        </p:nvSpPr>
        <p:spPr>
          <a:xfrm>
            <a:off x="1198182" y="559813"/>
            <a:ext cx="5605358" cy="1664573"/>
          </a:xfrm>
        </p:spPr>
        <p:txBody>
          <a:bodyPr>
            <a:normAutofit/>
          </a:bodyPr>
          <a:lstStyle/>
          <a:p>
            <a:r>
              <a:rPr lang="en-IE" dirty="0"/>
              <a:t>Maxilla</a:t>
            </a:r>
          </a:p>
        </p:txBody>
      </p:sp>
      <p:sp>
        <p:nvSpPr>
          <p:cNvPr id="3" name="Content Placeholder 2">
            <a:extLst>
              <a:ext uri="{FF2B5EF4-FFF2-40B4-BE49-F238E27FC236}">
                <a16:creationId xmlns:a16="http://schemas.microsoft.com/office/drawing/2014/main" id="{BF174EBB-0408-0435-3DFD-B4EFED47808D}"/>
              </a:ext>
            </a:extLst>
          </p:cNvPr>
          <p:cNvSpPr>
            <a:spLocks noGrp="1"/>
          </p:cNvSpPr>
          <p:nvPr>
            <p:ph idx="1"/>
          </p:nvPr>
        </p:nvSpPr>
        <p:spPr>
          <a:xfrm>
            <a:off x="1185755" y="2384474"/>
            <a:ext cx="5604997" cy="3728613"/>
          </a:xfrm>
        </p:spPr>
        <p:txBody>
          <a:bodyPr>
            <a:normAutofit/>
          </a:bodyPr>
          <a:lstStyle/>
          <a:p>
            <a:pPr>
              <a:lnSpc>
                <a:spcPct val="100000"/>
              </a:lnSpc>
              <a:buFont typeface="Wingdings" panose="05000000000000000000" pitchFamily="2" charset="2"/>
              <a:buChar char="Ø"/>
            </a:pPr>
            <a:r>
              <a:rPr lang="en-IE" sz="1100"/>
              <a:t>Forms middle 1/3</a:t>
            </a:r>
            <a:r>
              <a:rPr lang="en-IE" sz="1100" baseline="30000"/>
              <a:t>rd</a:t>
            </a:r>
            <a:r>
              <a:rPr lang="en-IE" sz="1100"/>
              <a:t> of face </a:t>
            </a:r>
          </a:p>
          <a:p>
            <a:pPr>
              <a:lnSpc>
                <a:spcPct val="100000"/>
              </a:lnSpc>
              <a:buFont typeface="Wingdings" panose="05000000000000000000" pitchFamily="2" charset="2"/>
              <a:buChar char="Ø"/>
            </a:pPr>
            <a:r>
              <a:rPr lang="en-IE" sz="1100"/>
              <a:t>Has several foramina and bony projections</a:t>
            </a:r>
          </a:p>
          <a:p>
            <a:pPr>
              <a:lnSpc>
                <a:spcPct val="100000"/>
              </a:lnSpc>
              <a:buFont typeface="Wingdings" panose="05000000000000000000" pitchFamily="2" charset="2"/>
              <a:buChar char="Ø"/>
            </a:pPr>
            <a:r>
              <a:rPr lang="en-IE" sz="1100"/>
              <a:t>Made up of 2 bones separated above by the nasal cavity</a:t>
            </a:r>
          </a:p>
          <a:p>
            <a:pPr>
              <a:lnSpc>
                <a:spcPct val="100000"/>
              </a:lnSpc>
              <a:buFont typeface="Wingdings" panose="05000000000000000000" pitchFamily="2" charset="2"/>
              <a:buChar char="Ø"/>
            </a:pPr>
            <a:r>
              <a:rPr lang="en-IE" sz="1100"/>
              <a:t>Join together below the nose and on the front section of the hard palate</a:t>
            </a:r>
          </a:p>
          <a:p>
            <a:pPr>
              <a:lnSpc>
                <a:spcPct val="100000"/>
              </a:lnSpc>
              <a:buFont typeface="Wingdings" panose="05000000000000000000" pitchFamily="2" charset="2"/>
              <a:buChar char="Ø"/>
            </a:pPr>
            <a:r>
              <a:rPr lang="en-IE" sz="1100"/>
              <a:t>Back section of hard palate is formed by the palatine bones</a:t>
            </a:r>
          </a:p>
          <a:p>
            <a:pPr>
              <a:lnSpc>
                <a:spcPct val="100000"/>
              </a:lnSpc>
              <a:buFont typeface="Wingdings" panose="05000000000000000000" pitchFamily="2" charset="2"/>
              <a:buChar char="Ø"/>
            </a:pPr>
            <a:r>
              <a:rPr lang="en-IE" sz="1100"/>
              <a:t>Whole palate forms the floor of the nose and the roof of the oral cavity</a:t>
            </a:r>
          </a:p>
          <a:p>
            <a:pPr>
              <a:lnSpc>
                <a:spcPct val="100000"/>
              </a:lnSpc>
              <a:buFont typeface="Wingdings" panose="05000000000000000000" pitchFamily="2" charset="2"/>
              <a:buChar char="Ø"/>
            </a:pPr>
            <a:r>
              <a:rPr lang="en-IE" sz="1100"/>
              <a:t>Each side forms part of the eye socket,nose and front of cheekbone</a:t>
            </a:r>
          </a:p>
          <a:p>
            <a:pPr>
              <a:lnSpc>
                <a:spcPct val="100000"/>
              </a:lnSpc>
              <a:buFont typeface="Wingdings" panose="05000000000000000000" pitchFamily="2" charset="2"/>
              <a:buChar char="Ø"/>
            </a:pPr>
            <a:r>
              <a:rPr lang="en-IE" sz="1100"/>
              <a:t>The 2 bones are hollow within, this space is called the maxillary antrum or sinus , and lies just above the root apices of upper molars and 2</a:t>
            </a:r>
            <a:r>
              <a:rPr lang="en-IE" sz="1100" baseline="30000"/>
              <a:t>nd</a:t>
            </a:r>
            <a:r>
              <a:rPr lang="en-IE" sz="1100"/>
              <a:t> pm teeth. If space is perforated during extraction it will cause an oroantral fistula</a:t>
            </a:r>
          </a:p>
          <a:p>
            <a:pPr>
              <a:lnSpc>
                <a:spcPct val="100000"/>
              </a:lnSpc>
              <a:buFont typeface="Wingdings" panose="05000000000000000000" pitchFamily="2" charset="2"/>
              <a:buChar char="Ø"/>
            </a:pPr>
            <a:r>
              <a:rPr lang="en-IE" sz="1100"/>
              <a:t>Sinusitis often mimics dental pain</a:t>
            </a:r>
          </a:p>
          <a:p>
            <a:pPr>
              <a:lnSpc>
                <a:spcPct val="100000"/>
              </a:lnSpc>
              <a:buFont typeface="Wingdings" panose="05000000000000000000" pitchFamily="2" charset="2"/>
              <a:buChar char="Ø"/>
            </a:pPr>
            <a:endParaRPr lang="en-IE" sz="1100"/>
          </a:p>
        </p:txBody>
      </p:sp>
      <p:pic>
        <p:nvPicPr>
          <p:cNvPr id="5" name="Picture 4" descr="A skull with labels on it&#10;&#10;Description automatically generated with medium confidence">
            <a:extLst>
              <a:ext uri="{FF2B5EF4-FFF2-40B4-BE49-F238E27FC236}">
                <a16:creationId xmlns:a16="http://schemas.microsoft.com/office/drawing/2014/main" id="{AEC68A3E-BD5D-2463-E72D-2622168D67EF}"/>
              </a:ext>
            </a:extLst>
          </p:cNvPr>
          <p:cNvPicPr>
            <a:picLocks noChangeAspect="1"/>
          </p:cNvPicPr>
          <p:nvPr/>
        </p:nvPicPr>
        <p:blipFill>
          <a:blip r:embed="rId2">
            <a:extLst>
              <a:ext uri="{28A0092B-C50C-407E-A947-70E740481C1C}">
                <a14:useLocalDpi xmlns:a14="http://schemas.microsoft.com/office/drawing/2010/main" val="0"/>
              </a:ext>
            </a:extLst>
          </a:blip>
          <a:srcRect l="21575" r="14303"/>
          <a:stretch/>
        </p:blipFill>
        <p:spPr>
          <a:xfrm>
            <a:off x="7188594" y="10"/>
            <a:ext cx="5003406" cy="6857990"/>
          </a:xfrm>
          <a:prstGeom prst="rect">
            <a:avLst/>
          </a:prstGeom>
        </p:spPr>
      </p:pic>
      <p:grpSp>
        <p:nvGrpSpPr>
          <p:cNvPr id="24" name="Bottom Right">
            <a:extLst>
              <a:ext uri="{FF2B5EF4-FFF2-40B4-BE49-F238E27FC236}">
                <a16:creationId xmlns:a16="http://schemas.microsoft.com/office/drawing/2014/main" id="{741948F9-C525-410D-9F0C-63EA1E0F39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5" name="Graphic 157">
              <a:extLst>
                <a:ext uri="{FF2B5EF4-FFF2-40B4-BE49-F238E27FC236}">
                  <a16:creationId xmlns:a16="http://schemas.microsoft.com/office/drawing/2014/main" id="{59C11362-4204-47B3-85DC-7A22A1E3038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 name="Freeform: Shape 26">
                <a:extLst>
                  <a:ext uri="{FF2B5EF4-FFF2-40B4-BE49-F238E27FC236}">
                    <a16:creationId xmlns:a16="http://schemas.microsoft.com/office/drawing/2014/main" id="{DFD42FE5-B58A-4613-8A3B-D0120D21B6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5A861743-3DF1-47A2-8CFF-99A470A9DC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9F3A9B8B-EB41-4F45-8831-A7B5D41E05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D659F99D-ACED-471C-8BAC-73C596DDA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AC603F71-A3F3-49F0-A292-573F37EB67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FB6F9021-2B6B-4252-AC9D-30C1A2C98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7875012E-B86B-411F-B93B-A69ED6D20B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6" name="Freeform: Shape 25">
              <a:extLst>
                <a:ext uri="{FF2B5EF4-FFF2-40B4-BE49-F238E27FC236}">
                  <a16:creationId xmlns:a16="http://schemas.microsoft.com/office/drawing/2014/main" id="{FFB9C5D7-2BF3-4748-9582-FF22361FA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967950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AD583-166A-A419-21BB-0C25A5E12E65}"/>
              </a:ext>
            </a:extLst>
          </p:cNvPr>
          <p:cNvSpPr>
            <a:spLocks noGrp="1"/>
          </p:cNvSpPr>
          <p:nvPr>
            <p:ph type="title"/>
          </p:nvPr>
        </p:nvSpPr>
        <p:spPr/>
        <p:txBody>
          <a:bodyPr/>
          <a:lstStyle/>
          <a:p>
            <a:r>
              <a:rPr lang="en-IE" dirty="0"/>
              <a:t>Maxilla </a:t>
            </a:r>
            <a:r>
              <a:rPr lang="en-IE" dirty="0" err="1"/>
              <a:t>cont</a:t>
            </a:r>
            <a:endParaRPr lang="en-IE" dirty="0"/>
          </a:p>
        </p:txBody>
      </p:sp>
      <p:sp>
        <p:nvSpPr>
          <p:cNvPr id="3" name="Content Placeholder 2">
            <a:extLst>
              <a:ext uri="{FF2B5EF4-FFF2-40B4-BE49-F238E27FC236}">
                <a16:creationId xmlns:a16="http://schemas.microsoft.com/office/drawing/2014/main" id="{D9105699-1393-580C-7B09-BE25A819C497}"/>
              </a:ext>
            </a:extLst>
          </p:cNvPr>
          <p:cNvSpPr>
            <a:spLocks noGrp="1"/>
          </p:cNvSpPr>
          <p:nvPr>
            <p:ph idx="1"/>
          </p:nvPr>
        </p:nvSpPr>
        <p:spPr/>
        <p:txBody>
          <a:bodyPr/>
          <a:lstStyle/>
          <a:p>
            <a:r>
              <a:rPr lang="en-IE" dirty="0"/>
              <a:t>The 2 bones join together in the centreline of the face at the intermaxillary suture and the lowest section forms the alveolar process</a:t>
            </a:r>
          </a:p>
          <a:p>
            <a:r>
              <a:rPr lang="en-IE" dirty="0"/>
              <a:t>Back end of each side of the alveolar process is called the maxillary tuberosity</a:t>
            </a:r>
          </a:p>
          <a:p>
            <a:r>
              <a:rPr lang="en-IE" dirty="0"/>
              <a:t>Several foramina allows passage of nerves and blood vessels </a:t>
            </a:r>
          </a:p>
        </p:txBody>
      </p:sp>
    </p:spTree>
    <p:extLst>
      <p:ext uri="{BB962C8B-B14F-4D97-AF65-F5344CB8AC3E}">
        <p14:creationId xmlns:p14="http://schemas.microsoft.com/office/powerpoint/2010/main" val="1448404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36CEB-113F-E338-B5CC-5090AECA9E4D}"/>
              </a:ext>
            </a:extLst>
          </p:cNvPr>
          <p:cNvSpPr>
            <a:spLocks noGrp="1"/>
          </p:cNvSpPr>
          <p:nvPr>
            <p:ph type="title"/>
          </p:nvPr>
        </p:nvSpPr>
        <p:spPr/>
        <p:txBody>
          <a:bodyPr/>
          <a:lstStyle/>
          <a:p>
            <a:r>
              <a:rPr lang="en-IE" dirty="0"/>
              <a:t>Hard palate :anatomical landmarks</a:t>
            </a:r>
          </a:p>
        </p:txBody>
      </p:sp>
      <p:pic>
        <p:nvPicPr>
          <p:cNvPr id="5" name="Content Placeholder 4" descr="A skull with black arrows pointing to the side&#10;&#10;Description automatically generated">
            <a:extLst>
              <a:ext uri="{FF2B5EF4-FFF2-40B4-BE49-F238E27FC236}">
                <a16:creationId xmlns:a16="http://schemas.microsoft.com/office/drawing/2014/main" id="{C7862EA1-18CA-CCA7-7BF6-AD4BA0F193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00500" y="1974374"/>
            <a:ext cx="4191000" cy="4053840"/>
          </a:xfrm>
        </p:spPr>
      </p:pic>
    </p:spTree>
    <p:extLst>
      <p:ext uri="{BB962C8B-B14F-4D97-AF65-F5344CB8AC3E}">
        <p14:creationId xmlns:p14="http://schemas.microsoft.com/office/powerpoint/2010/main" val="3041376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38" name="Top left">
            <a:extLst>
              <a:ext uri="{FF2B5EF4-FFF2-40B4-BE49-F238E27FC236}">
                <a16:creationId xmlns:a16="http://schemas.microsoft.com/office/drawing/2014/main" id="{5089F41F-380F-4E05-9A56-4C8F456E81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5" name="Freeform: Shape 14">
              <a:extLst>
                <a:ext uri="{FF2B5EF4-FFF2-40B4-BE49-F238E27FC236}">
                  <a16:creationId xmlns:a16="http://schemas.microsoft.com/office/drawing/2014/main" id="{AA95964E-B60E-42AA-AAF3-91A4345B3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Freeform: Shape 38">
              <a:extLst>
                <a:ext uri="{FF2B5EF4-FFF2-40B4-BE49-F238E27FC236}">
                  <a16:creationId xmlns:a16="http://schemas.microsoft.com/office/drawing/2014/main" id="{6C9A41BA-B255-49A5-9A9C-46B951135C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40" name="Freeform: Shape 39">
              <a:extLst>
                <a:ext uri="{FF2B5EF4-FFF2-40B4-BE49-F238E27FC236}">
                  <a16:creationId xmlns:a16="http://schemas.microsoft.com/office/drawing/2014/main" id="{A5076F12-9630-46F2-ADAF-617D354893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1" name="Freeform: Shape 40">
              <a:extLst>
                <a:ext uri="{FF2B5EF4-FFF2-40B4-BE49-F238E27FC236}">
                  <a16:creationId xmlns:a16="http://schemas.microsoft.com/office/drawing/2014/main" id="{81DD2B33-B10F-441B-A5DE-95F578BE72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42" name="Freeform: Shape 41">
              <a:extLst>
                <a:ext uri="{FF2B5EF4-FFF2-40B4-BE49-F238E27FC236}">
                  <a16:creationId xmlns:a16="http://schemas.microsoft.com/office/drawing/2014/main" id="{E1C0380C-3C12-4AD4-A59D-9F4A5B527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4012F9BC-0D26-4714-96A0-BB74332F9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70BDD384-5C35-40DD-81BD-260F7CD7C9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B9813DFC-2118-4F9F-B162-1DD0A32B45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11506D82-A1DC-9F37-D89B-D14F6B89BBFE}"/>
              </a:ext>
            </a:extLst>
          </p:cNvPr>
          <p:cNvSpPr>
            <a:spLocks noGrp="1"/>
          </p:cNvSpPr>
          <p:nvPr>
            <p:ph type="title"/>
          </p:nvPr>
        </p:nvSpPr>
        <p:spPr>
          <a:xfrm>
            <a:off x="1198182" y="559813"/>
            <a:ext cx="4814412" cy="1664573"/>
          </a:xfrm>
        </p:spPr>
        <p:txBody>
          <a:bodyPr>
            <a:normAutofit/>
          </a:bodyPr>
          <a:lstStyle/>
          <a:p>
            <a:r>
              <a:rPr lang="en-IE"/>
              <a:t>Mandible</a:t>
            </a:r>
            <a:endParaRPr lang="en-IE" dirty="0"/>
          </a:p>
        </p:txBody>
      </p:sp>
      <p:sp>
        <p:nvSpPr>
          <p:cNvPr id="3" name="Content Placeholder 2">
            <a:extLst>
              <a:ext uri="{FF2B5EF4-FFF2-40B4-BE49-F238E27FC236}">
                <a16:creationId xmlns:a16="http://schemas.microsoft.com/office/drawing/2014/main" id="{622CBB80-2457-8A7F-10EB-8891DCA5F728}"/>
              </a:ext>
            </a:extLst>
          </p:cNvPr>
          <p:cNvSpPr>
            <a:spLocks noGrp="1"/>
          </p:cNvSpPr>
          <p:nvPr>
            <p:ph idx="1"/>
          </p:nvPr>
        </p:nvSpPr>
        <p:spPr>
          <a:xfrm>
            <a:off x="1185756" y="2384474"/>
            <a:ext cx="4814102" cy="3728613"/>
          </a:xfrm>
        </p:spPr>
        <p:txBody>
          <a:bodyPr>
            <a:normAutofit/>
          </a:bodyPr>
          <a:lstStyle/>
          <a:p>
            <a:pPr>
              <a:lnSpc>
                <a:spcPct val="100000"/>
              </a:lnSpc>
            </a:pPr>
            <a:r>
              <a:rPr lang="en-IE" sz="1100"/>
              <a:t>Two bones joined in the centreline at the mental symphysis</a:t>
            </a:r>
          </a:p>
          <a:p>
            <a:pPr>
              <a:lnSpc>
                <a:spcPct val="100000"/>
              </a:lnSpc>
            </a:pPr>
            <a:r>
              <a:rPr lang="en-IE" sz="1100"/>
              <a:t>Creates one single horseshoe shaped structure with the back end bent up vertically</a:t>
            </a:r>
          </a:p>
          <a:p>
            <a:pPr>
              <a:lnSpc>
                <a:spcPct val="100000"/>
              </a:lnSpc>
            </a:pPr>
            <a:r>
              <a:rPr lang="en-IE" sz="1100"/>
              <a:t>The vertical section is called the ramus and horizontal section is called the body. Where they join is called the angle of the mandible</a:t>
            </a:r>
          </a:p>
          <a:p>
            <a:pPr>
              <a:lnSpc>
                <a:spcPct val="100000"/>
              </a:lnSpc>
            </a:pPr>
            <a:r>
              <a:rPr lang="en-IE" sz="1100"/>
              <a:t>It is joined to the rest of the skull at the TMJ, moves as a hinge so mouth can open and close </a:t>
            </a:r>
          </a:p>
          <a:p>
            <a:pPr>
              <a:lnSpc>
                <a:spcPct val="100000"/>
              </a:lnSpc>
            </a:pPr>
            <a:r>
              <a:rPr lang="en-IE" sz="1100"/>
              <a:t>The head of the condyle is the point where the mandible connects with temporal bone</a:t>
            </a:r>
          </a:p>
          <a:p>
            <a:pPr>
              <a:lnSpc>
                <a:spcPct val="100000"/>
              </a:lnSpc>
            </a:pPr>
            <a:r>
              <a:rPr lang="en-IE" sz="1100"/>
              <a:t>The alveolar process supports all lower teeth, below this process on inner side of mandible body lies the mylohyoid ridge. The ridge on outside of process is called the external oblique ridge. This marks the base of the alveolar process.</a:t>
            </a:r>
          </a:p>
        </p:txBody>
      </p:sp>
      <p:pic>
        <p:nvPicPr>
          <p:cNvPr id="5" name="Picture 4" descr="A human jaw with labels&#10;&#10;Description automatically generated">
            <a:extLst>
              <a:ext uri="{FF2B5EF4-FFF2-40B4-BE49-F238E27FC236}">
                <a16:creationId xmlns:a16="http://schemas.microsoft.com/office/drawing/2014/main" id="{D05C8775-6DAE-2E98-4D2D-328262F5C0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6806" y="1544166"/>
            <a:ext cx="4817466" cy="3769667"/>
          </a:xfrm>
          <a:prstGeom prst="rect">
            <a:avLst/>
          </a:prstGeom>
        </p:spPr>
      </p:pic>
      <p:grpSp>
        <p:nvGrpSpPr>
          <p:cNvPr id="24" name="Bottom Right">
            <a:extLst>
              <a:ext uri="{FF2B5EF4-FFF2-40B4-BE49-F238E27FC236}">
                <a16:creationId xmlns:a16="http://schemas.microsoft.com/office/drawing/2014/main" id="{FF8C87E7-85A6-4119-B524-84AA9C0AAB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46" name="Freeform: Shape 45">
              <a:extLst>
                <a:ext uri="{FF2B5EF4-FFF2-40B4-BE49-F238E27FC236}">
                  <a16:creationId xmlns:a16="http://schemas.microsoft.com/office/drawing/2014/main" id="{6795C3BD-3FC3-4E1B-AD87-32CDB6EECF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26" name="Graphic 157">
              <a:extLst>
                <a:ext uri="{FF2B5EF4-FFF2-40B4-BE49-F238E27FC236}">
                  <a16:creationId xmlns:a16="http://schemas.microsoft.com/office/drawing/2014/main" id="{48C556CD-2C4A-474F-9FF7-77BBE788F69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7" name="Freeform: Shape 46">
                <a:extLst>
                  <a:ext uri="{FF2B5EF4-FFF2-40B4-BE49-F238E27FC236}">
                    <a16:creationId xmlns:a16="http://schemas.microsoft.com/office/drawing/2014/main" id="{15ADB469-31B7-4DEF-BB35-B16F50DBE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5B70D859-00C6-4B2A-934C-68F32BA7C5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8AC0917A-2A49-4846-9772-79EEA1C994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4DD6C017-B6D4-4DDE-90B4-DBA925B48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330A4B39-910B-4EB2-997D-208FB20D1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52" name="Freeform: Shape 51">
                <a:extLst>
                  <a:ext uri="{FF2B5EF4-FFF2-40B4-BE49-F238E27FC236}">
                    <a16:creationId xmlns:a16="http://schemas.microsoft.com/office/drawing/2014/main" id="{05DCA9C3-2763-4D68-BBAE-82D1DA0E9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3" name="Freeform: Shape 52">
                <a:extLst>
                  <a:ext uri="{FF2B5EF4-FFF2-40B4-BE49-F238E27FC236}">
                    <a16:creationId xmlns:a16="http://schemas.microsoft.com/office/drawing/2014/main" id="{756A41BA-B004-4C26-806A-B2AAA1E28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54" name="Freeform: Shape 53">
              <a:extLst>
                <a:ext uri="{FF2B5EF4-FFF2-40B4-BE49-F238E27FC236}">
                  <a16:creationId xmlns:a16="http://schemas.microsoft.com/office/drawing/2014/main" id="{660C5622-37F7-4A22-A941-BAAFD864F9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14654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55A09-895C-8900-241B-C50EB8C8ACC8}"/>
              </a:ext>
            </a:extLst>
          </p:cNvPr>
          <p:cNvSpPr>
            <a:spLocks noGrp="1"/>
          </p:cNvSpPr>
          <p:nvPr>
            <p:ph type="title"/>
          </p:nvPr>
        </p:nvSpPr>
        <p:spPr/>
        <p:txBody>
          <a:bodyPr/>
          <a:lstStyle/>
          <a:p>
            <a:r>
              <a:rPr lang="en-IE" dirty="0"/>
              <a:t>Mandible </a:t>
            </a:r>
            <a:r>
              <a:rPr lang="en-IE" dirty="0" err="1"/>
              <a:t>cont</a:t>
            </a:r>
            <a:endParaRPr lang="en-IE" dirty="0"/>
          </a:p>
        </p:txBody>
      </p:sp>
      <p:sp>
        <p:nvSpPr>
          <p:cNvPr id="3" name="Content Placeholder 2">
            <a:extLst>
              <a:ext uri="{FF2B5EF4-FFF2-40B4-BE49-F238E27FC236}">
                <a16:creationId xmlns:a16="http://schemas.microsoft.com/office/drawing/2014/main" id="{6243362C-BA1C-42DC-EC6E-826D2612B83B}"/>
              </a:ext>
            </a:extLst>
          </p:cNvPr>
          <p:cNvSpPr>
            <a:spLocks noGrp="1"/>
          </p:cNvSpPr>
          <p:nvPr>
            <p:ph idx="1"/>
          </p:nvPr>
        </p:nvSpPr>
        <p:spPr/>
        <p:txBody>
          <a:bodyPr/>
          <a:lstStyle/>
          <a:p>
            <a:r>
              <a:rPr lang="en-IE" dirty="0"/>
              <a:t>Front of ramus rises up to coronoid process</a:t>
            </a:r>
          </a:p>
          <a:p>
            <a:r>
              <a:rPr lang="en-IE" dirty="0"/>
              <a:t>The dip is called the sigmoid notch</a:t>
            </a:r>
          </a:p>
          <a:p>
            <a:r>
              <a:rPr lang="en-IE" dirty="0"/>
              <a:t>The two foramina in the mandible of interest to dentistry are</a:t>
            </a:r>
          </a:p>
          <a:p>
            <a:pPr marL="0" indent="0">
              <a:buNone/>
            </a:pPr>
            <a:r>
              <a:rPr lang="en-IE" dirty="0"/>
              <a:t>The mandibular foramen and the </a:t>
            </a:r>
            <a:r>
              <a:rPr lang="en-IE"/>
              <a:t>mental foramen. </a:t>
            </a:r>
          </a:p>
        </p:txBody>
      </p:sp>
    </p:spTree>
    <p:extLst>
      <p:ext uri="{BB962C8B-B14F-4D97-AF65-F5344CB8AC3E}">
        <p14:creationId xmlns:p14="http://schemas.microsoft.com/office/powerpoint/2010/main" val="1505302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BDC48-D68C-5B1F-756E-612C831447E0}"/>
              </a:ext>
            </a:extLst>
          </p:cNvPr>
          <p:cNvSpPr>
            <a:spLocks noGrp="1"/>
          </p:cNvSpPr>
          <p:nvPr>
            <p:ph type="title"/>
          </p:nvPr>
        </p:nvSpPr>
        <p:spPr/>
        <p:txBody>
          <a:bodyPr/>
          <a:lstStyle/>
          <a:p>
            <a:r>
              <a:rPr lang="en-IE" dirty="0"/>
              <a:t>Growth Rotations</a:t>
            </a:r>
          </a:p>
        </p:txBody>
      </p:sp>
      <p:sp>
        <p:nvSpPr>
          <p:cNvPr id="3" name="Content Placeholder 2">
            <a:extLst>
              <a:ext uri="{FF2B5EF4-FFF2-40B4-BE49-F238E27FC236}">
                <a16:creationId xmlns:a16="http://schemas.microsoft.com/office/drawing/2014/main" id="{754F60DF-F79A-A13E-DF4D-6CE78FC91785}"/>
              </a:ext>
            </a:extLst>
          </p:cNvPr>
          <p:cNvSpPr>
            <a:spLocks noGrp="1"/>
          </p:cNvSpPr>
          <p:nvPr>
            <p:ph idx="1"/>
          </p:nvPr>
        </p:nvSpPr>
        <p:spPr/>
        <p:txBody>
          <a:bodyPr>
            <a:normAutofit fontScale="92500" lnSpcReduction="20000"/>
          </a:bodyPr>
          <a:lstStyle/>
          <a:p>
            <a:pPr marL="0" indent="0">
              <a:buNone/>
            </a:pPr>
            <a:r>
              <a:rPr lang="en-IE" b="1" dirty="0"/>
              <a:t>Forward growth rotation </a:t>
            </a:r>
            <a:r>
              <a:rPr lang="en-IE" dirty="0"/>
              <a:t>will result in </a:t>
            </a:r>
          </a:p>
          <a:p>
            <a:pPr>
              <a:buFont typeface="Wingdings" panose="05000000000000000000" pitchFamily="2" charset="2"/>
              <a:buChar char="Ø"/>
            </a:pPr>
            <a:r>
              <a:rPr lang="en-IE" dirty="0"/>
              <a:t>Decreased lower face height</a:t>
            </a:r>
          </a:p>
          <a:p>
            <a:pPr>
              <a:buFont typeface="Wingdings" panose="05000000000000000000" pitchFamily="2" charset="2"/>
              <a:buChar char="Ø"/>
            </a:pPr>
            <a:r>
              <a:rPr lang="en-IE" dirty="0"/>
              <a:t>Class II malocclusion</a:t>
            </a:r>
          </a:p>
          <a:p>
            <a:pPr>
              <a:buFont typeface="Wingdings" panose="05000000000000000000" pitchFamily="2" charset="2"/>
              <a:buChar char="Ø"/>
            </a:pPr>
            <a:r>
              <a:rPr lang="en-IE" dirty="0" err="1"/>
              <a:t>Deepbite</a:t>
            </a:r>
            <a:r>
              <a:rPr lang="en-IE" dirty="0"/>
              <a:t> and increased OB</a:t>
            </a:r>
          </a:p>
          <a:p>
            <a:pPr marL="0" indent="0">
              <a:buNone/>
            </a:pPr>
            <a:endParaRPr lang="en-IE" dirty="0"/>
          </a:p>
          <a:p>
            <a:pPr marL="0" indent="0">
              <a:buNone/>
            </a:pPr>
            <a:r>
              <a:rPr lang="en-IE" b="1" dirty="0"/>
              <a:t>Backward growth rotation</a:t>
            </a:r>
            <a:r>
              <a:rPr lang="en-IE" dirty="0"/>
              <a:t> will result in</a:t>
            </a:r>
          </a:p>
          <a:p>
            <a:pPr>
              <a:buFont typeface="Wingdings" panose="05000000000000000000" pitchFamily="2" charset="2"/>
              <a:buChar char="Ø"/>
            </a:pPr>
            <a:r>
              <a:rPr lang="en-IE" dirty="0"/>
              <a:t>Increased lower face height</a:t>
            </a:r>
          </a:p>
          <a:p>
            <a:pPr>
              <a:buFont typeface="Wingdings" panose="05000000000000000000" pitchFamily="2" charset="2"/>
              <a:buChar char="Ø"/>
            </a:pPr>
            <a:r>
              <a:rPr lang="en-IE" dirty="0"/>
              <a:t>Class III malocclusion</a:t>
            </a:r>
          </a:p>
          <a:p>
            <a:pPr>
              <a:buFont typeface="Wingdings" panose="05000000000000000000" pitchFamily="2" charset="2"/>
              <a:buChar char="Ø"/>
            </a:pPr>
            <a:r>
              <a:rPr lang="en-IE" dirty="0"/>
              <a:t>Decreased OB</a:t>
            </a:r>
          </a:p>
          <a:p>
            <a:endParaRPr lang="en-IE" dirty="0"/>
          </a:p>
        </p:txBody>
      </p:sp>
    </p:spTree>
    <p:extLst>
      <p:ext uri="{BB962C8B-B14F-4D97-AF65-F5344CB8AC3E}">
        <p14:creationId xmlns:p14="http://schemas.microsoft.com/office/powerpoint/2010/main" val="2476562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5" name="Rectangle 34">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36" name="Top left">
            <a:extLst>
              <a:ext uri="{FF2B5EF4-FFF2-40B4-BE49-F238E27FC236}">
                <a16:creationId xmlns:a16="http://schemas.microsoft.com/office/drawing/2014/main" id="{F73EC8D8-C118-4A24-B3A2-F22636F209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37" name="Freeform: Shape 36">
              <a:extLst>
                <a:ext uri="{FF2B5EF4-FFF2-40B4-BE49-F238E27FC236}">
                  <a16:creationId xmlns:a16="http://schemas.microsoft.com/office/drawing/2014/main" id="{33A839E4-FE02-4C32-B9F7-07884043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8" name="Freeform: Shape 37">
              <a:extLst>
                <a:ext uri="{FF2B5EF4-FFF2-40B4-BE49-F238E27FC236}">
                  <a16:creationId xmlns:a16="http://schemas.microsoft.com/office/drawing/2014/main" id="{9C10340A-FCF2-4B86-A53A-4AC07E6CF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 name="Freeform: Shape 38">
              <a:extLst>
                <a:ext uri="{FF2B5EF4-FFF2-40B4-BE49-F238E27FC236}">
                  <a16:creationId xmlns:a16="http://schemas.microsoft.com/office/drawing/2014/main" id="{2E85F37B-D9B1-4701-B54A-A91E836FA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0" name="Freeform: Shape 39">
              <a:extLst>
                <a:ext uri="{FF2B5EF4-FFF2-40B4-BE49-F238E27FC236}">
                  <a16:creationId xmlns:a16="http://schemas.microsoft.com/office/drawing/2014/main" id="{227C5295-7462-4E42-B19A-682465F9F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1" name="Freeform: Shape 40">
              <a:extLst>
                <a:ext uri="{FF2B5EF4-FFF2-40B4-BE49-F238E27FC236}">
                  <a16:creationId xmlns:a16="http://schemas.microsoft.com/office/drawing/2014/main" id="{712C31CF-3625-4E9F-99FC-C7AA5BBA88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2" name="Freeform: Shape 41">
              <a:extLst>
                <a:ext uri="{FF2B5EF4-FFF2-40B4-BE49-F238E27FC236}">
                  <a16:creationId xmlns:a16="http://schemas.microsoft.com/office/drawing/2014/main" id="{36EDCF2F-2C4B-4D4B-964F-F640BCDCE8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3" name="Freeform: Shape 42">
              <a:extLst>
                <a:ext uri="{FF2B5EF4-FFF2-40B4-BE49-F238E27FC236}">
                  <a16:creationId xmlns:a16="http://schemas.microsoft.com/office/drawing/2014/main" id="{21B0354D-2FFC-40F9-91E5-A83DDD770D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4" name="Freeform: Shape 43">
              <a:extLst>
                <a:ext uri="{FF2B5EF4-FFF2-40B4-BE49-F238E27FC236}">
                  <a16:creationId xmlns:a16="http://schemas.microsoft.com/office/drawing/2014/main" id="{E4F4CED2-0CA8-4824-93F0-00BE4C7D1A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Title 1">
            <a:extLst>
              <a:ext uri="{FF2B5EF4-FFF2-40B4-BE49-F238E27FC236}">
                <a16:creationId xmlns:a16="http://schemas.microsoft.com/office/drawing/2014/main" id="{6EA03F3F-A35D-3F75-AFB0-635FF2AE501B}"/>
              </a:ext>
            </a:extLst>
          </p:cNvPr>
          <p:cNvSpPr>
            <a:spLocks noGrp="1"/>
          </p:cNvSpPr>
          <p:nvPr>
            <p:ph type="title"/>
          </p:nvPr>
        </p:nvSpPr>
        <p:spPr>
          <a:xfrm>
            <a:off x="1198182" y="559813"/>
            <a:ext cx="3980254" cy="5577934"/>
          </a:xfrm>
        </p:spPr>
        <p:txBody>
          <a:bodyPr>
            <a:normAutofit/>
          </a:bodyPr>
          <a:lstStyle/>
          <a:p>
            <a:r>
              <a:rPr lang="en-IE" dirty="0"/>
              <a:t>Class II and III and AOB</a:t>
            </a:r>
          </a:p>
        </p:txBody>
      </p:sp>
      <p:grpSp>
        <p:nvGrpSpPr>
          <p:cNvPr id="45" name="Bottom Right">
            <a:extLst>
              <a:ext uri="{FF2B5EF4-FFF2-40B4-BE49-F238E27FC236}">
                <a16:creationId xmlns:a16="http://schemas.microsoft.com/office/drawing/2014/main" id="{3BA0B410-FA41-4CD6-A923-146E029BBB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24" name="Graphic 157">
              <a:extLst>
                <a:ext uri="{FF2B5EF4-FFF2-40B4-BE49-F238E27FC236}">
                  <a16:creationId xmlns:a16="http://schemas.microsoft.com/office/drawing/2014/main" id="{2448B270-CA89-4A7C-8CFC-8237ED03AE1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46" name="Freeform: Shape 45">
                <a:extLst>
                  <a:ext uri="{FF2B5EF4-FFF2-40B4-BE49-F238E27FC236}">
                    <a16:creationId xmlns:a16="http://schemas.microsoft.com/office/drawing/2014/main" id="{BD2ED6FF-1F6E-4BF0-BFFF-5CB8D36F1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7" name="Freeform: Shape 46">
                <a:extLst>
                  <a:ext uri="{FF2B5EF4-FFF2-40B4-BE49-F238E27FC236}">
                    <a16:creationId xmlns:a16="http://schemas.microsoft.com/office/drawing/2014/main" id="{2F2CCA35-C35D-416B-A083-A167138A57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8" name="Freeform: Shape 47">
                <a:extLst>
                  <a:ext uri="{FF2B5EF4-FFF2-40B4-BE49-F238E27FC236}">
                    <a16:creationId xmlns:a16="http://schemas.microsoft.com/office/drawing/2014/main" id="{70FAEE04-D524-4356-8CFE-091D44ED18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9" name="Freeform: Shape 48">
                <a:extLst>
                  <a:ext uri="{FF2B5EF4-FFF2-40B4-BE49-F238E27FC236}">
                    <a16:creationId xmlns:a16="http://schemas.microsoft.com/office/drawing/2014/main" id="{5F641E2E-FB37-449C-96DA-945907C759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0" name="Freeform: Shape 49">
                <a:extLst>
                  <a:ext uri="{FF2B5EF4-FFF2-40B4-BE49-F238E27FC236}">
                    <a16:creationId xmlns:a16="http://schemas.microsoft.com/office/drawing/2014/main" id="{283CE73A-E65A-44EA-9C23-C6F2137AFB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1" name="Freeform: Shape 50">
                <a:extLst>
                  <a:ext uri="{FF2B5EF4-FFF2-40B4-BE49-F238E27FC236}">
                    <a16:creationId xmlns:a16="http://schemas.microsoft.com/office/drawing/2014/main" id="{41745A30-6979-4D1D-A629-E7C0C6A535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2" name="Freeform: Shape 51">
                <a:extLst>
                  <a:ext uri="{FF2B5EF4-FFF2-40B4-BE49-F238E27FC236}">
                    <a16:creationId xmlns:a16="http://schemas.microsoft.com/office/drawing/2014/main" id="{E70C366B-087F-442D-AC20-1319F97A9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3" name="Freeform: Shape 52">
              <a:extLst>
                <a:ext uri="{FF2B5EF4-FFF2-40B4-BE49-F238E27FC236}">
                  <a16:creationId xmlns:a16="http://schemas.microsoft.com/office/drawing/2014/main" id="{1D2F7A6B-9CB6-4AC5-B906-664FC95A17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54" name="Content Placeholder 2">
            <a:extLst>
              <a:ext uri="{FF2B5EF4-FFF2-40B4-BE49-F238E27FC236}">
                <a16:creationId xmlns:a16="http://schemas.microsoft.com/office/drawing/2014/main" id="{168E4445-DAF9-6A8A-91E6-FAACCA23C657}"/>
              </a:ext>
            </a:extLst>
          </p:cNvPr>
          <p:cNvGraphicFramePr>
            <a:graphicFrameLocks noGrp="1"/>
          </p:cNvGraphicFramePr>
          <p:nvPr>
            <p:ph idx="1"/>
            <p:extLst>
              <p:ext uri="{D42A27DB-BD31-4B8C-83A1-F6EECF244321}">
                <p14:modId xmlns:p14="http://schemas.microsoft.com/office/powerpoint/2010/main" val="2660283597"/>
              </p:ext>
            </p:extLst>
          </p:nvPr>
        </p:nvGraphicFramePr>
        <p:xfrm>
          <a:off x="5408988" y="341165"/>
          <a:ext cx="6173409" cy="5843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7261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4E67E-B6EE-BD9A-6F42-9A0387D5F651}"/>
              </a:ext>
            </a:extLst>
          </p:cNvPr>
          <p:cNvSpPr>
            <a:spLocks noGrp="1"/>
          </p:cNvSpPr>
          <p:nvPr>
            <p:ph type="title"/>
          </p:nvPr>
        </p:nvSpPr>
        <p:spPr/>
        <p:txBody>
          <a:bodyPr/>
          <a:lstStyle/>
          <a:p>
            <a:r>
              <a:rPr lang="en-IE" dirty="0"/>
              <a:t>Surgical Intervention</a:t>
            </a:r>
          </a:p>
        </p:txBody>
      </p:sp>
      <p:sp>
        <p:nvSpPr>
          <p:cNvPr id="3" name="Content Placeholder 2">
            <a:extLst>
              <a:ext uri="{FF2B5EF4-FFF2-40B4-BE49-F238E27FC236}">
                <a16:creationId xmlns:a16="http://schemas.microsoft.com/office/drawing/2014/main" id="{E003D4B3-77E0-7C3E-7CBD-0ECEA7C3ED98}"/>
              </a:ext>
            </a:extLst>
          </p:cNvPr>
          <p:cNvSpPr>
            <a:spLocks noGrp="1"/>
          </p:cNvSpPr>
          <p:nvPr>
            <p:ph idx="1"/>
          </p:nvPr>
        </p:nvSpPr>
        <p:spPr/>
        <p:txBody>
          <a:bodyPr/>
          <a:lstStyle/>
          <a:p>
            <a:r>
              <a:rPr lang="en-IE" dirty="0"/>
              <a:t>Segmental procedures both mandibular and maxillary</a:t>
            </a:r>
          </a:p>
          <a:p>
            <a:r>
              <a:rPr lang="en-IE" dirty="0"/>
              <a:t>Le Fort I, II and III(maxilla)</a:t>
            </a:r>
          </a:p>
          <a:p>
            <a:r>
              <a:rPr lang="en-IE" dirty="0"/>
              <a:t>Vertical </a:t>
            </a:r>
            <a:r>
              <a:rPr lang="en-IE" dirty="0" err="1"/>
              <a:t>Subsigmoid</a:t>
            </a:r>
            <a:r>
              <a:rPr lang="en-IE" dirty="0"/>
              <a:t> Osteotomy</a:t>
            </a:r>
          </a:p>
          <a:p>
            <a:r>
              <a:rPr lang="en-IE" dirty="0"/>
              <a:t>BSSO</a:t>
            </a:r>
          </a:p>
          <a:p>
            <a:r>
              <a:rPr lang="en-IE" dirty="0" err="1"/>
              <a:t>Bimax</a:t>
            </a:r>
            <a:r>
              <a:rPr lang="en-IE"/>
              <a:t> surgery</a:t>
            </a:r>
            <a:endParaRPr lang="en-IE" dirty="0"/>
          </a:p>
          <a:p>
            <a:r>
              <a:rPr lang="en-IE" dirty="0"/>
              <a:t>Genioplasty </a:t>
            </a:r>
          </a:p>
        </p:txBody>
      </p:sp>
    </p:spTree>
    <p:extLst>
      <p:ext uri="{BB962C8B-B14F-4D97-AF65-F5344CB8AC3E}">
        <p14:creationId xmlns:p14="http://schemas.microsoft.com/office/powerpoint/2010/main" val="2568646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BF91C-2219-5A15-21B1-125C8B857041}"/>
              </a:ext>
            </a:extLst>
          </p:cNvPr>
          <p:cNvSpPr>
            <a:spLocks noGrp="1"/>
          </p:cNvSpPr>
          <p:nvPr>
            <p:ph type="title"/>
          </p:nvPr>
        </p:nvSpPr>
        <p:spPr/>
        <p:txBody>
          <a:bodyPr/>
          <a:lstStyle/>
          <a:p>
            <a:endParaRPr lang="en-IE"/>
          </a:p>
        </p:txBody>
      </p:sp>
      <p:pic>
        <p:nvPicPr>
          <p:cNvPr id="7" name="Content Placeholder 6" descr="A group of people's faces&#10;&#10;AI-generated content may be incorrect.">
            <a:extLst>
              <a:ext uri="{FF2B5EF4-FFF2-40B4-BE49-F238E27FC236}">
                <a16:creationId xmlns:a16="http://schemas.microsoft.com/office/drawing/2014/main" id="{5644D8A8-9512-6302-76A5-6DD9CDB802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7827" y="2222889"/>
            <a:ext cx="8536345" cy="3556810"/>
          </a:xfrm>
        </p:spPr>
      </p:pic>
    </p:spTree>
    <p:extLst>
      <p:ext uri="{BB962C8B-B14F-4D97-AF65-F5344CB8AC3E}">
        <p14:creationId xmlns:p14="http://schemas.microsoft.com/office/powerpoint/2010/main" val="2770355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C985C-9A31-0BD2-7A5B-EDE637B2F47C}"/>
              </a:ext>
            </a:extLst>
          </p:cNvPr>
          <p:cNvSpPr>
            <a:spLocks noGrp="1"/>
          </p:cNvSpPr>
          <p:nvPr>
            <p:ph type="title"/>
          </p:nvPr>
        </p:nvSpPr>
        <p:spPr/>
        <p:txBody>
          <a:bodyPr/>
          <a:lstStyle/>
          <a:p>
            <a:r>
              <a:rPr lang="en-IE" dirty="0"/>
              <a:t>Deciduous Teeth</a:t>
            </a:r>
          </a:p>
        </p:txBody>
      </p:sp>
      <p:pic>
        <p:nvPicPr>
          <p:cNvPr id="5" name="Content Placeholder 4" descr="A chart of teeth erupting ages&#10;&#10;Description automatically generated">
            <a:extLst>
              <a:ext uri="{FF2B5EF4-FFF2-40B4-BE49-F238E27FC236}">
                <a16:creationId xmlns:a16="http://schemas.microsoft.com/office/drawing/2014/main" id="{27FF9B4C-0FBD-25F0-9054-77146C3916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76414" y="1825625"/>
            <a:ext cx="5439172" cy="4351338"/>
          </a:xfrm>
        </p:spPr>
      </p:pic>
    </p:spTree>
    <p:extLst>
      <p:ext uri="{BB962C8B-B14F-4D97-AF65-F5344CB8AC3E}">
        <p14:creationId xmlns:p14="http://schemas.microsoft.com/office/powerpoint/2010/main" val="3332308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Freeform: Shape 1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6" name="Freeform: Shape 1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8" name="Freeform: Shape 1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1" name="Freeform: Shape 2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7" name="Freeform: Shape 2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9"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0" name="Freeform: Shape 29">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8" name="Rectangle 37">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0" name="Rectangle 39">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42" name="Top left">
            <a:extLst>
              <a:ext uri="{FF2B5EF4-FFF2-40B4-BE49-F238E27FC236}">
                <a16:creationId xmlns:a16="http://schemas.microsoft.com/office/drawing/2014/main" id="{C23BAD38-30D1-4252-8149-903B66D8B4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43" name="Freeform: Shape 42">
              <a:extLst>
                <a:ext uri="{FF2B5EF4-FFF2-40B4-BE49-F238E27FC236}">
                  <a16:creationId xmlns:a16="http://schemas.microsoft.com/office/drawing/2014/main" id="{9EF8871A-7DF5-4751-8948-75984B0FB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4" name="Freeform: Shape 43">
              <a:extLst>
                <a:ext uri="{FF2B5EF4-FFF2-40B4-BE49-F238E27FC236}">
                  <a16:creationId xmlns:a16="http://schemas.microsoft.com/office/drawing/2014/main" id="{46A6F3E3-6529-4B7E-8D31-317E141F1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8C70AD52-D54F-41A3-91B9-9BC0DDAF89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A37F2387-BA4B-46C5-ABBD-E9272097E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C2E1B2E0-5DD5-4599-BDEC-F26CEF9E9B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6A88C97C-1B3C-4A30-B1C0-D4AFEDC97C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86C4CC9D-7C49-41ED-8FE2-61EC66F0B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C51EA8C3-05E0-4F68-9BA7-F3F6C669D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AB5C81BE-E77F-463A-3365-0A954085BA50}"/>
              </a:ext>
            </a:extLst>
          </p:cNvPr>
          <p:cNvSpPr>
            <a:spLocks noGrp="1"/>
          </p:cNvSpPr>
          <p:nvPr>
            <p:ph type="title"/>
          </p:nvPr>
        </p:nvSpPr>
        <p:spPr>
          <a:xfrm>
            <a:off x="996275" y="163350"/>
            <a:ext cx="5996619" cy="2065889"/>
          </a:xfrm>
        </p:spPr>
        <p:txBody>
          <a:bodyPr vert="horz" lIns="91440" tIns="45720" rIns="91440" bIns="45720" rtlCol="0" anchor="ctr">
            <a:normAutofit/>
          </a:bodyPr>
          <a:lstStyle/>
          <a:p>
            <a:r>
              <a:rPr lang="en-US" sz="5400" kern="1200">
                <a:solidFill>
                  <a:schemeClr val="tx2"/>
                </a:solidFill>
                <a:latin typeface="+mj-lt"/>
                <a:ea typeface="+mj-ea"/>
                <a:cs typeface="+mj-cs"/>
              </a:rPr>
              <a:t>Permanent Dentition</a:t>
            </a:r>
          </a:p>
        </p:txBody>
      </p:sp>
      <p:grpSp>
        <p:nvGrpSpPr>
          <p:cNvPr id="52" name="Cross">
            <a:extLst>
              <a:ext uri="{FF2B5EF4-FFF2-40B4-BE49-F238E27FC236}">
                <a16:creationId xmlns:a16="http://schemas.microsoft.com/office/drawing/2014/main" id="{4927067E-BE13-4DBB-AC1E-9847B890BC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53" name="Straight Connector 52">
              <a:extLst>
                <a:ext uri="{FF2B5EF4-FFF2-40B4-BE49-F238E27FC236}">
                  <a16:creationId xmlns:a16="http://schemas.microsoft.com/office/drawing/2014/main" id="{B62F8BF3-36CC-4073-AE00-A422A57FDB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54" name="Straight Connector 53">
              <a:extLst>
                <a:ext uri="{FF2B5EF4-FFF2-40B4-BE49-F238E27FC236}">
                  <a16:creationId xmlns:a16="http://schemas.microsoft.com/office/drawing/2014/main" id="{795C5F4E-7F61-464E-B716-44F5797553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5" name="Content Placeholder 4" descr="A diagram of a human mouth&#10;&#10;Description automatically generated">
            <a:extLst>
              <a:ext uri="{FF2B5EF4-FFF2-40B4-BE49-F238E27FC236}">
                <a16:creationId xmlns:a16="http://schemas.microsoft.com/office/drawing/2014/main" id="{B02639C3-FE9B-45DD-4E70-0E2414DE8C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8388" y="2385716"/>
            <a:ext cx="3841300" cy="3919694"/>
          </a:xfrm>
          <a:prstGeom prst="rect">
            <a:avLst/>
          </a:prstGeom>
        </p:spPr>
      </p:pic>
      <p:pic>
        <p:nvPicPr>
          <p:cNvPr id="7" name="Picture 6" descr="A diagram of teeth and teeth&#10;&#10;Description automatically generated">
            <a:extLst>
              <a:ext uri="{FF2B5EF4-FFF2-40B4-BE49-F238E27FC236}">
                <a16:creationId xmlns:a16="http://schemas.microsoft.com/office/drawing/2014/main" id="{5DDF6B0F-1FA0-BD69-ED1D-526028EF35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7627" y="2387421"/>
            <a:ext cx="3919694" cy="3919694"/>
          </a:xfrm>
          <a:prstGeom prst="rect">
            <a:avLst/>
          </a:prstGeom>
        </p:spPr>
      </p:pic>
      <p:grpSp>
        <p:nvGrpSpPr>
          <p:cNvPr id="56" name="Bottom Right">
            <a:extLst>
              <a:ext uri="{FF2B5EF4-FFF2-40B4-BE49-F238E27FC236}">
                <a16:creationId xmlns:a16="http://schemas.microsoft.com/office/drawing/2014/main" id="{D11A5264-0A9F-46A0-B3ED-9B336D9706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7" name="Graphic 157">
              <a:extLst>
                <a:ext uri="{FF2B5EF4-FFF2-40B4-BE49-F238E27FC236}">
                  <a16:creationId xmlns:a16="http://schemas.microsoft.com/office/drawing/2014/main" id="{A1B8A55C-B130-4222-B98F-16CA78B9CF6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9" name="Freeform: Shape 58">
                <a:extLst>
                  <a:ext uri="{FF2B5EF4-FFF2-40B4-BE49-F238E27FC236}">
                    <a16:creationId xmlns:a16="http://schemas.microsoft.com/office/drawing/2014/main" id="{82D40CFF-E2DF-48E0-8896-5166887A3C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37A4DB32-F7AD-42D8-A125-6CFB9B252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76CA230A-C491-40F1-B028-898C23C8D2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E27DB684-4D1D-4152-8ECC-62EC93D71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70AD88BE-AE84-4CD6-A22A-26C3D9BD2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FC9DC46C-EF52-4B9D-98C0-6225FB9D5F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65" name="Freeform: Shape 64">
                <a:extLst>
                  <a:ext uri="{FF2B5EF4-FFF2-40B4-BE49-F238E27FC236}">
                    <a16:creationId xmlns:a16="http://schemas.microsoft.com/office/drawing/2014/main" id="{AC279F2D-8036-4201-8D63-8BE961F09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58" name="Freeform: Shape 57">
              <a:extLst>
                <a:ext uri="{FF2B5EF4-FFF2-40B4-BE49-F238E27FC236}">
                  <a16:creationId xmlns:a16="http://schemas.microsoft.com/office/drawing/2014/main" id="{2554FA09-485D-4EB3-9D6F-C19A292F7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092967009"/>
      </p:ext>
    </p:extLst>
  </p:cSld>
  <p:clrMapOvr>
    <a:masterClrMapping/>
  </p:clrMapOvr>
</p:sld>
</file>

<file path=ppt/theme/theme1.xml><?xml version="1.0" encoding="utf-8"?>
<a:theme xmlns:a="http://schemas.openxmlformats.org/drawingml/2006/main" name="ExploreVTI">
  <a:themeElements>
    <a:clrScheme name="Custom 33">
      <a:dk1>
        <a:sysClr val="windowText" lastClr="000000"/>
      </a:dk1>
      <a:lt1>
        <a:sysClr val="window" lastClr="FFFFFF"/>
      </a:lt1>
      <a:dk2>
        <a:srgbClr val="201449"/>
      </a:dk2>
      <a:lt2>
        <a:srgbClr val="F3F0E9"/>
      </a:lt2>
      <a:accent1>
        <a:srgbClr val="E45221"/>
      </a:accent1>
      <a:accent2>
        <a:srgbClr val="4D4EE6"/>
      </a:accent2>
      <a:accent3>
        <a:srgbClr val="454B78"/>
      </a:accent3>
      <a:accent4>
        <a:srgbClr val="A3A3C1"/>
      </a:accent4>
      <a:accent5>
        <a:srgbClr val="7162FE"/>
      </a:accent5>
      <a:accent6>
        <a:srgbClr val="1EBE9B"/>
      </a:accent6>
      <a:hlink>
        <a:srgbClr val="F900A0"/>
      </a:hlink>
      <a:folHlink>
        <a:srgbClr val="954F72"/>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docProps/app.xml><?xml version="1.0" encoding="utf-8"?>
<Properties xmlns="http://schemas.openxmlformats.org/officeDocument/2006/extended-properties" xmlns:vt="http://schemas.openxmlformats.org/officeDocument/2006/docPropsVTypes">
  <TotalTime>29</TotalTime>
  <Words>523</Words>
  <Application>Microsoft Office PowerPoint</Application>
  <PresentationFormat>Widescreen</PresentationFormat>
  <Paragraphs>59</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Avenir Next LT Pro</vt:lpstr>
      <vt:lpstr>AvenirNext LT Pro Medium</vt:lpstr>
      <vt:lpstr>Posterama</vt:lpstr>
      <vt:lpstr>Wingdings</vt:lpstr>
      <vt:lpstr>ExploreVTI</vt:lpstr>
      <vt:lpstr>Growth and development of mandible and maxilla</vt:lpstr>
      <vt:lpstr>AIMS AND OBJECTIVES</vt:lpstr>
      <vt:lpstr>Maxilla</vt:lpstr>
      <vt:lpstr>Maxilla cont</vt:lpstr>
      <vt:lpstr>Hard palate :anatomical landmarks</vt:lpstr>
      <vt:lpstr>Mandible</vt:lpstr>
      <vt:lpstr>Mandible cont</vt:lpstr>
      <vt:lpstr>Growth Rotations</vt:lpstr>
      <vt:lpstr>Class II and III and AOB</vt:lpstr>
      <vt:lpstr>Surgical Intervention</vt:lpstr>
      <vt:lpstr>PowerPoint Presentation</vt:lpstr>
      <vt:lpstr>Deciduous Teeth</vt:lpstr>
      <vt:lpstr>Permanent Dentition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catherine Doherty</dc:creator>
  <cp:lastModifiedBy>catherine Doherty</cp:lastModifiedBy>
  <cp:revision>2</cp:revision>
  <dcterms:modified xsi:type="dcterms:W3CDTF">2025-10-13T10:34:30Z</dcterms:modified>
</cp:coreProperties>
</file>