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6" r:id="rId3"/>
    <p:sldId id="257" r:id="rId4"/>
    <p:sldId id="258" r:id="rId5"/>
    <p:sldId id="259" r:id="rId6"/>
    <p:sldId id="260" r:id="rId7"/>
    <p:sldId id="278" r:id="rId8"/>
    <p:sldId id="261" r:id="rId9"/>
    <p:sldId id="262" r:id="rId10"/>
    <p:sldId id="263" r:id="rId11"/>
    <p:sldId id="264" r:id="rId12"/>
    <p:sldId id="274" r:id="rId13"/>
    <p:sldId id="275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D2EB4-3F9D-445A-A6DB-6C95723AD56C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18E8C-F1AF-4DA0-9163-810E2E56F18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7943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18E8C-F1AF-4DA0-9163-810E2E56F18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86224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18E8C-F1AF-4DA0-9163-810E2E56F180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522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C815F-B41E-4838-1DF9-56677D24C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235B9-AD2F-9C28-47BB-EB4F6304B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02CA2-F369-BA1D-9E2A-C1CDB615A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16EE3-912B-A57F-4D34-715428E6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E5043-54E1-8E44-2A14-BD34CA787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4536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BC479-92B3-AAB2-6699-8BD0B815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5618C-137A-78C3-5D1E-9ED24FEFC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151F1-0066-EA6C-267F-893A27438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0AF04-601A-641D-7757-FAB1D049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A983E-FACC-6343-6001-906D8BC55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552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021C1-76A9-9187-2D52-92E77D5A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E5CD1-5562-60E4-596B-2B4C72178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2E149-E04C-2448-C90F-354242279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0D20B-9265-98C8-5A5F-92D07EA0A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070B-6BC9-275B-DADD-4490580B1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8846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2F3D-DCB4-7097-86C9-46841F4C8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93C3A-0C7E-B80B-C542-B96980788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C7031-6ACB-DC7D-2303-AC07941CB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DE5B4-A9C9-0298-5DDC-7A177CF7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F5E8C-366D-B143-CBF5-F80003F2E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BC1EA-D347-F948-A1C2-F61C7D05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314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2F651-4E95-6B90-C4CD-BED95DED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9CA04-399A-CB8C-5D83-C0AB89550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1EB43A-1B47-507D-DD55-7023F46EE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5C6C8-2E7E-2F05-F69B-11C952D19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226BD0-D29E-F19E-4E55-A439054BE6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190F50-DC8F-6231-FFC4-24645978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D43E25-C2AF-8AD8-3CE0-04DDAD46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80CBD-9C23-8B16-EBC9-266B0026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0530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F021D-69B9-2D6D-4B05-9727D2A50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EE730A-8725-901D-67AB-01019CCCC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E59C63-8BE8-09F8-8E92-AD6025272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36CAB-CFCF-0BB1-4A57-3698B5B87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621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69057-8BA3-87D6-05A0-3358B8C2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8FDEC7-F62E-3F81-202D-3CE3D507D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D4C64-83C0-6A88-FDAA-BC3A3056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2914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CDF69-C8FD-A774-445F-8025C1BD5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257E3-82E0-D423-9BE2-1C6E78F4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5A030-DF91-81E2-E83F-D2243E7D3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0A1AE6-A8E9-6AF0-8F7C-C2A318698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EF8EF-22AF-70C7-7255-9A1037EDE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4616C-4D7E-79B1-0F99-366D1854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238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C9AE-E3FF-20CD-70A2-39306013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B9D78B-AF8D-3D55-2586-83CCFA54A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65B14-E212-3118-5FCA-1168FC37C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7BDCE-6789-1A55-3823-15C687468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64475-A489-6353-E55C-25C22745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D335F-567B-6F19-8FD5-66000EC0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8400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9889B-6F96-D855-826F-7DDCC457F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AC00B-914B-6737-A7C9-07B015622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48885-36E7-846B-6AAC-5BC7DA9B0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55B58-7B83-05AF-6F8A-9D35FA5B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1CC4E-4E1D-71E2-1ABF-1F108528B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2586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25866-E87D-17A0-642F-D7C93A5964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D008AC-C98B-99C6-96B1-4EDFB6E68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45BF5-2C6A-EF66-0D5A-EB41A6A97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F32C8-5A5D-7EFA-3DB8-9E1CD0C3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7CECA-F45D-C598-04DE-D7EBA5EC0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520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9A1446-92BB-72F2-34EB-198CB47A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DCFDD-06D6-0925-E221-72E959B61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6B21A-7D41-4D48-2E3E-DA500E43D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307E8-A058-4502-A742-EA5F3BA9AA54}" type="datetimeFigureOut">
              <a:rPr lang="en-IE" smtClean="0"/>
              <a:t>13/10/2025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7056C-A33D-A7FE-0CC5-A2BF410AC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75D07-8875-2B77-A217-EAA3F7740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82696F-C777-44A5-997B-A89EF93659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9540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05D54-7520-4BC9-F25C-8AD6BA49DB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and Abnormal Development of Dentition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364AF-87C7-C5A5-8696-E4324E12A0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Catherine Doherty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4183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EFB9-6700-1B7E-B2CC-633F76CDD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AIMS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06E73-49F0-348F-400B-93A2E4499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To understand normal and abnormal dental development, the  effects of genetics on development and malocclusion variations.</a:t>
            </a:r>
          </a:p>
          <a:p>
            <a:pPr marL="0" indent="0">
              <a:buNone/>
            </a:pPr>
            <a:r>
              <a:rPr lang="en-IE" dirty="0"/>
              <a:t>By the end of the session the students should be able to identify a number of developmental abnormalities. They should have a depth of knowledge that will enable them to communicate confidently to patients when the situation arises. </a:t>
            </a:r>
          </a:p>
          <a:p>
            <a:pPr marL="0" indent="0">
              <a:buNone/>
            </a:pPr>
            <a:r>
              <a:rPr lang="en-IE" dirty="0"/>
              <a:t>GCD </a:t>
            </a:r>
            <a:r>
              <a:rPr lang="en-IE"/>
              <a:t>development outcomes :C</a:t>
            </a: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9746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C1FCC-A36E-9741-E8B1-8E1DA6CE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Normal Development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1383E-9300-0256-79D5-192862436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Normal= Average </a:t>
            </a:r>
          </a:p>
          <a:p>
            <a:r>
              <a:rPr lang="en-GB" dirty="0"/>
              <a:t>This knowledge can help when assessing radiographs and determining if a tooth is absent or not.</a:t>
            </a:r>
          </a:p>
          <a:p>
            <a:r>
              <a:rPr lang="en-GB" dirty="0"/>
              <a:t>Mandibular incisor eruption can be anytime within first year, and eruption is usually complete by 3 years of age.</a:t>
            </a:r>
          </a:p>
          <a:p>
            <a:r>
              <a:rPr lang="en-GB" dirty="0"/>
              <a:t>Lack of spacing at this age will usually indicate that permanent teeth will be crowded.</a:t>
            </a:r>
          </a:p>
          <a:p>
            <a:r>
              <a:rPr lang="en-GB" dirty="0"/>
              <a:t>OB will reduces throughout development of permanent dentition</a:t>
            </a:r>
          </a:p>
          <a:p>
            <a:r>
              <a:rPr lang="en-GB" dirty="0"/>
              <a:t>Lower permanent incisors are first to erupt and usually in a lingual position</a:t>
            </a:r>
          </a:p>
          <a:p>
            <a:r>
              <a:rPr lang="en-GB" dirty="0"/>
              <a:t>Crowding reduces with inter-canine growth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43682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8161-2A13-C4B4-16B2-4A672E9C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Normal Development </a:t>
            </a:r>
            <a:r>
              <a:rPr lang="en-IE" dirty="0" err="1"/>
              <a:t>Cont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C1582-B98B-E645-9D78-B43A16DAE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upper arch crowded laterals can erupt </a:t>
            </a:r>
            <a:r>
              <a:rPr lang="en-GB" dirty="0" err="1"/>
              <a:t>palatally</a:t>
            </a:r>
            <a:endParaRPr lang="en-GB" dirty="0"/>
          </a:p>
          <a:p>
            <a:r>
              <a:rPr lang="en-GB" dirty="0"/>
              <a:t>In mixed dentition anterior spacing normally closes following eruption of upper canines</a:t>
            </a:r>
          </a:p>
          <a:p>
            <a:r>
              <a:rPr lang="en-GB" dirty="0"/>
              <a:t>Canines can be palpated buccally from age 8</a:t>
            </a:r>
          </a:p>
          <a:p>
            <a:r>
              <a:rPr lang="en-GB" dirty="0"/>
              <a:t> Leeway space is the difference in width of CDE in comparison to their permanent successors. 1-1.5 mm in maxilla and 2-2.5mm in mandible(</a:t>
            </a:r>
            <a:r>
              <a:rPr lang="en-GB" dirty="0" err="1"/>
              <a:t>caucasians</a:t>
            </a:r>
            <a:r>
              <a:rPr lang="en-GB" dirty="0"/>
              <a:t>)</a:t>
            </a:r>
          </a:p>
          <a:p>
            <a:endParaRPr lang="en-GB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29220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91220-C5E1-F1E9-39B1-D9C4E664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Development of Dental Arches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6257B-4786-8B9F-B77C-EE7D5FE79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b="1" dirty="0"/>
              <a:t>Inter-canine width</a:t>
            </a:r>
            <a:r>
              <a:rPr lang="en-GB" dirty="0"/>
              <a:t>: Measured across the cusps of Cs/3s. There is an increase of 1-2 mm in deciduous dentition  and 3mm in mixed dentition. Is mostly complete by 9 years of age but can increase up to 13 years. Then a gradual decrease.</a:t>
            </a:r>
          </a:p>
          <a:p>
            <a:pPr lvl="2"/>
            <a:endParaRPr lang="en-GB" dirty="0"/>
          </a:p>
          <a:p>
            <a:pPr lvl="2"/>
            <a:r>
              <a:rPr lang="en-GB" b="1" dirty="0"/>
              <a:t>Arch width</a:t>
            </a:r>
            <a:r>
              <a:rPr lang="en-GB" dirty="0"/>
              <a:t>: Measured between lingual cusps of Es/5s</a:t>
            </a:r>
          </a:p>
          <a:p>
            <a:pPr marL="914400" lvl="2" indent="0">
              <a:buNone/>
            </a:pPr>
            <a:endParaRPr lang="en-GB" dirty="0"/>
          </a:p>
          <a:p>
            <a:pPr lvl="2"/>
            <a:r>
              <a:rPr lang="en-GB" b="1" dirty="0"/>
              <a:t>Arch circumference</a:t>
            </a:r>
            <a:r>
              <a:rPr lang="en-GB" dirty="0"/>
              <a:t>: Measured around buccal cusps and incisal edges of the teeth to the distal aspects of Es/5s</a:t>
            </a:r>
          </a:p>
          <a:p>
            <a:pPr marL="914400" lvl="2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4510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6BAC-FF7E-99B5-DFF7-A7754E9B7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Abnormal Development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E9C43-C0AB-B087-9C61-037D1B852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i="1" u="sng" dirty="0">
                <a:solidFill>
                  <a:srgbClr val="000000"/>
                </a:solidFill>
              </a:rPr>
              <a:t>Screening</a:t>
            </a:r>
          </a:p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Early detection is essential to give  the opportunity for interceptive action to be taken.</a:t>
            </a: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Abnormalities of eruption and exfoliation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Natal Teeth: This is a tooth that is present at birth or soon after. It will most typically be a lower incisor and can be left in situ if symptomless. However as root formation is not complete it should be removed if mobile or interfering with breastfeeding</a:t>
            </a:r>
          </a:p>
          <a:p>
            <a:r>
              <a:rPr lang="en-GB" dirty="0">
                <a:solidFill>
                  <a:srgbClr val="000000"/>
                </a:solidFill>
              </a:rPr>
              <a:t>Eruption Cysts: Caused by accumulation of blood and fluid in the follicular space, usually resolves but marsupialization may be necessary.</a:t>
            </a:r>
          </a:p>
          <a:p>
            <a:r>
              <a:rPr lang="en-GB" dirty="0">
                <a:solidFill>
                  <a:srgbClr val="000000"/>
                </a:solidFill>
              </a:rPr>
              <a:t>Failure to erupt/delayed eruption: Further investigation needed when there is a delay in the normal eruption sequence. An asymmetry in eruption may need radiographic investigation. If tooth erupts on only one side and 6 months have elapsed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66350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EEC5D-2E56-8AE9-571E-402F1D4FF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orthodontic problems</a:t>
            </a:r>
            <a:endParaRPr lang="en-IE" dirty="0"/>
          </a:p>
        </p:txBody>
      </p:sp>
      <p:pic>
        <p:nvPicPr>
          <p:cNvPr id="5" name="Content Placeholder 4" descr="A collage of teeth&#10;&#10;AI-generated content may be incorrect.">
            <a:extLst>
              <a:ext uri="{FF2B5EF4-FFF2-40B4-BE49-F238E27FC236}">
                <a16:creationId xmlns:a16="http://schemas.microsoft.com/office/drawing/2014/main" id="{63856F1C-B91B-E04E-5CFB-28BB6AE2C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34" y="1825625"/>
            <a:ext cx="5142931" cy="4351338"/>
          </a:xfrm>
        </p:spPr>
      </p:pic>
    </p:spTree>
    <p:extLst>
      <p:ext uri="{BB962C8B-B14F-4D97-AF65-F5344CB8AC3E}">
        <p14:creationId xmlns:p14="http://schemas.microsoft.com/office/powerpoint/2010/main" val="288249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1BAFF-D1D9-6986-E8EA-33F4CF12D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Issues in Mixed Dentition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87F27-BC30-BC3E-2DC9-B726B9648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Early loss of baby teeth, either through caries or premature exfoliation. Teeth can drift and tilt into space available.</a:t>
            </a:r>
          </a:p>
          <a:p>
            <a:r>
              <a:rPr lang="en-GB" dirty="0"/>
              <a:t>The younger the child the greater the risk of drifting. A greater risk of mesial drift in the maxilla.</a:t>
            </a:r>
          </a:p>
          <a:p>
            <a:r>
              <a:rPr lang="en-GB" dirty="0"/>
              <a:t>Balancing extractions can be carried out to prevent Centreline shift. Or compensating extractions of opposing teeth to maintain occlusal relationships.</a:t>
            </a:r>
          </a:p>
          <a:p>
            <a:r>
              <a:rPr lang="en-GB" dirty="0"/>
              <a:t>Space maintainers can hold space but can cause OH issues and orthodontic fatigue.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9904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BD03B-41F5-B0E0-766D-0A6C0F4ED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Retained teeth and submerged teeth.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61FDB-0040-46AB-1479-42F589199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Retained: If there is more than 6 months between contralateral shedding of a deciduous tooth, and the permanent successor is present, extraction should be considered</a:t>
            </a:r>
          </a:p>
          <a:p>
            <a:r>
              <a:rPr lang="en-GB" dirty="0"/>
              <a:t>Infra-occluded teeth: This is when a tooth fails to achieve or maintain its occlusal relationship with adjacent or opposing teeth.</a:t>
            </a:r>
          </a:p>
          <a:p>
            <a:pPr marL="0" indent="0">
              <a:buNone/>
            </a:pPr>
            <a:r>
              <a:rPr lang="en-GB" dirty="0"/>
              <a:t>Extraction is necessary when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IE" dirty="0"/>
              <a:t>1.</a:t>
            </a:r>
            <a:r>
              <a:rPr lang="en-GB" dirty="0"/>
              <a:t>the tooth is disappearing below gingiva</a:t>
            </a:r>
          </a:p>
          <a:p>
            <a:pPr marL="0" indent="0">
              <a:buNone/>
            </a:pPr>
            <a:r>
              <a:rPr lang="en-GB" dirty="0"/>
              <a:t>2.Roor formation of successor is almost complete</a:t>
            </a:r>
          </a:p>
          <a:p>
            <a:pPr marL="0" indent="0">
              <a:buNone/>
            </a:pPr>
            <a:r>
              <a:rPr lang="en-GB" dirty="0"/>
              <a:t>3. Perm successor is missing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24018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F3522-8207-5157-E476-42169EEE5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Dilaceration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E94C4-D3FF-F4AF-DCA9-4098620CA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dirty="0"/>
              <a:t>This is a distortion or bend in the root of a tooth and normally occurs in upper incisors. It causes failure of eruption of permanent tooth</a:t>
            </a:r>
          </a:p>
          <a:p>
            <a:r>
              <a:rPr lang="en-IE" dirty="0"/>
              <a:t>Can be </a:t>
            </a:r>
            <a:r>
              <a:rPr lang="en-IE" b="1" dirty="0"/>
              <a:t>developmental</a:t>
            </a:r>
            <a:r>
              <a:rPr lang="en-IE" dirty="0"/>
              <a:t> and is more common in females. Crown is turned upward and labially with no disturbance of enamel or dentine. </a:t>
            </a:r>
          </a:p>
          <a:p>
            <a:r>
              <a:rPr lang="en-IE" dirty="0"/>
              <a:t>Can be as a result of </a:t>
            </a:r>
            <a:r>
              <a:rPr lang="en-IE" b="1" dirty="0"/>
              <a:t>trauma, </a:t>
            </a:r>
            <a:r>
              <a:rPr lang="en-IE" dirty="0"/>
              <a:t>this can  occur with the intrusion of deciduous tooth leading to a displacement of the developing permanent tooth germ. The tooth crown can be deflected </a:t>
            </a:r>
            <a:r>
              <a:rPr lang="en-IE" dirty="0" err="1"/>
              <a:t>palatally</a:t>
            </a:r>
            <a:r>
              <a:rPr lang="en-IE" dirty="0"/>
              <a:t>. The enamel and dentine formation is disturbed and can lead to hypoplasia. It may involve more than one tooth.</a:t>
            </a:r>
          </a:p>
          <a:p>
            <a:r>
              <a:rPr lang="en-IE" dirty="0"/>
              <a:t>Treatment can involve exposure and alignment</a:t>
            </a:r>
          </a:p>
        </p:txBody>
      </p:sp>
    </p:spTree>
    <p:extLst>
      <p:ext uri="{BB962C8B-B14F-4D97-AF65-F5344CB8AC3E}">
        <p14:creationId xmlns:p14="http://schemas.microsoft.com/office/powerpoint/2010/main" val="1144144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207C7-986F-E009-E6FF-22348A90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Supernumerary teeth</a:t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6EC9F-B10A-0364-62D8-3D9A6347E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A tooth that is additional to the normal series. More males than females. Occurs in 2% of population.</a:t>
            </a:r>
          </a:p>
          <a:p>
            <a:pPr marL="0" indent="0">
              <a:buNone/>
            </a:pPr>
            <a:r>
              <a:rPr lang="en-IE" dirty="0"/>
              <a:t>    TYPES:</a:t>
            </a:r>
          </a:p>
          <a:p>
            <a:r>
              <a:rPr lang="en-IE" dirty="0"/>
              <a:t> Supplemental, resembles tooth, usually laterals, 5s or 4</a:t>
            </a:r>
            <a:r>
              <a:rPr lang="en-IE" baseline="30000" dirty="0"/>
              <a:t>th</a:t>
            </a:r>
            <a:r>
              <a:rPr lang="en-IE" dirty="0"/>
              <a:t> molars</a:t>
            </a:r>
          </a:p>
          <a:p>
            <a:r>
              <a:rPr lang="en-IE" dirty="0"/>
              <a:t>Conical , peg shaped and occurs between upper 1s</a:t>
            </a:r>
          </a:p>
          <a:p>
            <a:r>
              <a:rPr lang="en-IE" dirty="0"/>
              <a:t>Tuberculate, barrel shaped</a:t>
            </a:r>
          </a:p>
          <a:p>
            <a:r>
              <a:rPr lang="en-IE" dirty="0" err="1"/>
              <a:t>Odontome</a:t>
            </a:r>
            <a:r>
              <a:rPr lang="en-IE" dirty="0"/>
              <a:t>, rare </a:t>
            </a:r>
          </a:p>
          <a:p>
            <a:r>
              <a:rPr lang="en-IE" dirty="0"/>
              <a:t>Usually appears between upper 1s,distomolar, </a:t>
            </a:r>
            <a:r>
              <a:rPr lang="en-IE" dirty="0" err="1"/>
              <a:t>paramolar</a:t>
            </a:r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50794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3EFC-CEA8-66CF-8E26-2E161B80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68DC1-5111-B6BB-F0BA-91F270703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Extract </a:t>
            </a:r>
          </a:p>
          <a:p>
            <a:r>
              <a:rPr lang="en-GB" dirty="0"/>
              <a:t>Expose permanent tooth</a:t>
            </a:r>
          </a:p>
          <a:p>
            <a:r>
              <a:rPr lang="en-GB" dirty="0"/>
              <a:t>Leave in situ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Supernumeraries are often associated with </a:t>
            </a:r>
          </a:p>
          <a:p>
            <a:pPr marL="0" indent="0">
              <a:buNone/>
            </a:pPr>
            <a:r>
              <a:rPr lang="en-GB" dirty="0"/>
              <a:t>Cleft lip and palate</a:t>
            </a:r>
          </a:p>
          <a:p>
            <a:pPr marL="0" indent="0">
              <a:buNone/>
            </a:pPr>
            <a:r>
              <a:rPr lang="en-GB" dirty="0"/>
              <a:t>Cleidocranial dysplasia</a:t>
            </a:r>
          </a:p>
          <a:p>
            <a:pPr marL="0" indent="0">
              <a:buNone/>
            </a:pPr>
            <a:r>
              <a:rPr lang="en-GB" dirty="0" err="1"/>
              <a:t>Gardners</a:t>
            </a:r>
            <a:r>
              <a:rPr lang="en-GB" dirty="0"/>
              <a:t> syndrome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14736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-up of a person's mouth and teeth&#10;&#10;Description automatically generated">
            <a:extLst>
              <a:ext uri="{FF2B5EF4-FFF2-40B4-BE49-F238E27FC236}">
                <a16:creationId xmlns:a16="http://schemas.microsoft.com/office/drawing/2014/main" id="{6BD1C817-350E-C64C-87CD-696DE5AD9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" r="444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51594-0DC1-779E-A82F-B8170B7E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Diastema</a:t>
            </a:r>
            <a:endParaRPr lang="en-IE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D915A-752C-BF70-FA8B-E5D73DF5C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GB" sz="2000"/>
              <a:t>Physiological</a:t>
            </a:r>
          </a:p>
          <a:p>
            <a:r>
              <a:rPr lang="en-GB" sz="2000"/>
              <a:t>Spaced dentition</a:t>
            </a:r>
          </a:p>
          <a:p>
            <a:r>
              <a:rPr lang="en-GB" sz="2000"/>
              <a:t>Missing teeth </a:t>
            </a:r>
          </a:p>
          <a:p>
            <a:r>
              <a:rPr lang="en-GB" sz="2000"/>
              <a:t>Midline supernumerary</a:t>
            </a:r>
          </a:p>
          <a:p>
            <a:r>
              <a:rPr lang="en-GB" sz="2000"/>
              <a:t>Proclined upper labial segment </a:t>
            </a:r>
          </a:p>
          <a:p>
            <a:r>
              <a:rPr lang="en-GB" sz="2000"/>
              <a:t>Prominent frenum</a:t>
            </a:r>
          </a:p>
          <a:p>
            <a:pPr marL="0" indent="0">
              <a:buNone/>
            </a:pPr>
            <a:endParaRPr lang="en-IE" sz="2000"/>
          </a:p>
        </p:txBody>
      </p:sp>
    </p:spTree>
    <p:extLst>
      <p:ext uri="{BB962C8B-B14F-4D97-AF65-F5344CB8AC3E}">
        <p14:creationId xmlns:p14="http://schemas.microsoft.com/office/powerpoint/2010/main" val="84789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B63D8-1FFF-BDFB-DF24-1D13200FA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0D3AF-9818-B13D-0A5E-4B82D247E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When lower incisor edges occlude with or lie immediately below the cingulum plateau of the upper incisors</a:t>
            </a:r>
          </a:p>
          <a:p>
            <a:pPr marL="0" indent="0">
              <a:buNone/>
            </a:pPr>
            <a:r>
              <a:rPr lang="en-GB" u="sng" dirty="0"/>
              <a:t>AETIOLOGY</a:t>
            </a:r>
          </a:p>
          <a:p>
            <a:pPr marL="0" indent="0">
              <a:buNone/>
            </a:pPr>
            <a:r>
              <a:rPr lang="en-GB" dirty="0" err="1"/>
              <a:t>SKELETAL:Can</a:t>
            </a:r>
            <a:r>
              <a:rPr lang="en-GB" dirty="0"/>
              <a:t> be </a:t>
            </a:r>
            <a:r>
              <a:rPr lang="en-GB" dirty="0" err="1"/>
              <a:t>Sk</a:t>
            </a:r>
            <a:r>
              <a:rPr lang="en-GB" dirty="0"/>
              <a:t> I II or III and can present with </a:t>
            </a:r>
            <a:r>
              <a:rPr lang="en-GB" dirty="0" err="1"/>
              <a:t>dento</a:t>
            </a:r>
            <a:r>
              <a:rPr lang="en-GB" dirty="0"/>
              <a:t>-alveolar compensation.</a:t>
            </a:r>
          </a:p>
          <a:p>
            <a:pPr marL="0" indent="0">
              <a:buNone/>
            </a:pPr>
            <a:r>
              <a:rPr lang="en-GB" dirty="0"/>
              <a:t>SOFT </a:t>
            </a:r>
            <a:r>
              <a:rPr lang="en-GB" dirty="0" err="1"/>
              <a:t>TISSUES:Usually</a:t>
            </a:r>
            <a:r>
              <a:rPr lang="en-GB" dirty="0"/>
              <a:t> favourable</a:t>
            </a:r>
          </a:p>
          <a:p>
            <a:pPr marL="0" indent="0">
              <a:buNone/>
            </a:pPr>
            <a:r>
              <a:rPr lang="en-GB" dirty="0"/>
              <a:t>DENTAL </a:t>
            </a:r>
            <a:r>
              <a:rPr lang="en-GB" dirty="0" err="1"/>
              <a:t>FACTORS:Tooth</a:t>
            </a:r>
            <a:r>
              <a:rPr lang="en-GB" dirty="0"/>
              <a:t> /arch size discrepancy, can lead to spacing or crowding.</a:t>
            </a:r>
          </a:p>
          <a:p>
            <a:pPr marL="0" indent="0">
              <a:buNone/>
            </a:pPr>
            <a:r>
              <a:rPr lang="en-GB" dirty="0"/>
              <a:t>ENVIRONMENTAL FCTORS: Premature loss of deciduous teeth can lead to crowding and CL shift</a:t>
            </a:r>
          </a:p>
          <a:p>
            <a:pPr marL="0" indent="0">
              <a:buNone/>
            </a:pPr>
            <a:r>
              <a:rPr lang="en-GB" dirty="0"/>
              <a:t>LOCAL FACTORS: impacted teeth, anomalies in toot size and number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3835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40FEC-6041-A4E1-293B-7B3585BC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 of Class 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50F-0943-ACD1-18C2-4FACF180F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Do nothing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Relief of crowding and </a:t>
            </a:r>
            <a:r>
              <a:rPr lang="en-GB" dirty="0" err="1"/>
              <a:t>alignment,Spontaneous</a:t>
            </a:r>
            <a:r>
              <a:rPr lang="en-GB" dirty="0"/>
              <a:t> movement after extraction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URA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Fixed appliances ,extraction or non extraction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Headgear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RME</a:t>
            </a:r>
          </a:p>
          <a:p>
            <a:pPr marL="514350" indent="-514350">
              <a:buFont typeface="+mj-lt"/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91099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02459-D9EA-F053-840F-CF09146CE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II div 1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B29A1-15E6-A388-C04E-3695E0DDA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dirty="0"/>
              <a:t>Lower incisor edge occludes posterior to the cingulum plateau of the upper central incisors. Upper incisors are often </a:t>
            </a:r>
            <a:r>
              <a:rPr lang="en-GB" dirty="0" err="1"/>
              <a:t>proclined</a:t>
            </a:r>
            <a:r>
              <a:rPr lang="en-GB" dirty="0"/>
              <a:t> and OJ increased</a:t>
            </a:r>
          </a:p>
          <a:p>
            <a:pPr marL="0" indent="0">
              <a:buNone/>
            </a:pPr>
            <a:r>
              <a:rPr lang="en-GB" u="sng" dirty="0"/>
              <a:t>AETIOLOGY</a:t>
            </a:r>
          </a:p>
          <a:p>
            <a:pPr marL="0" indent="0">
              <a:buNone/>
            </a:pPr>
            <a:r>
              <a:rPr lang="en-GB" dirty="0"/>
              <a:t>SKELETAL: </a:t>
            </a:r>
            <a:r>
              <a:rPr lang="en-GB" dirty="0" err="1"/>
              <a:t>Sk</a:t>
            </a:r>
            <a:r>
              <a:rPr lang="en-GB" dirty="0"/>
              <a:t> II with retrognathic mandible, </a:t>
            </a:r>
            <a:r>
              <a:rPr lang="en-GB" dirty="0" err="1"/>
              <a:t>dento</a:t>
            </a:r>
            <a:r>
              <a:rPr lang="en-GB" dirty="0"/>
              <a:t>-alveolar compensation</a:t>
            </a:r>
          </a:p>
          <a:p>
            <a:pPr marL="0" indent="0">
              <a:buNone/>
            </a:pPr>
            <a:r>
              <a:rPr lang="en-GB" dirty="0"/>
              <a:t>SOFT TISSUES: lips are typically incompetent and pt may form an adaptive oral seal. Reduced coverage of lower lip.</a:t>
            </a:r>
          </a:p>
          <a:p>
            <a:pPr marL="0" indent="0">
              <a:buNone/>
            </a:pPr>
            <a:r>
              <a:rPr lang="en-GB" dirty="0"/>
              <a:t>Tongue thrust. 2 types. Adaptive which should stop and endogenous which cannot be stopped. </a:t>
            </a:r>
          </a:p>
          <a:p>
            <a:pPr marL="0" indent="0">
              <a:buNone/>
            </a:pPr>
            <a:r>
              <a:rPr lang="en-GB" dirty="0"/>
              <a:t>Lower lip trap, strap like lips </a:t>
            </a:r>
          </a:p>
          <a:p>
            <a:pPr marL="0" indent="0">
              <a:buNone/>
            </a:pPr>
            <a:r>
              <a:rPr lang="en-GB" dirty="0"/>
              <a:t>LOCAL FACTORS: crowding ,</a:t>
            </a:r>
            <a:r>
              <a:rPr lang="en-GB" dirty="0" err="1"/>
              <a:t>spacing,digit</a:t>
            </a:r>
            <a:r>
              <a:rPr lang="en-GB" dirty="0"/>
              <a:t> sucking or underlying </a:t>
            </a:r>
            <a:r>
              <a:rPr lang="en-GB" dirty="0" err="1"/>
              <a:t>mesiodens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A habit will result in:</a:t>
            </a:r>
          </a:p>
          <a:p>
            <a:pPr marL="514350" indent="-514350">
              <a:buAutoNum type="arabicPeriod"/>
            </a:pPr>
            <a:r>
              <a:rPr lang="en-GB" dirty="0"/>
              <a:t>Increased OJ</a:t>
            </a:r>
          </a:p>
          <a:p>
            <a:pPr marL="514350" indent="-514350">
              <a:buAutoNum type="arabicPeriod"/>
            </a:pPr>
            <a:r>
              <a:rPr lang="en-GB" dirty="0"/>
              <a:t>Narrow upper arch</a:t>
            </a:r>
          </a:p>
          <a:p>
            <a:pPr marL="514350" indent="-514350">
              <a:buAutoNum type="arabicPeriod"/>
            </a:pPr>
            <a:r>
              <a:rPr lang="en-GB" dirty="0" err="1"/>
              <a:t>Proclined</a:t>
            </a:r>
            <a:r>
              <a:rPr lang="en-GB" dirty="0"/>
              <a:t> uppers</a:t>
            </a:r>
          </a:p>
          <a:p>
            <a:pPr marL="514350" indent="-514350">
              <a:buAutoNum type="arabicPeriod"/>
            </a:pPr>
            <a:r>
              <a:rPr lang="en-GB" dirty="0"/>
              <a:t>Low tongue position</a:t>
            </a:r>
          </a:p>
          <a:p>
            <a:pPr marL="514350" indent="-514350">
              <a:buAutoNum type="arabicPeriod"/>
            </a:pPr>
            <a:r>
              <a:rPr lang="en-GB" dirty="0"/>
              <a:t>Incomplete OB</a:t>
            </a:r>
          </a:p>
          <a:p>
            <a:pPr marL="514350" indent="-514350">
              <a:buAutoNum type="arabicPeriod"/>
            </a:pPr>
            <a:r>
              <a:rPr lang="en-GB" dirty="0" err="1"/>
              <a:t>Retroclined</a:t>
            </a:r>
            <a:r>
              <a:rPr lang="en-GB" dirty="0"/>
              <a:t> lowers</a:t>
            </a:r>
          </a:p>
          <a:p>
            <a:pPr marL="514350" indent="-514350">
              <a:buAutoNum type="arabicPeriod"/>
            </a:pPr>
            <a:r>
              <a:rPr lang="en-GB" dirty="0"/>
              <a:t>Buccal crossbites </a:t>
            </a:r>
          </a:p>
        </p:txBody>
      </p:sp>
    </p:spTree>
    <p:extLst>
      <p:ext uri="{BB962C8B-B14F-4D97-AF65-F5344CB8AC3E}">
        <p14:creationId xmlns:p14="http://schemas.microsoft.com/office/powerpoint/2010/main" val="3735716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A9AA-36EC-4563-4F4F-2F2B50B1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 of Class II Div 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2B56B-8777-F258-4ACA-F364CC511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Do nothing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URA, ABP,.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Functional appliance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Fixed appliances with extractions and class II elastics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Headgear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Surgery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3800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C55A0-9FAB-8C1B-04CC-BDDF0C4A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II Div II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3BD3B-36EC-D133-F23A-3370C0DF8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Upper central </a:t>
            </a:r>
            <a:r>
              <a:rPr lang="en-GB" dirty="0" err="1"/>
              <a:t>inc</a:t>
            </a:r>
            <a:r>
              <a:rPr lang="en-GB" dirty="0"/>
              <a:t> are </a:t>
            </a:r>
            <a:r>
              <a:rPr lang="en-GB" dirty="0" err="1"/>
              <a:t>retroclined</a:t>
            </a:r>
            <a:r>
              <a:rPr lang="en-GB" dirty="0"/>
              <a:t> and OJ minimal or decreased. </a:t>
            </a:r>
            <a:r>
              <a:rPr lang="en-GB" dirty="0" err="1"/>
              <a:t>Proclined</a:t>
            </a:r>
            <a:r>
              <a:rPr lang="en-GB" dirty="0"/>
              <a:t> laterals .</a:t>
            </a:r>
          </a:p>
          <a:p>
            <a:pPr marL="0" indent="0">
              <a:buNone/>
            </a:pPr>
            <a:r>
              <a:rPr lang="en-GB" dirty="0"/>
              <a:t>SKELETAL: retrognathic mandible, reduced lower face height and facial mandibular angle. Forward growth, deep bite, scissors bite.</a:t>
            </a:r>
          </a:p>
          <a:p>
            <a:pPr marL="0" indent="0">
              <a:buNone/>
            </a:pPr>
            <a:r>
              <a:rPr lang="en-GB" dirty="0"/>
              <a:t>SOFT TISSUES: High lower lip line, </a:t>
            </a:r>
            <a:r>
              <a:rPr lang="en-GB" dirty="0" err="1"/>
              <a:t>Bimax</a:t>
            </a:r>
            <a:r>
              <a:rPr lang="en-GB" dirty="0"/>
              <a:t> </a:t>
            </a:r>
            <a:r>
              <a:rPr lang="en-GB" dirty="0" err="1"/>
              <a:t>retroclination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LOCAL FACTORS: Increases IIA, gummy smile, </a:t>
            </a:r>
            <a:r>
              <a:rPr lang="en-GB" dirty="0" err="1"/>
              <a:t>retroclined</a:t>
            </a:r>
            <a:r>
              <a:rPr lang="en-GB" dirty="0"/>
              <a:t> lower </a:t>
            </a:r>
            <a:r>
              <a:rPr lang="en-GB" dirty="0" err="1"/>
              <a:t>incisors,deepOB</a:t>
            </a:r>
            <a:r>
              <a:rPr lang="en-GB" dirty="0"/>
              <a:t>, crowding, </a:t>
            </a:r>
            <a:r>
              <a:rPr lang="en-GB" dirty="0" err="1"/>
              <a:t>mesiolabially</a:t>
            </a:r>
            <a:r>
              <a:rPr lang="en-GB" dirty="0"/>
              <a:t> rotated laterals, lack of occlusal stop.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51952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B12F4-8D28-14DC-7731-662195AFB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 of Class II div II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BFE9C-937D-203C-DBB7-A65D604A9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Do nothing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URA, ABP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Functional =/- sectional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Fixed appliances with elastics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Headgear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Surgery 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95472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140D-6051-D6C9-2D44-9E748D256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III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1FEEC-343E-1658-9B3B-04E2977AB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The lower incisor edges occlude anterior to the cingulum plateau of the upper central incisors. The OJ may be decreased or reversed </a:t>
            </a:r>
          </a:p>
          <a:p>
            <a:pPr marL="0" indent="0">
              <a:buNone/>
            </a:pPr>
            <a:r>
              <a:rPr lang="en-GB" dirty="0"/>
              <a:t>SKELETAL FACTORS: Prognathic mandible</a:t>
            </a:r>
          </a:p>
          <a:p>
            <a:pPr marL="0" indent="0">
              <a:buNone/>
            </a:pPr>
            <a:r>
              <a:rPr lang="en-GB" dirty="0"/>
              <a:t> increased mandibular length, forward position of glenoid fossa, reduced maxillary length, short cranial base</a:t>
            </a:r>
          </a:p>
          <a:p>
            <a:pPr marL="0" indent="0">
              <a:buNone/>
            </a:pPr>
            <a:r>
              <a:rPr lang="en-GB" dirty="0"/>
              <a:t>Increased LFH and FMPA</a:t>
            </a:r>
          </a:p>
          <a:p>
            <a:pPr marL="0" indent="0">
              <a:buNone/>
            </a:pPr>
            <a:r>
              <a:rPr lang="en-GB" dirty="0"/>
              <a:t>Narrow maxilla or broad mandible</a:t>
            </a:r>
          </a:p>
          <a:p>
            <a:pPr marL="0" indent="0">
              <a:buNone/>
            </a:pPr>
            <a:r>
              <a:rPr lang="en-GB" dirty="0"/>
              <a:t>SOFT TISSUE: </a:t>
            </a:r>
            <a:r>
              <a:rPr lang="en-GB" dirty="0" err="1"/>
              <a:t>Dento</a:t>
            </a:r>
            <a:r>
              <a:rPr lang="en-GB" dirty="0"/>
              <a:t>-alveolar </a:t>
            </a:r>
            <a:r>
              <a:rPr lang="en-GB" dirty="0" err="1"/>
              <a:t>compensation,macro-glossia</a:t>
            </a:r>
            <a:r>
              <a:rPr lang="en-GB" dirty="0"/>
              <a:t> tongue</a:t>
            </a:r>
          </a:p>
          <a:p>
            <a:pPr marL="0" indent="0">
              <a:buNone/>
            </a:pPr>
            <a:r>
              <a:rPr lang="en-GB" dirty="0"/>
              <a:t>LOCAL FACTORS: narrow upper arch, broad lower arch, crowding in upper arch, well aligned or spaced lower, crossbites both posterior and anterior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50337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B1DFC-3FE1-5728-746C-B02A25A09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 of Class III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79721-E0B3-A668-04C7-DDC556B6C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Do nothing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URA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Reverse twin block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Fixed appliances with extractions and  elastics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Headgear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Surgery </a:t>
            </a:r>
          </a:p>
          <a:p>
            <a:pPr marL="514350" indent="-514350">
              <a:buFont typeface="+mj-lt"/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11247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E078AB-697D-A389-26F0-17E88177C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7031" y="467271"/>
            <a:ext cx="3876357" cy="20525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600" dirty="0"/>
              <a:t>Angles classification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841E0DD-1BA7-47EA-92C1-DFCD469D0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797" y="0"/>
            <a:ext cx="4195674" cy="2553552"/>
          </a:xfrm>
          <a:custGeom>
            <a:avLst/>
            <a:gdLst>
              <a:gd name="connsiteX0" fmla="*/ 51087 w 4195674"/>
              <a:gd name="connsiteY0" fmla="*/ 0 h 2553552"/>
              <a:gd name="connsiteX1" fmla="*/ 4144587 w 4195674"/>
              <a:gd name="connsiteY1" fmla="*/ 0 h 2553552"/>
              <a:gd name="connsiteX2" fmla="*/ 4153054 w 4195674"/>
              <a:gd name="connsiteY2" fmla="*/ 32928 h 2553552"/>
              <a:gd name="connsiteX3" fmla="*/ 4195674 w 4195674"/>
              <a:gd name="connsiteY3" fmla="*/ 455715 h 2553552"/>
              <a:gd name="connsiteX4" fmla="*/ 2097837 w 4195674"/>
              <a:gd name="connsiteY4" fmla="*/ 2553552 h 2553552"/>
              <a:gd name="connsiteX5" fmla="*/ 0 w 4195674"/>
              <a:gd name="connsiteY5" fmla="*/ 455715 h 2553552"/>
              <a:gd name="connsiteX6" fmla="*/ 42621 w 4195674"/>
              <a:gd name="connsiteY6" fmla="*/ 32928 h 255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5674" h="2553552">
                <a:moveTo>
                  <a:pt x="51087" y="0"/>
                </a:moveTo>
                <a:lnTo>
                  <a:pt x="4144587" y="0"/>
                </a:lnTo>
                <a:lnTo>
                  <a:pt x="4153054" y="32928"/>
                </a:lnTo>
                <a:cubicBezTo>
                  <a:pt x="4180999" y="169492"/>
                  <a:pt x="4195674" y="310890"/>
                  <a:pt x="4195674" y="455715"/>
                </a:cubicBezTo>
                <a:cubicBezTo>
                  <a:pt x="4195674" y="1614318"/>
                  <a:pt x="3256440" y="2553552"/>
                  <a:pt x="2097837" y="2553552"/>
                </a:cubicBezTo>
                <a:cubicBezTo>
                  <a:pt x="939234" y="2553552"/>
                  <a:pt x="0" y="1614318"/>
                  <a:pt x="0" y="455715"/>
                </a:cubicBezTo>
                <a:cubicBezTo>
                  <a:pt x="0" y="310890"/>
                  <a:pt x="14676" y="169492"/>
                  <a:pt x="42621" y="3292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diagram of teeth showing different types of teeth&#10;&#10;Description automatically generated">
            <a:extLst>
              <a:ext uri="{FF2B5EF4-FFF2-40B4-BE49-F238E27FC236}">
                <a16:creationId xmlns:a16="http://schemas.microsoft.com/office/drawing/2014/main" id="{34CAEDBA-7A7E-B17A-53CB-26FCAF789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54" y="480065"/>
            <a:ext cx="1935439" cy="1248358"/>
          </a:xfrm>
          <a:prstGeom prst="rect">
            <a:avLst/>
          </a:prstGeom>
        </p:spPr>
      </p:pic>
      <p:sp>
        <p:nvSpPr>
          <p:cNvPr id="34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148" y="987117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D3BEFDA-0C8B-4C24-AF49-B7E58C98D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56811"/>
            <a:ext cx="4507268" cy="4101189"/>
          </a:xfrm>
          <a:custGeom>
            <a:avLst/>
            <a:gdLst>
              <a:gd name="connsiteX0" fmla="*/ 1188901 w 4507268"/>
              <a:gd name="connsiteY0" fmla="*/ 0 h 4101189"/>
              <a:gd name="connsiteX1" fmla="*/ 4507268 w 4507268"/>
              <a:gd name="connsiteY1" fmla="*/ 3318367 h 4101189"/>
              <a:gd name="connsiteX2" fmla="*/ 4439851 w 4507268"/>
              <a:gd name="connsiteY2" fmla="*/ 3987135 h 4101189"/>
              <a:gd name="connsiteX3" fmla="*/ 4410525 w 4507268"/>
              <a:gd name="connsiteY3" fmla="*/ 4101189 h 4101189"/>
              <a:gd name="connsiteX4" fmla="*/ 0 w 4507268"/>
              <a:gd name="connsiteY4" fmla="*/ 4101189 h 4101189"/>
              <a:gd name="connsiteX5" fmla="*/ 0 w 4507268"/>
              <a:gd name="connsiteY5" fmla="*/ 221283 h 4101189"/>
              <a:gd name="connsiteX6" fmla="*/ 47936 w 4507268"/>
              <a:gd name="connsiteY6" fmla="*/ 201358 h 4101189"/>
              <a:gd name="connsiteX7" fmla="*/ 1188901 w 4507268"/>
              <a:gd name="connsiteY7" fmla="*/ 0 h 410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7268" h="4101189">
                <a:moveTo>
                  <a:pt x="1188901" y="0"/>
                </a:moveTo>
                <a:cubicBezTo>
                  <a:pt x="3021585" y="0"/>
                  <a:pt x="4507268" y="1485684"/>
                  <a:pt x="4507268" y="3318367"/>
                </a:cubicBezTo>
                <a:cubicBezTo>
                  <a:pt x="4507268" y="3547453"/>
                  <a:pt x="4484055" y="3771117"/>
                  <a:pt x="4439851" y="3987135"/>
                </a:cubicBezTo>
                <a:lnTo>
                  <a:pt x="4410525" y="4101189"/>
                </a:lnTo>
                <a:lnTo>
                  <a:pt x="0" y="4101189"/>
                </a:lnTo>
                <a:lnTo>
                  <a:pt x="0" y="221283"/>
                </a:lnTo>
                <a:lnTo>
                  <a:pt x="47936" y="201358"/>
                </a:lnTo>
                <a:cubicBezTo>
                  <a:pt x="403707" y="71093"/>
                  <a:pt x="788002" y="0"/>
                  <a:pt x="118890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400EEA6-B330-4DBC-A821-469627E96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0123" y="1601385"/>
            <a:ext cx="2754831" cy="2754831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7278" y="4908805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51" y="5775084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BA5C0D0-BAF7-10D8-453C-2856918E9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7031" y="2990818"/>
            <a:ext cx="3876357" cy="2913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2000" dirty="0"/>
          </a:p>
        </p:txBody>
      </p:sp>
      <p:pic>
        <p:nvPicPr>
          <p:cNvPr id="7" name="Content Placeholder 6" descr="A close-up of a human mouth&#10;&#10;Description automatically generated">
            <a:extLst>
              <a:ext uri="{FF2B5EF4-FFF2-40B4-BE49-F238E27FC236}">
                <a16:creationId xmlns:a16="http://schemas.microsoft.com/office/drawing/2014/main" id="{A7F51A13-5702-85FA-0CDA-72A17FF39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80" y="4576455"/>
            <a:ext cx="2983972" cy="1051850"/>
          </a:xfrm>
          <a:prstGeom prst="rect">
            <a:avLst/>
          </a:prstGeom>
        </p:spPr>
      </p:pic>
      <p:pic>
        <p:nvPicPr>
          <p:cNvPr id="4" name="Picture 3" descr="A diagram of teeth showing different types of teeth&#10;&#10;Description automatically generated">
            <a:extLst>
              <a:ext uri="{FF2B5EF4-FFF2-40B4-BE49-F238E27FC236}">
                <a16:creationId xmlns:a16="http://schemas.microsoft.com/office/drawing/2014/main" id="{3E2AA875-B3C8-8D5A-58EB-5BD54E8FA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633" y="2132017"/>
            <a:ext cx="1697810" cy="1693565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547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2AB77-7BFE-E6BA-C901-634227B72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Cleft lip and/ or palate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9A9CF-B4F6-E874-B375-71C07F625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Cleft lips are usually diagnosed perinatally, cleft palates are sometimes not diagnosed until after birth</a:t>
            </a:r>
          </a:p>
          <a:p>
            <a:r>
              <a:rPr lang="en-GB" dirty="0"/>
              <a:t>Orthodontic treatment can be provided as part of a multidisciplinary approach. </a:t>
            </a:r>
          </a:p>
          <a:p>
            <a:r>
              <a:rPr lang="en-GB" dirty="0"/>
              <a:t>Treatment that can be offered is bone grafting, expansion and braces.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41408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</TotalTime>
  <Words>1339</Words>
  <Application>Microsoft Office PowerPoint</Application>
  <PresentationFormat>Widescreen</PresentationFormat>
  <Paragraphs>149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Normal and Abnormal Development of Dentition</vt:lpstr>
      <vt:lpstr>AIMS AND OBJECTIVES</vt:lpstr>
      <vt:lpstr>Normal Development</vt:lpstr>
      <vt:lpstr>Normal Development Cont</vt:lpstr>
      <vt:lpstr>Development of Dental Arches</vt:lpstr>
      <vt:lpstr>Abnormal Development</vt:lpstr>
      <vt:lpstr>Common orthodontic problems</vt:lpstr>
      <vt:lpstr>Issues in Mixed Dentition</vt:lpstr>
      <vt:lpstr>Retained teeth and submerged teeth.</vt:lpstr>
      <vt:lpstr>Dilaceration</vt:lpstr>
      <vt:lpstr>Supernumerary teeth </vt:lpstr>
      <vt:lpstr>Treatment </vt:lpstr>
      <vt:lpstr>Diastema</vt:lpstr>
      <vt:lpstr>Class I</vt:lpstr>
      <vt:lpstr>Treatment of Class I</vt:lpstr>
      <vt:lpstr>Class II div 1</vt:lpstr>
      <vt:lpstr>Treatment of Class II Div I</vt:lpstr>
      <vt:lpstr>Class II Div II</vt:lpstr>
      <vt:lpstr>Treatment of Class II div II</vt:lpstr>
      <vt:lpstr>Class III</vt:lpstr>
      <vt:lpstr>Treatment of Class III</vt:lpstr>
      <vt:lpstr>Angles classification</vt:lpstr>
      <vt:lpstr>Cleft lip and/ or palate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catherine Doherty</dc:creator>
  <cp:lastModifiedBy>catherine Doherty</cp:lastModifiedBy>
  <cp:revision>13</cp:revision>
  <dcterms:created xsi:type="dcterms:W3CDTF">2024-10-07T11:20:57Z</dcterms:created>
  <dcterms:modified xsi:type="dcterms:W3CDTF">2025-10-13T10:33:41Z</dcterms:modified>
</cp:coreProperties>
</file>