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2"/>
  </p:notesMasterIdLst>
  <p:sldIdLst>
    <p:sldId id="256" r:id="rId2"/>
    <p:sldId id="263" r:id="rId3"/>
    <p:sldId id="257" r:id="rId4"/>
    <p:sldId id="258" r:id="rId5"/>
    <p:sldId id="259" r:id="rId6"/>
    <p:sldId id="260" r:id="rId7"/>
    <p:sldId id="261" r:id="rId8"/>
    <p:sldId id="262" r:id="rId9"/>
    <p:sldId id="264" r:id="rId10"/>
    <p:sldId id="265" r:id="rId1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372" y="2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0846fa04e7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0846fa04e7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0846fa04e7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0846fa04e7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0846fa04e7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0846fa04e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0846fa04e7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0846fa04e7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0846fa04e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0846fa04e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49AFA-CA26-D66A-BCE4-F722501C9C2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IE"/>
          </a:p>
        </p:txBody>
      </p:sp>
      <p:sp>
        <p:nvSpPr>
          <p:cNvPr id="3" name="Subtitle 2">
            <a:extLst>
              <a:ext uri="{FF2B5EF4-FFF2-40B4-BE49-F238E27FC236}">
                <a16:creationId xmlns:a16="http://schemas.microsoft.com/office/drawing/2014/main" id="{F1B07976-80E8-1BBF-34A1-A84958A39434}"/>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D9ECCF98-DCDE-DFFD-8D07-761F93B48446}"/>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5" name="Footer Placeholder 4">
            <a:extLst>
              <a:ext uri="{FF2B5EF4-FFF2-40B4-BE49-F238E27FC236}">
                <a16:creationId xmlns:a16="http://schemas.microsoft.com/office/drawing/2014/main" id="{2565EDD5-E709-5B6E-BDC4-24FABC8A680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89A9EC1-C354-2592-9AC3-75DC6198E5D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0754816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697B-EA96-316A-3F8A-32DADFC13E58}"/>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A08EA3C-1E16-0C33-0418-2B4C69AE30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876D219-2237-F9C8-9DF2-891D15201F85}"/>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5" name="Footer Placeholder 4">
            <a:extLst>
              <a:ext uri="{FF2B5EF4-FFF2-40B4-BE49-F238E27FC236}">
                <a16:creationId xmlns:a16="http://schemas.microsoft.com/office/drawing/2014/main" id="{CB9A6F0B-5F41-B616-8045-FE42A792BB3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8F407FD-A9C5-4825-6018-0FA783052E5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7303188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E3D2B-E9CE-3816-CC20-A2242FE162C7}"/>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EFAAB83D-BCCF-864C-4A43-F1E73D6ABF36}"/>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A3FD01-B032-57E9-0998-8FA55FBDF8DC}"/>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5" name="Footer Placeholder 4">
            <a:extLst>
              <a:ext uri="{FF2B5EF4-FFF2-40B4-BE49-F238E27FC236}">
                <a16:creationId xmlns:a16="http://schemas.microsoft.com/office/drawing/2014/main" id="{96695CA5-6B72-0C1D-98B9-2DAE646534C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E641240-1DFA-1241-F097-AE0EA628EF4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05130897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D50FE-4E01-A854-A2CA-2F26CF5A424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F07F0285-06A0-9D0E-7C47-3F5E63D1E06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6213626B-812C-B724-B13B-357D53417444}"/>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713B8120-D1C9-D8B1-2664-9115976CB998}"/>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6" name="Footer Placeholder 5">
            <a:extLst>
              <a:ext uri="{FF2B5EF4-FFF2-40B4-BE49-F238E27FC236}">
                <a16:creationId xmlns:a16="http://schemas.microsoft.com/office/drawing/2014/main" id="{64E0AD35-394C-EE4F-0FED-DE8E0E26C77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E6A23DDB-29D9-D320-9C58-1C5391B1E66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4131050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C913A-A3A0-EEF2-55F2-2201515D3337}"/>
              </a:ext>
            </a:extLst>
          </p:cNvPr>
          <p:cNvSpPr>
            <a:spLocks noGrp="1"/>
          </p:cNvSpPr>
          <p:nvPr>
            <p:ph type="title"/>
          </p:nvPr>
        </p:nvSpPr>
        <p:spPr>
          <a:xfrm>
            <a:off x="629841" y="273844"/>
            <a:ext cx="7886700" cy="994172"/>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9FC16AE3-CE3C-5484-34AC-CBD03250F9C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B99C065-49BE-DAE5-2CBB-F39292DA7A37}"/>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94926C2D-26AD-22C8-B7D7-D2028BA7BA4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52D7F40-17E3-D09A-C4CF-758C7B757CC7}"/>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2F895261-8019-351B-0622-2D67893712E1}"/>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8" name="Footer Placeholder 7">
            <a:extLst>
              <a:ext uri="{FF2B5EF4-FFF2-40B4-BE49-F238E27FC236}">
                <a16:creationId xmlns:a16="http://schemas.microsoft.com/office/drawing/2014/main" id="{3106810C-D890-2B67-6A22-3C638A4FE3C9}"/>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5B2B04B3-4E57-B9E9-445C-72E57BB57BF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1549230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D0276-C3AB-9B28-F9A1-C75775C9BF91}"/>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3E160733-0543-E277-6010-2AD366E3F0F6}"/>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4" name="Footer Placeholder 3">
            <a:extLst>
              <a:ext uri="{FF2B5EF4-FFF2-40B4-BE49-F238E27FC236}">
                <a16:creationId xmlns:a16="http://schemas.microsoft.com/office/drawing/2014/main" id="{4C8EC043-1654-EDA3-8A07-1CE69DDCB0E4}"/>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A22E4B63-81EF-CAAD-602B-935AB7F5F38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30561711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0FBCAE-6D16-ED6D-D2E3-E3F2F8C8770B}"/>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3" name="Footer Placeholder 2">
            <a:extLst>
              <a:ext uri="{FF2B5EF4-FFF2-40B4-BE49-F238E27FC236}">
                <a16:creationId xmlns:a16="http://schemas.microsoft.com/office/drawing/2014/main" id="{74063858-F4C0-2554-67F2-298BCDF55285}"/>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25BE14C4-C98C-BA50-397D-B6EAA7ACD0C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7853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9D9A3-18BA-23C1-BB34-1DD27909299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7AE28C0E-6EFB-D5FB-B3EA-6A8633A8DBC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C50E2CB8-3412-E612-960F-D6692AD6C98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3C1CDF-DC20-3911-6E1A-DAD3A8B96611}"/>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6" name="Footer Placeholder 5">
            <a:extLst>
              <a:ext uri="{FF2B5EF4-FFF2-40B4-BE49-F238E27FC236}">
                <a16:creationId xmlns:a16="http://schemas.microsoft.com/office/drawing/2014/main" id="{7EB6FD63-5345-E936-A05D-357982F5C5F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DEEFEA2-2EAE-88EE-8448-EB8B4925A3F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6406565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8B2C4-BC97-C173-4E65-E890FBD5C7D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DDF46865-8687-2C14-9B4D-67A1D81F45B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E"/>
          </a:p>
        </p:txBody>
      </p:sp>
      <p:sp>
        <p:nvSpPr>
          <p:cNvPr id="4" name="Text Placeholder 3">
            <a:extLst>
              <a:ext uri="{FF2B5EF4-FFF2-40B4-BE49-F238E27FC236}">
                <a16:creationId xmlns:a16="http://schemas.microsoft.com/office/drawing/2014/main" id="{C7302CD9-79D2-D956-5D1B-6BA65CF5A74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B7BEC14-3E88-4DCE-5F0B-DA0904465640}"/>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6" name="Footer Placeholder 5">
            <a:extLst>
              <a:ext uri="{FF2B5EF4-FFF2-40B4-BE49-F238E27FC236}">
                <a16:creationId xmlns:a16="http://schemas.microsoft.com/office/drawing/2014/main" id="{8670AE5A-AD8B-4F67-97A8-41D6391AC313}"/>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DDB7B68-BC5C-6DF8-4EDD-B8FB291173E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1713083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DF2B6-64BE-90FC-7BCC-09FB5B7E31F8}"/>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FEE620AD-71D1-29C1-7BD6-F995276B42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BCA78AC-515A-ABA4-B72C-2F7AC4E3EDC1}"/>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5" name="Footer Placeholder 4">
            <a:extLst>
              <a:ext uri="{FF2B5EF4-FFF2-40B4-BE49-F238E27FC236}">
                <a16:creationId xmlns:a16="http://schemas.microsoft.com/office/drawing/2014/main" id="{84D2B11E-AD87-6DD6-FEE1-DEC877BFD8C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43F5D0A-9E21-6D65-9F21-EC7C54BC120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3025634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CD70ED-BB8C-12D3-C0F1-E42AD872A90B}"/>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C705FC9F-1709-6AA5-919D-9F003744FE81}"/>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5C94D0D-C0D8-DE61-B913-C336EEAE12C6}"/>
              </a:ext>
            </a:extLst>
          </p:cNvPr>
          <p:cNvSpPr>
            <a:spLocks noGrp="1"/>
          </p:cNvSpPr>
          <p:nvPr>
            <p:ph type="dt" sz="half" idx="10"/>
          </p:nvPr>
        </p:nvSpPr>
        <p:spPr/>
        <p:txBody>
          <a:bodyPr/>
          <a:lstStyle/>
          <a:p>
            <a:fld id="{4622BF5A-BC62-4ABA-8C62-67A7A19AF953}" type="datetimeFigureOut">
              <a:rPr lang="en-IE" smtClean="0"/>
              <a:t>13/10/2025</a:t>
            </a:fld>
            <a:endParaRPr lang="en-IE"/>
          </a:p>
        </p:txBody>
      </p:sp>
      <p:sp>
        <p:nvSpPr>
          <p:cNvPr id="5" name="Footer Placeholder 4">
            <a:extLst>
              <a:ext uri="{FF2B5EF4-FFF2-40B4-BE49-F238E27FC236}">
                <a16:creationId xmlns:a16="http://schemas.microsoft.com/office/drawing/2014/main" id="{04B6C218-C5FD-75F0-30C6-BD3AFF9FDDE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A1AC04D-01E0-086E-3ECD-034594C5870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5636589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327071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4227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B24BC2-A6B1-6CED-4283-25769DD69ED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C846FF4-F5C8-C5CA-970E-D1157E191BB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F0FED78-5540-95ED-8CB1-C9A64DB4799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4622BF5A-BC62-4ABA-8C62-67A7A19AF953}" type="datetimeFigureOut">
              <a:rPr lang="en-IE" smtClean="0"/>
              <a:t>13/10/2025</a:t>
            </a:fld>
            <a:endParaRPr lang="en-IE"/>
          </a:p>
        </p:txBody>
      </p:sp>
      <p:sp>
        <p:nvSpPr>
          <p:cNvPr id="5" name="Footer Placeholder 4">
            <a:extLst>
              <a:ext uri="{FF2B5EF4-FFF2-40B4-BE49-F238E27FC236}">
                <a16:creationId xmlns:a16="http://schemas.microsoft.com/office/drawing/2014/main" id="{54FEAD9F-0E23-47C4-5D37-32F385BE8066}"/>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15D66747-5EC8-B5C8-10F1-788BD809A45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573697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IE"/>
              <a:t>Orthodontic Stock Control</a:t>
            </a:r>
          </a:p>
        </p:txBody>
      </p:sp>
      <p:sp>
        <p:nvSpPr>
          <p:cNvPr id="55" name="Google Shape;55;p13"/>
          <p:cNvSpPr txBox="1">
            <a:spLocks noGrp="1"/>
          </p:cNvSpPr>
          <p:nvPr>
            <p:ph type="subTitle" idx="1"/>
          </p:nvPr>
        </p:nvSpPr>
        <p:spPr>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IE"/>
              <a:t>Catherine Doherty</a:t>
            </a:r>
          </a:p>
          <a:p>
            <a:pPr marL="0" lvl="0" indent="0" algn="ctr" rtl="0">
              <a:spcBef>
                <a:spcPts val="0"/>
              </a:spcBef>
              <a:spcAft>
                <a:spcPts val="0"/>
              </a:spcAft>
              <a:buNone/>
            </a:pPr>
            <a:endParaRPr lang="en-I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63DB6-FB53-5AA8-CC42-0B5E45B55B39}"/>
              </a:ext>
            </a:extLst>
          </p:cNvPr>
          <p:cNvSpPr>
            <a:spLocks noGrp="1"/>
          </p:cNvSpPr>
          <p:nvPr>
            <p:ph type="title"/>
          </p:nvPr>
        </p:nvSpPr>
        <p:spPr/>
        <p:txBody>
          <a:bodyPr>
            <a:normAutofit fontScale="90000"/>
          </a:bodyPr>
          <a:lstStyle/>
          <a:p>
            <a:r>
              <a:rPr lang="en-IE" dirty="0"/>
              <a:t>AIMS AND OBJECTIVES</a:t>
            </a:r>
            <a:br>
              <a:rPr lang="en-IE" dirty="0"/>
            </a:br>
            <a:r>
              <a:rPr lang="en-IE" sz="1600" dirty="0"/>
              <a:t>To help develop an understanding of stock control and instrument maintenance.</a:t>
            </a:r>
            <a:br>
              <a:rPr lang="en-IE" sz="1600" dirty="0"/>
            </a:br>
            <a:r>
              <a:rPr lang="en-IE" sz="1600" dirty="0"/>
              <a:t>On completion of training the orthodontic nurse will be able to implement a stock control system. They should be able to identify instruments that need to be maintained. This information will enable them to apply this knowledge effectively in practice whilst adhering to all legal requirements.</a:t>
            </a:r>
            <a:br>
              <a:rPr lang="en-IE" sz="1600" dirty="0"/>
            </a:br>
            <a:r>
              <a:rPr lang="en-IE" sz="1600" dirty="0"/>
              <a:t>The orthodontic nurse will be able to recognise the role of both employer and employee in relation to COSHH and comply with current legislation. </a:t>
            </a:r>
            <a:br>
              <a:rPr lang="en-IE" sz="1600" dirty="0"/>
            </a:br>
            <a:r>
              <a:rPr lang="en-IE" sz="1600" dirty="0"/>
              <a:t>GDC developmental </a:t>
            </a:r>
            <a:r>
              <a:rPr lang="en-IE" sz="1600" dirty="0" err="1"/>
              <a:t>outcome:A,B,C</a:t>
            </a:r>
            <a:endParaRPr lang="en-IE" sz="1600" dirty="0"/>
          </a:p>
        </p:txBody>
      </p:sp>
    </p:spTree>
    <p:extLst>
      <p:ext uri="{BB962C8B-B14F-4D97-AF65-F5344CB8AC3E}">
        <p14:creationId xmlns:p14="http://schemas.microsoft.com/office/powerpoint/2010/main" val="3192309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Types of stock</a:t>
            </a:r>
            <a:endParaRPr/>
          </a:p>
          <a:p>
            <a:pPr marL="0" lvl="0" indent="0" algn="l" rtl="0">
              <a:spcBef>
                <a:spcPts val="0"/>
              </a:spcBef>
              <a:spcAft>
                <a:spcPts val="0"/>
              </a:spcAft>
              <a:buNone/>
            </a:pPr>
            <a:endParaRPr/>
          </a:p>
          <a:p>
            <a:pPr marL="0" lvl="0" indent="0" algn="l" rtl="0">
              <a:spcBef>
                <a:spcPts val="0"/>
              </a:spcBef>
              <a:spcAft>
                <a:spcPts val="0"/>
              </a:spcAft>
              <a:buNone/>
            </a:pPr>
            <a:r>
              <a:rPr lang="en"/>
              <a:t>Perishable stock</a:t>
            </a:r>
            <a:endParaRPr/>
          </a:p>
          <a:p>
            <a:pPr marL="0" lvl="0" indent="0" algn="l" rtl="0">
              <a:spcBef>
                <a:spcPts val="0"/>
              </a:spcBef>
              <a:spcAft>
                <a:spcPts val="0"/>
              </a:spcAft>
              <a:buNone/>
            </a:pPr>
            <a:endParaRPr/>
          </a:p>
          <a:p>
            <a:pPr marL="457200" lvl="0" indent="-388620" algn="l" rtl="0">
              <a:spcBef>
                <a:spcPts val="0"/>
              </a:spcBef>
              <a:spcAft>
                <a:spcPts val="0"/>
              </a:spcAft>
              <a:buSzPct val="100000"/>
              <a:buChar char="❖"/>
            </a:pPr>
            <a:r>
              <a:rPr lang="en"/>
              <a:t>Bonding agents</a:t>
            </a:r>
            <a:endParaRPr/>
          </a:p>
          <a:p>
            <a:pPr marL="457200" lvl="0" indent="-388620" algn="l" rtl="0">
              <a:spcBef>
                <a:spcPts val="0"/>
              </a:spcBef>
              <a:spcAft>
                <a:spcPts val="0"/>
              </a:spcAft>
              <a:buSzPct val="100000"/>
              <a:buChar char="❖"/>
            </a:pPr>
            <a:r>
              <a:rPr lang="en"/>
              <a:t>Alginate</a:t>
            </a:r>
            <a:endParaRPr/>
          </a:p>
          <a:p>
            <a:pPr marL="457200" lvl="0" indent="-388620" algn="l" rtl="0">
              <a:spcBef>
                <a:spcPts val="0"/>
              </a:spcBef>
              <a:spcAft>
                <a:spcPts val="0"/>
              </a:spcAft>
              <a:buSzPct val="100000"/>
              <a:buChar char="❖"/>
            </a:pPr>
            <a:r>
              <a:rPr lang="en"/>
              <a:t>Glass Ionomer</a:t>
            </a:r>
            <a:endParaRPr/>
          </a:p>
          <a:p>
            <a:pPr marL="45720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Non perishable stock:</a:t>
            </a:r>
            <a:endParaRPr lang="en-IE" dirty="0"/>
          </a:p>
          <a:p>
            <a:pPr marL="68580" lvl="0" algn="l" rtl="0">
              <a:spcBef>
                <a:spcPts val="0"/>
              </a:spcBef>
              <a:spcAft>
                <a:spcPts val="0"/>
              </a:spcAft>
              <a:buSzPct val="100000"/>
            </a:pPr>
            <a:r>
              <a:rPr lang="en-IE" dirty="0"/>
              <a:t>Wires</a:t>
            </a:r>
          </a:p>
          <a:p>
            <a:pPr marL="68580" lvl="0" algn="l" rtl="0">
              <a:spcBef>
                <a:spcPts val="0"/>
              </a:spcBef>
              <a:spcAft>
                <a:spcPts val="0"/>
              </a:spcAft>
              <a:buSzPct val="100000"/>
            </a:pPr>
            <a:r>
              <a:rPr lang="en" dirty="0"/>
              <a:t>Brackets</a:t>
            </a:r>
            <a:endParaRPr dirty="0"/>
          </a:p>
          <a:p>
            <a:pPr marL="68580" lvl="0" algn="l" rtl="0">
              <a:spcBef>
                <a:spcPts val="0"/>
              </a:spcBef>
              <a:spcAft>
                <a:spcPts val="0"/>
              </a:spcAft>
              <a:buSzPct val="100000"/>
            </a:pPr>
            <a:r>
              <a:rPr lang="en" dirty="0"/>
              <a:t>Alginate Trays </a:t>
            </a:r>
            <a:endParaRPr dirty="0"/>
          </a:p>
          <a:p>
            <a:pPr marL="68580" lvl="0" algn="l" rtl="0">
              <a:spcBef>
                <a:spcPts val="0"/>
              </a:spcBef>
              <a:spcAft>
                <a:spcPts val="0"/>
              </a:spcAft>
              <a:buSzPct val="100000"/>
            </a:pPr>
            <a:r>
              <a:rPr lang="en" dirty="0"/>
              <a:t>Hand instruments</a:t>
            </a:r>
            <a:endParaRPr dirty="0"/>
          </a:p>
          <a:p>
            <a:pPr marL="68580" lvl="0" algn="l" rtl="0">
              <a:spcBef>
                <a:spcPts val="0"/>
              </a:spcBef>
              <a:spcAft>
                <a:spcPts val="0"/>
              </a:spcAft>
              <a:buSzPct val="100000"/>
            </a:pPr>
            <a:r>
              <a:rPr lang="en" dirty="0"/>
              <a:t>Auxilaries</a:t>
            </a:r>
            <a:br>
              <a:rPr lang="en" dirty="0"/>
            </a:br>
            <a:r>
              <a:rPr lang="en" dirty="0"/>
              <a:t>aligner materials </a:t>
            </a:r>
            <a:endParaRPr dirty="0"/>
          </a:p>
        </p:txBody>
      </p:sp>
      <p:sp>
        <p:nvSpPr>
          <p:cNvPr id="66" name="Google Shape;66;p15"/>
          <p:cNvSpPr txBox="1">
            <a:spLocks noGrp="1"/>
          </p:cNvSpPr>
          <p:nvPr>
            <p:ph type="body" idx="1"/>
          </p:nvPr>
        </p:nvSpPr>
        <p:spPr>
          <a:xfrm>
            <a:off x="5881450" y="1152475"/>
            <a:ext cx="2950800" cy="1737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Importance of proper inventory control:</a:t>
            </a:r>
            <a:endParaRPr/>
          </a:p>
          <a:p>
            <a:pPr marL="457200" lvl="0" indent="-388620" algn="l" rtl="0">
              <a:spcBef>
                <a:spcPts val="0"/>
              </a:spcBef>
              <a:spcAft>
                <a:spcPts val="0"/>
              </a:spcAft>
              <a:buSzPct val="100000"/>
              <a:buChar char="➔"/>
            </a:pPr>
            <a:r>
              <a:rPr lang="en"/>
              <a:t>Measures the amount of stock and how you keep track of it</a:t>
            </a:r>
            <a:endParaRPr/>
          </a:p>
          <a:p>
            <a:pPr marL="457200" lvl="0" indent="-388620" algn="l" rtl="0">
              <a:spcBef>
                <a:spcPts val="0"/>
              </a:spcBef>
              <a:spcAft>
                <a:spcPts val="0"/>
              </a:spcAft>
              <a:buSzPct val="100000"/>
              <a:buChar char="➔"/>
            </a:pPr>
            <a:r>
              <a:rPr lang="en"/>
              <a:t>Measures amount of unused stock</a:t>
            </a:r>
            <a:endParaRPr/>
          </a:p>
          <a:p>
            <a:pPr marL="457200" lvl="0" indent="-388620" algn="l" rtl="0">
              <a:spcBef>
                <a:spcPts val="0"/>
              </a:spcBef>
              <a:spcAft>
                <a:spcPts val="0"/>
              </a:spcAft>
              <a:buSzPct val="100000"/>
              <a:buChar char="➔"/>
            </a:pPr>
            <a:r>
              <a:rPr lang="en"/>
              <a:t>Ensures you have correct materials and products available at the right time</a:t>
            </a:r>
            <a:endParaRPr/>
          </a:p>
          <a:p>
            <a:pPr marL="457200" lvl="0" indent="-388620" algn="l" rtl="0">
              <a:spcBef>
                <a:spcPts val="0"/>
              </a:spcBef>
              <a:spcAft>
                <a:spcPts val="0"/>
              </a:spcAft>
              <a:buSzPct val="100000"/>
              <a:buChar char="➔"/>
            </a:pPr>
            <a:r>
              <a:rPr lang="en"/>
              <a:t>Keeps track of unused stock</a:t>
            </a:r>
            <a:endParaRPr/>
          </a:p>
          <a:p>
            <a:pPr marL="457200" lvl="0" indent="-388620" algn="l" rtl="0">
              <a:spcBef>
                <a:spcPts val="0"/>
              </a:spcBef>
              <a:spcAft>
                <a:spcPts val="0"/>
              </a:spcAft>
              <a:buSzPct val="100000"/>
              <a:buChar char="➔"/>
            </a:pPr>
            <a:endParaRPr/>
          </a:p>
        </p:txBody>
      </p:sp>
      <p:sp>
        <p:nvSpPr>
          <p:cNvPr id="72" name="Google Shape;72;p16"/>
          <p:cNvSpPr txBox="1">
            <a:spLocks noGrp="1"/>
          </p:cNvSpPr>
          <p:nvPr>
            <p:ph type="body" idx="1"/>
          </p:nvPr>
        </p:nvSpPr>
        <p:spPr>
          <a:xfrm>
            <a:off x="827700" y="1318950"/>
            <a:ext cx="8520600" cy="461700"/>
          </a:xfrm>
          <a:prstGeom prst="rect">
            <a:avLst/>
          </a:prstGeom>
        </p:spPr>
        <p:txBody>
          <a:bodyPr spcFirstLastPara="1" wrap="square" lIns="91425" tIns="91425" rIns="91425" bIns="91425" anchor="t" anchorCtr="0">
            <a:spAutoFit/>
          </a:bodyPr>
          <a:lstStyle/>
          <a:p>
            <a:pPr marL="0" lvl="0" indent="0" algn="l" rtl="0">
              <a:spcBef>
                <a:spcPts val="0"/>
              </a:spcBef>
              <a:spcAft>
                <a:spcPts val="1200"/>
              </a:spcAft>
              <a:buNone/>
            </a:pPr>
            <a:r>
              <a:rPr lang="en"/>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IE"/>
              <a:t>Tips for Inventory management </a:t>
            </a:r>
          </a:p>
        </p:txBody>
      </p:sp>
      <p:sp>
        <p:nvSpPr>
          <p:cNvPr id="78" name="Google Shape;78;p17"/>
          <p:cNvSpPr txBox="1">
            <a:spLocks noGrp="1"/>
          </p:cNvSpPr>
          <p:nvPr>
            <p:ph type="body" idx="1"/>
          </p:nvPr>
        </p:nvSpPr>
        <p:spPr>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GB"/>
              <a:t>Assign the role to one person.</a:t>
            </a:r>
          </a:p>
          <a:p>
            <a:pPr marL="457200" lvl="0" indent="-342900" algn="l" rtl="0">
              <a:spcBef>
                <a:spcPts val="0"/>
              </a:spcBef>
              <a:spcAft>
                <a:spcPts val="0"/>
              </a:spcAft>
              <a:buSzPts val="1800"/>
              <a:buAutoNum type="arabicPeriod"/>
            </a:pPr>
            <a:r>
              <a:rPr lang="en-GB"/>
              <a:t>Establish a simple ordering process, it does not have to be complicated.Base orders on historical usage and demand forecast. </a:t>
            </a:r>
          </a:p>
          <a:p>
            <a:pPr marL="457200" lvl="0" indent="-342900" algn="l" rtl="0">
              <a:spcBef>
                <a:spcPts val="0"/>
              </a:spcBef>
              <a:spcAft>
                <a:spcPts val="0"/>
              </a:spcAft>
              <a:buSzPts val="1800"/>
              <a:buAutoNum type="arabicPeriod"/>
            </a:pPr>
            <a:r>
              <a:rPr lang="en-GB"/>
              <a:t>Perform inventory checks, determine what products are routinely required and which ones are not.</a:t>
            </a:r>
          </a:p>
          <a:p>
            <a:pPr marL="457200" lvl="0" indent="-342900" algn="l" rtl="0">
              <a:spcBef>
                <a:spcPts val="0"/>
              </a:spcBef>
              <a:spcAft>
                <a:spcPts val="0"/>
              </a:spcAft>
              <a:buSzPts val="1800"/>
              <a:buAutoNum type="arabicPeriod"/>
            </a:pPr>
            <a:r>
              <a:rPr lang="en-GB"/>
              <a:t>Have a designated storage area.</a:t>
            </a:r>
          </a:p>
          <a:p>
            <a:pPr marL="457200" lvl="0" indent="-342900" algn="l" rtl="0">
              <a:spcBef>
                <a:spcPts val="0"/>
              </a:spcBef>
              <a:spcAft>
                <a:spcPts val="0"/>
              </a:spcAft>
              <a:buSzPts val="1800"/>
              <a:buAutoNum type="arabicPeriod"/>
            </a:pPr>
            <a:r>
              <a:rPr lang="en-GB"/>
              <a:t>Stick to the budget. Build up a good relationship with suppliers and negotiate favourable terms. Always consider shipping and handling fees. </a:t>
            </a:r>
          </a:p>
          <a:p>
            <a:pPr marL="457200" lvl="0" indent="-342900" algn="l" rtl="0">
              <a:spcBef>
                <a:spcPts val="0"/>
              </a:spcBef>
              <a:spcAft>
                <a:spcPts val="0"/>
              </a:spcAft>
              <a:buSzPts val="1800"/>
              <a:buAutoNum type="arabicPeriod"/>
            </a:pPr>
            <a:r>
              <a:rPr lang="en-GB"/>
              <a:t>Carry out stock audits and be aware of theft.</a:t>
            </a:r>
          </a:p>
          <a:p>
            <a:pPr marL="457200" lvl="0" indent="-342900" algn="l" rtl="0">
              <a:spcBef>
                <a:spcPts val="0"/>
              </a:spcBef>
              <a:spcAft>
                <a:spcPts val="0"/>
              </a:spcAft>
              <a:buSzPts val="1800"/>
              <a:buAutoNum type="arabicPeriod"/>
            </a:pPr>
            <a:r>
              <a:rPr lang="en-GB"/>
              <a:t>Check stock as it arrives for damage.</a:t>
            </a:r>
          </a:p>
          <a:p>
            <a:pPr marL="457200" lvl="0" indent="-342900" algn="l" rtl="0">
              <a:spcBef>
                <a:spcPts val="0"/>
              </a:spcBef>
              <a:spcAft>
                <a:spcPts val="0"/>
              </a:spcAft>
              <a:buSzPts val="1800"/>
              <a:buAutoNum type="arabicPeriod"/>
            </a:pPr>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8"/>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Hand piece and instrument maintenance </a:t>
            </a:r>
            <a:endParaRPr lang="en-GB" dirty="0"/>
          </a:p>
        </p:txBody>
      </p:sp>
      <p:sp>
        <p:nvSpPr>
          <p:cNvPr id="84" name="Google Shape;84;p18"/>
          <p:cNvSpPr txBox="1">
            <a:spLocks noGrp="1"/>
          </p:cNvSpPr>
          <p:nvPr>
            <p:ph type="body" idx="1"/>
          </p:nvPr>
        </p:nvSpPr>
        <p:spPr>
          <a:prstGeom prst="rect">
            <a:avLst/>
          </a:prstGeom>
        </p:spPr>
        <p:txBody>
          <a:bodyPr spcFirstLastPara="1" wrap="square" lIns="91425" tIns="91425" rIns="91425" bIns="91425" anchor="t" anchorCtr="0">
            <a:normAutofit/>
          </a:bodyPr>
          <a:lstStyle/>
          <a:p>
            <a:pPr marL="285750" indent="-285750">
              <a:spcAft>
                <a:spcPts val="1200"/>
              </a:spcAft>
            </a:pPr>
            <a:r>
              <a:rPr lang="en-GB" dirty="0"/>
              <a:t>Hand piece is cleaned and oiled after every use, If by hand use premeasured dispenser. DAC sterilises and oils. </a:t>
            </a:r>
          </a:p>
          <a:p>
            <a:pPr marL="285750" indent="-285750">
              <a:spcAft>
                <a:spcPts val="1200"/>
              </a:spcAft>
            </a:pPr>
            <a:r>
              <a:rPr lang="en-GB" dirty="0"/>
              <a:t>Pliers such as distal  </a:t>
            </a:r>
            <a:r>
              <a:rPr lang="en-GB" dirty="0" err="1"/>
              <a:t>endcutters</a:t>
            </a:r>
            <a:r>
              <a:rPr lang="en-GB" dirty="0"/>
              <a:t> are oiled as needed. Should not over oil .</a:t>
            </a:r>
          </a:p>
          <a:p>
            <a:pPr marL="285750" indent="-285750">
              <a:spcAft>
                <a:spcPts val="1200"/>
              </a:spcAft>
            </a:pPr>
            <a:r>
              <a:rPr lang="en-GB" dirty="0"/>
              <a:t>Some dental suppliers will sharpen or replace instruments as part of purchase agreement. Keep a record of all instruments sent. </a:t>
            </a:r>
          </a:p>
          <a:p>
            <a:pPr marL="285750" indent="-285750">
              <a:spcAft>
                <a:spcPts val="1200"/>
              </a:spcAft>
            </a:pPr>
            <a:r>
              <a:rPr lang="en-GB" dirty="0"/>
              <a:t>Cold sterilisation for scanner tips, cheek retractors, x-ray holders and occlusal mirrors. Chemicals and heat can destroy these.</a:t>
            </a:r>
          </a:p>
          <a:p>
            <a:pPr marL="285750" indent="-285750">
              <a:spcAft>
                <a:spcPts val="1200"/>
              </a:spcAft>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9F56-AE60-D17C-E413-691FD900580F}"/>
              </a:ext>
            </a:extLst>
          </p:cNvPr>
          <p:cNvSpPr>
            <a:spLocks noGrp="1"/>
          </p:cNvSpPr>
          <p:nvPr>
            <p:ph type="title"/>
          </p:nvPr>
        </p:nvSpPr>
        <p:spPr/>
        <p:txBody>
          <a:bodyPr>
            <a:normAutofit fontScale="90000"/>
          </a:bodyPr>
          <a:lstStyle/>
          <a:p>
            <a:r>
              <a:rPr lang="en-GB"/>
              <a:t>Delivery unit maintenance</a:t>
            </a:r>
            <a:endParaRPr lang="en-IE" dirty="0"/>
          </a:p>
        </p:txBody>
      </p:sp>
      <p:sp>
        <p:nvSpPr>
          <p:cNvPr id="3" name="Text Placeholder 2">
            <a:extLst>
              <a:ext uri="{FF2B5EF4-FFF2-40B4-BE49-F238E27FC236}">
                <a16:creationId xmlns:a16="http://schemas.microsoft.com/office/drawing/2014/main" id="{7E40699E-1952-A3B3-FAA9-5B32EA189FD2}"/>
              </a:ext>
            </a:extLst>
          </p:cNvPr>
          <p:cNvSpPr>
            <a:spLocks noGrp="1"/>
          </p:cNvSpPr>
          <p:nvPr>
            <p:ph type="body" idx="1"/>
          </p:nvPr>
        </p:nvSpPr>
        <p:spPr/>
        <p:txBody>
          <a:bodyPr>
            <a:normAutofit fontScale="92500" lnSpcReduction="20000"/>
          </a:bodyPr>
          <a:lstStyle/>
          <a:p>
            <a:r>
              <a:rPr lang="en-GB" dirty="0"/>
              <a:t>Unit flushed through once per day post clinic. Set amount of </a:t>
            </a:r>
            <a:r>
              <a:rPr lang="en-GB" dirty="0" err="1"/>
              <a:t>Orotol</a:t>
            </a:r>
            <a:r>
              <a:rPr lang="en-GB" dirty="0"/>
              <a:t>.</a:t>
            </a:r>
          </a:p>
          <a:p>
            <a:r>
              <a:rPr lang="en-GB" dirty="0"/>
              <a:t>Chair filters cleaned every day, replaced as necessary.</a:t>
            </a:r>
          </a:p>
          <a:p>
            <a:r>
              <a:rPr lang="en-GB" dirty="0"/>
              <a:t>Filter water replaced every day ,RO water, with bottle left out overnight to dry.</a:t>
            </a:r>
          </a:p>
          <a:p>
            <a:r>
              <a:rPr lang="en-GB" dirty="0"/>
              <a:t>The RO water tested every 3 months, sent out for testing. </a:t>
            </a:r>
          </a:p>
          <a:p>
            <a:r>
              <a:rPr lang="en-GB" dirty="0"/>
              <a:t>Water will be left to lie in lines over weekend captured and sent out for testing, tested for Legionnaires and other bacteria.</a:t>
            </a:r>
          </a:p>
          <a:p>
            <a:r>
              <a:rPr lang="en-GB" dirty="0"/>
              <a:t>Dipsticks can also be used.</a:t>
            </a:r>
          </a:p>
          <a:p>
            <a:r>
              <a:rPr lang="en-GB" dirty="0"/>
              <a:t>All equipment tested annually , chair maintenance and </a:t>
            </a:r>
            <a:r>
              <a:rPr lang="en-GB" dirty="0" err="1"/>
              <a:t>Decon</a:t>
            </a:r>
            <a:r>
              <a:rPr lang="en-GB" dirty="0"/>
              <a:t> equipment. </a:t>
            </a:r>
          </a:p>
          <a:p>
            <a:r>
              <a:rPr lang="en-GB" dirty="0"/>
              <a:t>All certification will be displayed beside correct machine.</a:t>
            </a:r>
          </a:p>
          <a:p>
            <a:r>
              <a:rPr lang="en-GB" dirty="0" err="1"/>
              <a:t>H.Schein</a:t>
            </a:r>
            <a:r>
              <a:rPr lang="en-GB" dirty="0"/>
              <a:t>, BF Mulholland. All external servicing has to be provided by a maintenance professional that is registered and indemnified.</a:t>
            </a:r>
          </a:p>
          <a:p>
            <a:r>
              <a:rPr lang="en-GB" dirty="0"/>
              <a:t>Dental practices have a legal obligation and moral duty to meet the essential quality standards in the decontamination procedures. HTM-0105 is the guidance document that should </a:t>
            </a:r>
            <a:r>
              <a:rPr lang="en-GB"/>
              <a:t>be adhered to.</a:t>
            </a:r>
            <a:endParaRPr lang="en-GB" dirty="0"/>
          </a:p>
          <a:p>
            <a:endParaRPr lang="en-IE" dirty="0"/>
          </a:p>
        </p:txBody>
      </p:sp>
    </p:spTree>
    <p:extLst>
      <p:ext uri="{BB962C8B-B14F-4D97-AF65-F5344CB8AC3E}">
        <p14:creationId xmlns:p14="http://schemas.microsoft.com/office/powerpoint/2010/main" val="3619559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t>COSHH</a:t>
            </a:r>
            <a:endParaRPr lang="en-GB" dirty="0"/>
          </a:p>
        </p:txBody>
      </p:sp>
      <p:sp>
        <p:nvSpPr>
          <p:cNvPr id="3" name="Text Placeholder 2"/>
          <p:cNvSpPr>
            <a:spLocks noGrp="1"/>
          </p:cNvSpPr>
          <p:nvPr>
            <p:ph type="body" idx="1"/>
          </p:nvPr>
        </p:nvSpPr>
        <p:spPr/>
        <p:txBody>
          <a:bodyPr>
            <a:normAutofit lnSpcReduction="10000"/>
          </a:bodyPr>
          <a:lstStyle/>
          <a:p>
            <a:pPr marL="114300" indent="0">
              <a:buNone/>
            </a:pPr>
            <a:r>
              <a:rPr lang="en-GB" dirty="0"/>
              <a:t>The law requires you to adequately control exposure to materials in the workplace that can cause ill health. Control of Substances Hazardous to Health (COSHH)</a:t>
            </a:r>
          </a:p>
          <a:p>
            <a:pPr marL="114300" indent="0">
              <a:buNone/>
            </a:pPr>
            <a:r>
              <a:rPr lang="en-GB" u="sng" dirty="0"/>
              <a:t>To comply</a:t>
            </a:r>
          </a:p>
          <a:p>
            <a:r>
              <a:rPr lang="en-GB" dirty="0"/>
              <a:t>Identify all substances hazardous to health in the workplace</a:t>
            </a:r>
          </a:p>
          <a:p>
            <a:r>
              <a:rPr lang="en-GB" dirty="0"/>
              <a:t>Formally assess (record in writing) the risk to employees of these materials</a:t>
            </a:r>
          </a:p>
          <a:p>
            <a:r>
              <a:rPr lang="en-GB" dirty="0"/>
              <a:t>If hazard cannot be eliminated provide control measures</a:t>
            </a:r>
          </a:p>
          <a:p>
            <a:r>
              <a:rPr lang="en-GB" dirty="0"/>
              <a:t>Monitor the use of control measures</a:t>
            </a:r>
          </a:p>
          <a:p>
            <a:r>
              <a:rPr lang="en-GB" dirty="0"/>
              <a:t>Provide health surveillance where appropriate</a:t>
            </a:r>
          </a:p>
          <a:p>
            <a:r>
              <a:rPr lang="en-GB" dirty="0"/>
              <a:t>Plan for emergencies</a:t>
            </a:r>
          </a:p>
          <a:p>
            <a:r>
              <a:rPr lang="en-GB" dirty="0"/>
              <a:t>Provide adequate information, instructions and training </a:t>
            </a:r>
          </a:p>
        </p:txBody>
      </p:sp>
    </p:spTree>
    <p:extLst>
      <p:ext uri="{BB962C8B-B14F-4D97-AF65-F5344CB8AC3E}">
        <p14:creationId xmlns:p14="http://schemas.microsoft.com/office/powerpoint/2010/main" val="3829892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t>COSHH CUPBOARD</a:t>
            </a:r>
            <a:endParaRPr lang="en-GB" dirty="0"/>
          </a:p>
        </p:txBody>
      </p:sp>
      <p:sp>
        <p:nvSpPr>
          <p:cNvPr id="3" name="Text Placeholder 2"/>
          <p:cNvSpPr>
            <a:spLocks noGrp="1"/>
          </p:cNvSpPr>
          <p:nvPr>
            <p:ph type="body" idx="1"/>
          </p:nvPr>
        </p:nvSpPr>
        <p:spPr/>
        <p:txBody>
          <a:bodyPr>
            <a:normAutofit/>
          </a:bodyPr>
          <a:lstStyle/>
          <a:p>
            <a:pPr marL="114300" indent="0">
              <a:buNone/>
            </a:pPr>
            <a:r>
              <a:rPr lang="en-GB" dirty="0"/>
              <a:t>The following are examples of what is stored in a COSHH cupboard in an Orthodontic department</a:t>
            </a:r>
          </a:p>
          <a:p>
            <a:r>
              <a:rPr lang="en-GB" dirty="0" err="1"/>
              <a:t>Orotol</a:t>
            </a:r>
            <a:r>
              <a:rPr lang="en-GB" dirty="0"/>
              <a:t> </a:t>
            </a:r>
          </a:p>
          <a:p>
            <a:r>
              <a:rPr lang="en-GB" dirty="0"/>
              <a:t>Acid etch</a:t>
            </a:r>
          </a:p>
          <a:p>
            <a:r>
              <a:rPr lang="en-GB" dirty="0" err="1"/>
              <a:t>Adec</a:t>
            </a:r>
            <a:r>
              <a:rPr lang="en-GB" dirty="0"/>
              <a:t> tablets</a:t>
            </a:r>
          </a:p>
          <a:p>
            <a:r>
              <a:rPr lang="en-GB" dirty="0"/>
              <a:t>Dental Bleach</a:t>
            </a:r>
          </a:p>
          <a:p>
            <a:r>
              <a:rPr lang="en-GB" dirty="0"/>
              <a:t>Retainer Brite</a:t>
            </a:r>
          </a:p>
          <a:p>
            <a:r>
              <a:rPr lang="en-GB" dirty="0"/>
              <a:t>Ethyl Chloride</a:t>
            </a:r>
          </a:p>
          <a:p>
            <a:r>
              <a:rPr lang="en-GB" dirty="0"/>
              <a:t>Alginate adhesive</a:t>
            </a:r>
          </a:p>
          <a:p>
            <a:r>
              <a:rPr lang="en-GB" dirty="0"/>
              <a:t>Orange solvent</a:t>
            </a:r>
          </a:p>
          <a:p>
            <a:r>
              <a:rPr lang="en-GB"/>
              <a:t>Xylocaine</a:t>
            </a:r>
            <a:endParaRPr lang="en-GB" dirty="0"/>
          </a:p>
          <a:p>
            <a:endParaRPr lang="en-GB" dirty="0"/>
          </a:p>
        </p:txBody>
      </p:sp>
    </p:spTree>
    <p:extLst>
      <p:ext uri="{BB962C8B-B14F-4D97-AF65-F5344CB8AC3E}">
        <p14:creationId xmlns:p14="http://schemas.microsoft.com/office/powerpoint/2010/main" val="1249162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TotalTime>
  <Words>635</Words>
  <Application>Microsoft Office PowerPoint</Application>
  <PresentationFormat>On-screen Show (16:9)</PresentationFormat>
  <Paragraphs>67</Paragraphs>
  <Slides>10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Orthodontic Stock Control</vt:lpstr>
      <vt:lpstr>AIMS AND OBJECTIVES To help develop an understanding of stock control and instrument maintenance. On completion of training the orthodontic nurse will be able to implement a stock control system. They should be able to identify instruments that need to be maintained. This information will enable them to apply this knowledge effectively in practice whilst adhering to all legal requirements. The orthodontic nurse will be able to recognise the role of both employer and employee in relation to COSHH and comply with current legislation.  GDC developmental outcome:A,B,C</vt:lpstr>
      <vt:lpstr>Types of stock  Perishable stock  Bonding agents Alginate Glass Ionomer </vt:lpstr>
      <vt:lpstr>Non perishable stock: Wires Brackets Alginate Trays  Hand instruments Auxilaries aligner materials </vt:lpstr>
      <vt:lpstr>Importance of proper inventory control: Measures the amount of stock and how you keep track of it Measures amount of unused stock Ensures you have correct materials and products available at the right time Keeps track of unused stock </vt:lpstr>
      <vt:lpstr>Tips for Inventory management </vt:lpstr>
      <vt:lpstr>Hand piece and instrument maintenance </vt:lpstr>
      <vt:lpstr>Delivery unit maintenance</vt:lpstr>
      <vt:lpstr>COSHH</vt:lpstr>
      <vt:lpstr>COSHH CUPBOARD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Orthodontic Stock Control</dc:title>
  <dc:creator>catherine Doherty</dc:creator>
  <cp:lastModifiedBy>catherine Doherty</cp:lastModifiedBy>
  <cp:revision>9</cp:revision>
  <dcterms:modified xsi:type="dcterms:W3CDTF">2025-10-13T09:52:20Z</dcterms:modified>
</cp:coreProperties>
</file>