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Lst>
  <p:sldIdLst>
    <p:sldId id="256" r:id="rId2"/>
    <p:sldId id="275" r:id="rId3"/>
    <p:sldId id="276" r:id="rId4"/>
    <p:sldId id="278" r:id="rId5"/>
    <p:sldId id="277" r:id="rId6"/>
    <p:sldId id="279" r:id="rId7"/>
    <p:sldId id="280" r:id="rId8"/>
    <p:sldId id="272" r:id="rId9"/>
    <p:sldId id="273" r:id="rId10"/>
    <p:sldId id="257" r:id="rId11"/>
    <p:sldId id="274" r:id="rId12"/>
    <p:sldId id="270" r:id="rId13"/>
    <p:sldId id="268" r:id="rId14"/>
    <p:sldId id="258" r:id="rId15"/>
    <p:sldId id="259" r:id="rId16"/>
    <p:sldId id="262" r:id="rId17"/>
    <p:sldId id="260" r:id="rId18"/>
    <p:sldId id="261" r:id="rId19"/>
    <p:sldId id="263" r:id="rId20"/>
    <p:sldId id="264" r:id="rId21"/>
    <p:sldId id="265" r:id="rId22"/>
    <p:sldId id="266" r:id="rId23"/>
    <p:sldId id="267" r:id="rId24"/>
    <p:sldId id="271" r:id="rId25"/>
    <p:sldId id="28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1" d="100"/>
          <a:sy n="51" d="100"/>
        </p:scale>
        <p:origin x="592"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DE651C-904D-459A-A5ED-AB3A7D3C22FF}"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CD2CB097-2977-4FB7-84A6-FFA9A2083BFD}">
      <dgm:prSet/>
      <dgm:spPr/>
      <dgm:t>
        <a:bodyPr/>
        <a:lstStyle/>
        <a:p>
          <a:r>
            <a:rPr lang="en-IE"/>
            <a:t>Osteoblasts are found on tension side. </a:t>
          </a:r>
          <a:endParaRPr lang="en-US"/>
        </a:p>
      </dgm:t>
    </dgm:pt>
    <dgm:pt modelId="{D17B7E36-0BF2-4EF4-885E-BCD567381AF1}" type="parTrans" cxnId="{BED2126A-D830-4BD4-BF1A-A82B27F572BA}">
      <dgm:prSet/>
      <dgm:spPr/>
      <dgm:t>
        <a:bodyPr/>
        <a:lstStyle/>
        <a:p>
          <a:endParaRPr lang="en-US"/>
        </a:p>
      </dgm:t>
    </dgm:pt>
    <dgm:pt modelId="{68EF9AEB-E252-4859-943D-A4AC5448CC58}" type="sibTrans" cxnId="{BED2126A-D830-4BD4-BF1A-A82B27F572BA}">
      <dgm:prSet/>
      <dgm:spPr/>
      <dgm:t>
        <a:bodyPr/>
        <a:lstStyle/>
        <a:p>
          <a:endParaRPr lang="en-US"/>
        </a:p>
      </dgm:t>
    </dgm:pt>
    <dgm:pt modelId="{A76324CF-CCED-41B0-BBA1-72D556A17B88}">
      <dgm:prSet/>
      <dgm:spPr/>
      <dgm:t>
        <a:bodyPr/>
        <a:lstStyle/>
        <a:p>
          <a:r>
            <a:rPr lang="en-IE"/>
            <a:t>48 hrs after force applied. </a:t>
          </a:r>
          <a:endParaRPr lang="en-US"/>
        </a:p>
      </dgm:t>
    </dgm:pt>
    <dgm:pt modelId="{F1D31AB8-8B4D-4293-B3E0-E2F7FC025417}" type="parTrans" cxnId="{790FF91A-5BB4-4995-9B27-B18B8629ECD5}">
      <dgm:prSet/>
      <dgm:spPr/>
      <dgm:t>
        <a:bodyPr/>
        <a:lstStyle/>
        <a:p>
          <a:endParaRPr lang="en-US"/>
        </a:p>
      </dgm:t>
    </dgm:pt>
    <dgm:pt modelId="{E6B2ED35-75EC-424C-94E6-D0F12E926BF5}" type="sibTrans" cxnId="{790FF91A-5BB4-4995-9B27-B18B8629ECD5}">
      <dgm:prSet/>
      <dgm:spPr/>
      <dgm:t>
        <a:bodyPr/>
        <a:lstStyle/>
        <a:p>
          <a:endParaRPr lang="en-US"/>
        </a:p>
      </dgm:t>
    </dgm:pt>
    <dgm:pt modelId="{1EFB8D35-D444-4017-966D-A71682868C81}">
      <dgm:prSet/>
      <dgm:spPr/>
      <dgm:t>
        <a:bodyPr/>
        <a:lstStyle/>
        <a:p>
          <a:r>
            <a:rPr lang="en-IE"/>
            <a:t>Deposit bone</a:t>
          </a:r>
          <a:endParaRPr lang="en-US"/>
        </a:p>
      </dgm:t>
    </dgm:pt>
    <dgm:pt modelId="{8401CB3E-2525-4CC6-8654-1C660A69EAE5}" type="parTrans" cxnId="{174A7B98-67AC-4613-952F-37CCEC5A5EB3}">
      <dgm:prSet/>
      <dgm:spPr/>
      <dgm:t>
        <a:bodyPr/>
        <a:lstStyle/>
        <a:p>
          <a:endParaRPr lang="en-US"/>
        </a:p>
      </dgm:t>
    </dgm:pt>
    <dgm:pt modelId="{EE36C1CA-BD24-4C48-BCAB-11F3B5A2D604}" type="sibTrans" cxnId="{174A7B98-67AC-4613-952F-37CCEC5A5EB3}">
      <dgm:prSet/>
      <dgm:spPr/>
      <dgm:t>
        <a:bodyPr/>
        <a:lstStyle/>
        <a:p>
          <a:endParaRPr lang="en-US"/>
        </a:p>
      </dgm:t>
    </dgm:pt>
    <dgm:pt modelId="{99C484F1-6F10-47A7-A734-B7BF6AAA34F3}">
      <dgm:prSet/>
      <dgm:spPr/>
      <dgm:t>
        <a:bodyPr/>
        <a:lstStyle/>
        <a:p>
          <a:r>
            <a:rPr lang="en-IE"/>
            <a:t>They recruit and activate osteoclasts</a:t>
          </a:r>
          <a:endParaRPr lang="en-US"/>
        </a:p>
      </dgm:t>
    </dgm:pt>
    <dgm:pt modelId="{75115964-8775-4C23-89A9-92E576DF7EAE}" type="parTrans" cxnId="{EC145F38-0EE0-48BE-8E8E-9BD5FE8D1EFC}">
      <dgm:prSet/>
      <dgm:spPr/>
      <dgm:t>
        <a:bodyPr/>
        <a:lstStyle/>
        <a:p>
          <a:endParaRPr lang="en-US"/>
        </a:p>
      </dgm:t>
    </dgm:pt>
    <dgm:pt modelId="{9CB70444-ADD8-4292-BEA1-4747C9CABE24}" type="sibTrans" cxnId="{EC145F38-0EE0-48BE-8E8E-9BD5FE8D1EFC}">
      <dgm:prSet/>
      <dgm:spPr/>
      <dgm:t>
        <a:bodyPr/>
        <a:lstStyle/>
        <a:p>
          <a:endParaRPr lang="en-US"/>
        </a:p>
      </dgm:t>
    </dgm:pt>
    <dgm:pt modelId="{73B55AF2-7E19-4239-A7A2-24B97C8BB63F}">
      <dgm:prSet/>
      <dgm:spPr/>
      <dgm:t>
        <a:bodyPr/>
        <a:lstStyle/>
        <a:p>
          <a:r>
            <a:rPr lang="en-IE"/>
            <a:t>4 main functions: to produce bone ,to recruits osteoclasts, regulate the bone and to stop osteoclasts working</a:t>
          </a:r>
          <a:endParaRPr lang="en-US"/>
        </a:p>
      </dgm:t>
    </dgm:pt>
    <dgm:pt modelId="{01147739-BF70-490E-9016-384AE925BC38}" type="parTrans" cxnId="{C43EF82B-A0C8-457B-95E4-AC1D1F16805F}">
      <dgm:prSet/>
      <dgm:spPr/>
      <dgm:t>
        <a:bodyPr/>
        <a:lstStyle/>
        <a:p>
          <a:endParaRPr lang="en-US"/>
        </a:p>
      </dgm:t>
    </dgm:pt>
    <dgm:pt modelId="{310B18DB-47CE-4738-926B-79C2475B7468}" type="sibTrans" cxnId="{C43EF82B-A0C8-457B-95E4-AC1D1F16805F}">
      <dgm:prSet/>
      <dgm:spPr/>
      <dgm:t>
        <a:bodyPr/>
        <a:lstStyle/>
        <a:p>
          <a:endParaRPr lang="en-US"/>
        </a:p>
      </dgm:t>
    </dgm:pt>
    <dgm:pt modelId="{C0668E01-963D-4149-95B8-1E272E3ECF4D}" type="pres">
      <dgm:prSet presAssocID="{4CDE651C-904D-459A-A5ED-AB3A7D3C22FF}" presName="outerComposite" presStyleCnt="0">
        <dgm:presLayoutVars>
          <dgm:chMax val="5"/>
          <dgm:dir/>
          <dgm:resizeHandles val="exact"/>
        </dgm:presLayoutVars>
      </dgm:prSet>
      <dgm:spPr/>
    </dgm:pt>
    <dgm:pt modelId="{9A7EB4CC-2FAE-4920-A471-E022613906BC}" type="pres">
      <dgm:prSet presAssocID="{4CDE651C-904D-459A-A5ED-AB3A7D3C22FF}" presName="dummyMaxCanvas" presStyleCnt="0">
        <dgm:presLayoutVars/>
      </dgm:prSet>
      <dgm:spPr/>
    </dgm:pt>
    <dgm:pt modelId="{130F7801-2817-4FC5-82D9-DD643317F7EE}" type="pres">
      <dgm:prSet presAssocID="{4CDE651C-904D-459A-A5ED-AB3A7D3C22FF}" presName="FiveNodes_1" presStyleLbl="node1" presStyleIdx="0" presStyleCnt="5">
        <dgm:presLayoutVars>
          <dgm:bulletEnabled val="1"/>
        </dgm:presLayoutVars>
      </dgm:prSet>
      <dgm:spPr/>
    </dgm:pt>
    <dgm:pt modelId="{8EB7BC9A-2432-4615-BB69-190D640DAEA6}" type="pres">
      <dgm:prSet presAssocID="{4CDE651C-904D-459A-A5ED-AB3A7D3C22FF}" presName="FiveNodes_2" presStyleLbl="node1" presStyleIdx="1" presStyleCnt="5">
        <dgm:presLayoutVars>
          <dgm:bulletEnabled val="1"/>
        </dgm:presLayoutVars>
      </dgm:prSet>
      <dgm:spPr/>
    </dgm:pt>
    <dgm:pt modelId="{66E9415E-8226-4854-8A43-32472D9D9CF3}" type="pres">
      <dgm:prSet presAssocID="{4CDE651C-904D-459A-A5ED-AB3A7D3C22FF}" presName="FiveNodes_3" presStyleLbl="node1" presStyleIdx="2" presStyleCnt="5">
        <dgm:presLayoutVars>
          <dgm:bulletEnabled val="1"/>
        </dgm:presLayoutVars>
      </dgm:prSet>
      <dgm:spPr/>
    </dgm:pt>
    <dgm:pt modelId="{86FF2C7E-AFB6-4940-8D5A-F905F3EE852B}" type="pres">
      <dgm:prSet presAssocID="{4CDE651C-904D-459A-A5ED-AB3A7D3C22FF}" presName="FiveNodes_4" presStyleLbl="node1" presStyleIdx="3" presStyleCnt="5">
        <dgm:presLayoutVars>
          <dgm:bulletEnabled val="1"/>
        </dgm:presLayoutVars>
      </dgm:prSet>
      <dgm:spPr/>
    </dgm:pt>
    <dgm:pt modelId="{7776B48F-8798-4094-9C9A-1FF6C8FCCB4F}" type="pres">
      <dgm:prSet presAssocID="{4CDE651C-904D-459A-A5ED-AB3A7D3C22FF}" presName="FiveNodes_5" presStyleLbl="node1" presStyleIdx="4" presStyleCnt="5">
        <dgm:presLayoutVars>
          <dgm:bulletEnabled val="1"/>
        </dgm:presLayoutVars>
      </dgm:prSet>
      <dgm:spPr/>
    </dgm:pt>
    <dgm:pt modelId="{9098F78F-CA05-40C3-B57A-A74BD97E4FFA}" type="pres">
      <dgm:prSet presAssocID="{4CDE651C-904D-459A-A5ED-AB3A7D3C22FF}" presName="FiveConn_1-2" presStyleLbl="fgAccFollowNode1" presStyleIdx="0" presStyleCnt="4">
        <dgm:presLayoutVars>
          <dgm:bulletEnabled val="1"/>
        </dgm:presLayoutVars>
      </dgm:prSet>
      <dgm:spPr/>
    </dgm:pt>
    <dgm:pt modelId="{BE26DA57-833C-48E9-AE79-F59A2895AB8B}" type="pres">
      <dgm:prSet presAssocID="{4CDE651C-904D-459A-A5ED-AB3A7D3C22FF}" presName="FiveConn_2-3" presStyleLbl="fgAccFollowNode1" presStyleIdx="1" presStyleCnt="4">
        <dgm:presLayoutVars>
          <dgm:bulletEnabled val="1"/>
        </dgm:presLayoutVars>
      </dgm:prSet>
      <dgm:spPr/>
    </dgm:pt>
    <dgm:pt modelId="{F66361A9-C438-453C-8991-E29D40B6CF87}" type="pres">
      <dgm:prSet presAssocID="{4CDE651C-904D-459A-A5ED-AB3A7D3C22FF}" presName="FiveConn_3-4" presStyleLbl="fgAccFollowNode1" presStyleIdx="2" presStyleCnt="4">
        <dgm:presLayoutVars>
          <dgm:bulletEnabled val="1"/>
        </dgm:presLayoutVars>
      </dgm:prSet>
      <dgm:spPr/>
    </dgm:pt>
    <dgm:pt modelId="{126B3AB6-6582-4056-8B89-ED4675A874F1}" type="pres">
      <dgm:prSet presAssocID="{4CDE651C-904D-459A-A5ED-AB3A7D3C22FF}" presName="FiveConn_4-5" presStyleLbl="fgAccFollowNode1" presStyleIdx="3" presStyleCnt="4">
        <dgm:presLayoutVars>
          <dgm:bulletEnabled val="1"/>
        </dgm:presLayoutVars>
      </dgm:prSet>
      <dgm:spPr/>
    </dgm:pt>
    <dgm:pt modelId="{8E438F5B-C66A-4956-AAFF-2BDD47F2D00E}" type="pres">
      <dgm:prSet presAssocID="{4CDE651C-904D-459A-A5ED-AB3A7D3C22FF}" presName="FiveNodes_1_text" presStyleLbl="node1" presStyleIdx="4" presStyleCnt="5">
        <dgm:presLayoutVars>
          <dgm:bulletEnabled val="1"/>
        </dgm:presLayoutVars>
      </dgm:prSet>
      <dgm:spPr/>
    </dgm:pt>
    <dgm:pt modelId="{6C06A498-7C20-4985-8E7B-43870058D320}" type="pres">
      <dgm:prSet presAssocID="{4CDE651C-904D-459A-A5ED-AB3A7D3C22FF}" presName="FiveNodes_2_text" presStyleLbl="node1" presStyleIdx="4" presStyleCnt="5">
        <dgm:presLayoutVars>
          <dgm:bulletEnabled val="1"/>
        </dgm:presLayoutVars>
      </dgm:prSet>
      <dgm:spPr/>
    </dgm:pt>
    <dgm:pt modelId="{9F319B8F-560E-4A3F-9E2C-A89405057EB8}" type="pres">
      <dgm:prSet presAssocID="{4CDE651C-904D-459A-A5ED-AB3A7D3C22FF}" presName="FiveNodes_3_text" presStyleLbl="node1" presStyleIdx="4" presStyleCnt="5">
        <dgm:presLayoutVars>
          <dgm:bulletEnabled val="1"/>
        </dgm:presLayoutVars>
      </dgm:prSet>
      <dgm:spPr/>
    </dgm:pt>
    <dgm:pt modelId="{07A597C2-D481-4635-8A6B-00B271006FA8}" type="pres">
      <dgm:prSet presAssocID="{4CDE651C-904D-459A-A5ED-AB3A7D3C22FF}" presName="FiveNodes_4_text" presStyleLbl="node1" presStyleIdx="4" presStyleCnt="5">
        <dgm:presLayoutVars>
          <dgm:bulletEnabled val="1"/>
        </dgm:presLayoutVars>
      </dgm:prSet>
      <dgm:spPr/>
    </dgm:pt>
    <dgm:pt modelId="{59C89473-1396-4828-B2DB-07D1196AEF4A}" type="pres">
      <dgm:prSet presAssocID="{4CDE651C-904D-459A-A5ED-AB3A7D3C22FF}" presName="FiveNodes_5_text" presStyleLbl="node1" presStyleIdx="4" presStyleCnt="5">
        <dgm:presLayoutVars>
          <dgm:bulletEnabled val="1"/>
        </dgm:presLayoutVars>
      </dgm:prSet>
      <dgm:spPr/>
    </dgm:pt>
  </dgm:ptLst>
  <dgm:cxnLst>
    <dgm:cxn modelId="{790FF91A-5BB4-4995-9B27-B18B8629ECD5}" srcId="{4CDE651C-904D-459A-A5ED-AB3A7D3C22FF}" destId="{A76324CF-CCED-41B0-BBA1-72D556A17B88}" srcOrd="1" destOrd="0" parTransId="{F1D31AB8-8B4D-4293-B3E0-E2F7FC025417}" sibTransId="{E6B2ED35-75EC-424C-94E6-D0F12E926BF5}"/>
    <dgm:cxn modelId="{C43EF82B-A0C8-457B-95E4-AC1D1F16805F}" srcId="{4CDE651C-904D-459A-A5ED-AB3A7D3C22FF}" destId="{73B55AF2-7E19-4239-A7A2-24B97C8BB63F}" srcOrd="4" destOrd="0" parTransId="{01147739-BF70-490E-9016-384AE925BC38}" sibTransId="{310B18DB-47CE-4738-926B-79C2475B7468}"/>
    <dgm:cxn modelId="{41E40F38-26E1-4517-9026-F2324E8D0B8A}" type="presOf" srcId="{E6B2ED35-75EC-424C-94E6-D0F12E926BF5}" destId="{BE26DA57-833C-48E9-AE79-F59A2895AB8B}" srcOrd="0" destOrd="0" presId="urn:microsoft.com/office/officeart/2005/8/layout/vProcess5"/>
    <dgm:cxn modelId="{EC145F38-0EE0-48BE-8E8E-9BD5FE8D1EFC}" srcId="{4CDE651C-904D-459A-A5ED-AB3A7D3C22FF}" destId="{99C484F1-6F10-47A7-A734-B7BF6AAA34F3}" srcOrd="3" destOrd="0" parTransId="{75115964-8775-4C23-89A9-92E576DF7EAE}" sibTransId="{9CB70444-ADD8-4292-BEA1-4747C9CABE24}"/>
    <dgm:cxn modelId="{BED2126A-D830-4BD4-BF1A-A82B27F572BA}" srcId="{4CDE651C-904D-459A-A5ED-AB3A7D3C22FF}" destId="{CD2CB097-2977-4FB7-84A6-FFA9A2083BFD}" srcOrd="0" destOrd="0" parTransId="{D17B7E36-0BF2-4EF4-885E-BCD567381AF1}" sibTransId="{68EF9AEB-E252-4859-943D-A4AC5448CC58}"/>
    <dgm:cxn modelId="{A3E66C53-EAC5-4BC2-AE64-EE2C19BBD873}" type="presOf" srcId="{1EFB8D35-D444-4017-966D-A71682868C81}" destId="{66E9415E-8226-4854-8A43-32472D9D9CF3}" srcOrd="0" destOrd="0" presId="urn:microsoft.com/office/officeart/2005/8/layout/vProcess5"/>
    <dgm:cxn modelId="{5FC70076-BB6F-4A7C-83E3-843EC7402915}" type="presOf" srcId="{CD2CB097-2977-4FB7-84A6-FFA9A2083BFD}" destId="{130F7801-2817-4FC5-82D9-DD643317F7EE}" srcOrd="0" destOrd="0" presId="urn:microsoft.com/office/officeart/2005/8/layout/vProcess5"/>
    <dgm:cxn modelId="{9D7D2C58-8EA1-4C0E-8145-C2B69C8A540D}" type="presOf" srcId="{A76324CF-CCED-41B0-BBA1-72D556A17B88}" destId="{6C06A498-7C20-4985-8E7B-43870058D320}" srcOrd="1" destOrd="0" presId="urn:microsoft.com/office/officeart/2005/8/layout/vProcess5"/>
    <dgm:cxn modelId="{174A7B98-67AC-4613-952F-37CCEC5A5EB3}" srcId="{4CDE651C-904D-459A-A5ED-AB3A7D3C22FF}" destId="{1EFB8D35-D444-4017-966D-A71682868C81}" srcOrd="2" destOrd="0" parTransId="{8401CB3E-2525-4CC6-8654-1C660A69EAE5}" sibTransId="{EE36C1CA-BD24-4C48-BCAB-11F3B5A2D604}"/>
    <dgm:cxn modelId="{06A104AB-28D1-4726-BFEF-904A92FAC285}" type="presOf" srcId="{68EF9AEB-E252-4859-943D-A4AC5448CC58}" destId="{9098F78F-CA05-40C3-B57A-A74BD97E4FFA}" srcOrd="0" destOrd="0" presId="urn:microsoft.com/office/officeart/2005/8/layout/vProcess5"/>
    <dgm:cxn modelId="{9518FDAF-9492-47F6-981E-5D043B1D0B78}" type="presOf" srcId="{1EFB8D35-D444-4017-966D-A71682868C81}" destId="{9F319B8F-560E-4A3F-9E2C-A89405057EB8}" srcOrd="1" destOrd="0" presId="urn:microsoft.com/office/officeart/2005/8/layout/vProcess5"/>
    <dgm:cxn modelId="{9C2728BE-4D9F-4EE6-8823-7479BDF6DAA9}" type="presOf" srcId="{4CDE651C-904D-459A-A5ED-AB3A7D3C22FF}" destId="{C0668E01-963D-4149-95B8-1E272E3ECF4D}" srcOrd="0" destOrd="0" presId="urn:microsoft.com/office/officeart/2005/8/layout/vProcess5"/>
    <dgm:cxn modelId="{8B4C31C2-3EC0-434A-9A40-6BA884EE48E3}" type="presOf" srcId="{99C484F1-6F10-47A7-A734-B7BF6AAA34F3}" destId="{86FF2C7E-AFB6-4940-8D5A-F905F3EE852B}" srcOrd="0" destOrd="0" presId="urn:microsoft.com/office/officeart/2005/8/layout/vProcess5"/>
    <dgm:cxn modelId="{BC0B35D9-D22B-46EC-8FB4-DADF9CA17E94}" type="presOf" srcId="{99C484F1-6F10-47A7-A734-B7BF6AAA34F3}" destId="{07A597C2-D481-4635-8A6B-00B271006FA8}" srcOrd="1" destOrd="0" presId="urn:microsoft.com/office/officeart/2005/8/layout/vProcess5"/>
    <dgm:cxn modelId="{A4806ADD-1424-4EC3-B663-000A57D7CE2F}" type="presOf" srcId="{73B55AF2-7E19-4239-A7A2-24B97C8BB63F}" destId="{7776B48F-8798-4094-9C9A-1FF6C8FCCB4F}" srcOrd="0" destOrd="0" presId="urn:microsoft.com/office/officeart/2005/8/layout/vProcess5"/>
    <dgm:cxn modelId="{DEA798E1-9EE0-45F9-89AA-F80BECDBF38C}" type="presOf" srcId="{CD2CB097-2977-4FB7-84A6-FFA9A2083BFD}" destId="{8E438F5B-C66A-4956-AAFF-2BDD47F2D00E}" srcOrd="1" destOrd="0" presId="urn:microsoft.com/office/officeart/2005/8/layout/vProcess5"/>
    <dgm:cxn modelId="{F5061CE2-4B17-4342-AC5D-08371B50E249}" type="presOf" srcId="{9CB70444-ADD8-4292-BEA1-4747C9CABE24}" destId="{126B3AB6-6582-4056-8B89-ED4675A874F1}" srcOrd="0" destOrd="0" presId="urn:microsoft.com/office/officeart/2005/8/layout/vProcess5"/>
    <dgm:cxn modelId="{FEF2E1EF-9264-4142-8090-2CF17F43C975}" type="presOf" srcId="{EE36C1CA-BD24-4C48-BCAB-11F3B5A2D604}" destId="{F66361A9-C438-453C-8991-E29D40B6CF87}" srcOrd="0" destOrd="0" presId="urn:microsoft.com/office/officeart/2005/8/layout/vProcess5"/>
    <dgm:cxn modelId="{711830F4-25C0-4AF3-A3CE-4034FB4F1D9C}" type="presOf" srcId="{73B55AF2-7E19-4239-A7A2-24B97C8BB63F}" destId="{59C89473-1396-4828-B2DB-07D1196AEF4A}" srcOrd="1" destOrd="0" presId="urn:microsoft.com/office/officeart/2005/8/layout/vProcess5"/>
    <dgm:cxn modelId="{122EFEF9-38DB-4904-9752-F12F5E2A9137}" type="presOf" srcId="{A76324CF-CCED-41B0-BBA1-72D556A17B88}" destId="{8EB7BC9A-2432-4615-BB69-190D640DAEA6}" srcOrd="0" destOrd="0" presId="urn:microsoft.com/office/officeart/2005/8/layout/vProcess5"/>
    <dgm:cxn modelId="{84BB3AD4-F4A9-48D1-A940-17817024289E}" type="presParOf" srcId="{C0668E01-963D-4149-95B8-1E272E3ECF4D}" destId="{9A7EB4CC-2FAE-4920-A471-E022613906BC}" srcOrd="0" destOrd="0" presId="urn:microsoft.com/office/officeart/2005/8/layout/vProcess5"/>
    <dgm:cxn modelId="{53A2340C-C6FF-4C05-9232-060CD4A8EB9F}" type="presParOf" srcId="{C0668E01-963D-4149-95B8-1E272E3ECF4D}" destId="{130F7801-2817-4FC5-82D9-DD643317F7EE}" srcOrd="1" destOrd="0" presId="urn:microsoft.com/office/officeart/2005/8/layout/vProcess5"/>
    <dgm:cxn modelId="{2FCCA3AA-370E-4CA8-80ED-5B53D235E900}" type="presParOf" srcId="{C0668E01-963D-4149-95B8-1E272E3ECF4D}" destId="{8EB7BC9A-2432-4615-BB69-190D640DAEA6}" srcOrd="2" destOrd="0" presId="urn:microsoft.com/office/officeart/2005/8/layout/vProcess5"/>
    <dgm:cxn modelId="{9497880D-05AE-413E-B684-3EA507E5E602}" type="presParOf" srcId="{C0668E01-963D-4149-95B8-1E272E3ECF4D}" destId="{66E9415E-8226-4854-8A43-32472D9D9CF3}" srcOrd="3" destOrd="0" presId="urn:microsoft.com/office/officeart/2005/8/layout/vProcess5"/>
    <dgm:cxn modelId="{6406D63E-CC2A-4062-A1AE-BF2326AD889C}" type="presParOf" srcId="{C0668E01-963D-4149-95B8-1E272E3ECF4D}" destId="{86FF2C7E-AFB6-4940-8D5A-F905F3EE852B}" srcOrd="4" destOrd="0" presId="urn:microsoft.com/office/officeart/2005/8/layout/vProcess5"/>
    <dgm:cxn modelId="{B243EF14-EA18-4557-9DC6-3367A71B37EC}" type="presParOf" srcId="{C0668E01-963D-4149-95B8-1E272E3ECF4D}" destId="{7776B48F-8798-4094-9C9A-1FF6C8FCCB4F}" srcOrd="5" destOrd="0" presId="urn:microsoft.com/office/officeart/2005/8/layout/vProcess5"/>
    <dgm:cxn modelId="{0334ADEB-F0FB-4495-A64B-A56D1A6BAF58}" type="presParOf" srcId="{C0668E01-963D-4149-95B8-1E272E3ECF4D}" destId="{9098F78F-CA05-40C3-B57A-A74BD97E4FFA}" srcOrd="6" destOrd="0" presId="urn:microsoft.com/office/officeart/2005/8/layout/vProcess5"/>
    <dgm:cxn modelId="{FCED3377-B3C9-431F-978E-58B4A1C55355}" type="presParOf" srcId="{C0668E01-963D-4149-95B8-1E272E3ECF4D}" destId="{BE26DA57-833C-48E9-AE79-F59A2895AB8B}" srcOrd="7" destOrd="0" presId="urn:microsoft.com/office/officeart/2005/8/layout/vProcess5"/>
    <dgm:cxn modelId="{0123B16A-E031-4D31-9385-6EF5C20DFD52}" type="presParOf" srcId="{C0668E01-963D-4149-95B8-1E272E3ECF4D}" destId="{F66361A9-C438-453C-8991-E29D40B6CF87}" srcOrd="8" destOrd="0" presId="urn:microsoft.com/office/officeart/2005/8/layout/vProcess5"/>
    <dgm:cxn modelId="{B6CAEFDE-283D-49CF-BA8E-AFB028D5D68E}" type="presParOf" srcId="{C0668E01-963D-4149-95B8-1E272E3ECF4D}" destId="{126B3AB6-6582-4056-8B89-ED4675A874F1}" srcOrd="9" destOrd="0" presId="urn:microsoft.com/office/officeart/2005/8/layout/vProcess5"/>
    <dgm:cxn modelId="{C9E8C65D-B72F-402F-9ECD-A669A92E62F6}" type="presParOf" srcId="{C0668E01-963D-4149-95B8-1E272E3ECF4D}" destId="{8E438F5B-C66A-4956-AAFF-2BDD47F2D00E}" srcOrd="10" destOrd="0" presId="urn:microsoft.com/office/officeart/2005/8/layout/vProcess5"/>
    <dgm:cxn modelId="{8AC360AA-679C-4DB0-90B5-EAA9CC95D32E}" type="presParOf" srcId="{C0668E01-963D-4149-95B8-1E272E3ECF4D}" destId="{6C06A498-7C20-4985-8E7B-43870058D320}" srcOrd="11" destOrd="0" presId="urn:microsoft.com/office/officeart/2005/8/layout/vProcess5"/>
    <dgm:cxn modelId="{194CEAAE-C6D1-4132-A690-6BF434398D63}" type="presParOf" srcId="{C0668E01-963D-4149-95B8-1E272E3ECF4D}" destId="{9F319B8F-560E-4A3F-9E2C-A89405057EB8}" srcOrd="12" destOrd="0" presId="urn:microsoft.com/office/officeart/2005/8/layout/vProcess5"/>
    <dgm:cxn modelId="{14E5E3D8-9D37-40B4-A450-FA8C97F7BB64}" type="presParOf" srcId="{C0668E01-963D-4149-95B8-1E272E3ECF4D}" destId="{07A597C2-D481-4635-8A6B-00B271006FA8}" srcOrd="13" destOrd="0" presId="urn:microsoft.com/office/officeart/2005/8/layout/vProcess5"/>
    <dgm:cxn modelId="{35236DA4-5815-46B2-8766-8C80B19F6019}" type="presParOf" srcId="{C0668E01-963D-4149-95B8-1E272E3ECF4D}" destId="{59C89473-1396-4828-B2DB-07D1196AEF4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167E35-E9B6-458A-BC5A-E1AD3B775A38}"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C391E2CD-A878-4088-BB29-8E01A8D99606}">
      <dgm:prSet/>
      <dgm:spPr/>
      <dgm:t>
        <a:bodyPr/>
        <a:lstStyle/>
        <a:p>
          <a:r>
            <a:rPr lang="en-IE"/>
            <a:t>Osteoclasts. Found on compression side 48 hrs after force applied</a:t>
          </a:r>
          <a:endParaRPr lang="en-US"/>
        </a:p>
      </dgm:t>
    </dgm:pt>
    <dgm:pt modelId="{9A48E351-3EAF-4263-9DA4-E26D8E05D2E4}" type="parTrans" cxnId="{7D22B8FA-28DB-4766-98B3-B2E2AD281405}">
      <dgm:prSet/>
      <dgm:spPr/>
      <dgm:t>
        <a:bodyPr/>
        <a:lstStyle/>
        <a:p>
          <a:endParaRPr lang="en-US"/>
        </a:p>
      </dgm:t>
    </dgm:pt>
    <dgm:pt modelId="{6994F742-40B6-4798-A950-197F70CECA2E}" type="sibTrans" cxnId="{7D22B8FA-28DB-4766-98B3-B2E2AD281405}">
      <dgm:prSet/>
      <dgm:spPr/>
      <dgm:t>
        <a:bodyPr/>
        <a:lstStyle/>
        <a:p>
          <a:endParaRPr lang="en-US"/>
        </a:p>
      </dgm:t>
    </dgm:pt>
    <dgm:pt modelId="{68838153-FCB1-48F0-BD14-73E257182ACC}">
      <dgm:prSet/>
      <dgm:spPr/>
      <dgm:t>
        <a:bodyPr/>
        <a:lstStyle/>
        <a:p>
          <a:r>
            <a:rPr lang="en-IE"/>
            <a:t>Large  multinucleate cells that are involved in resorption</a:t>
          </a:r>
          <a:endParaRPr lang="en-US"/>
        </a:p>
      </dgm:t>
    </dgm:pt>
    <dgm:pt modelId="{1037725A-073B-4C21-B462-703B7F2AAD4D}" type="parTrans" cxnId="{CF7D8514-8F0E-49F0-8B8E-9FDA4BDFCF45}">
      <dgm:prSet/>
      <dgm:spPr/>
      <dgm:t>
        <a:bodyPr/>
        <a:lstStyle/>
        <a:p>
          <a:endParaRPr lang="en-US"/>
        </a:p>
      </dgm:t>
    </dgm:pt>
    <dgm:pt modelId="{82442CA3-C973-49CE-8F34-DA839A1BC497}" type="sibTrans" cxnId="{CF7D8514-8F0E-49F0-8B8E-9FDA4BDFCF45}">
      <dgm:prSet/>
      <dgm:spPr/>
      <dgm:t>
        <a:bodyPr/>
        <a:lstStyle/>
        <a:p>
          <a:endParaRPr lang="en-US"/>
        </a:p>
      </dgm:t>
    </dgm:pt>
    <dgm:pt modelId="{8F8D9703-6B36-4906-A4DD-0B8BA72B5012}">
      <dgm:prSet/>
      <dgm:spPr/>
      <dgm:t>
        <a:bodyPr/>
        <a:lstStyle/>
        <a:p>
          <a:r>
            <a:rPr lang="en-IE"/>
            <a:t>Resorption more rapid than deposition</a:t>
          </a:r>
          <a:endParaRPr lang="en-US"/>
        </a:p>
      </dgm:t>
    </dgm:pt>
    <dgm:pt modelId="{93F5331C-8546-47E2-881D-DE99825C28C3}" type="parTrans" cxnId="{C321D64D-2467-4CB1-9A54-2D6231DB7FEB}">
      <dgm:prSet/>
      <dgm:spPr/>
      <dgm:t>
        <a:bodyPr/>
        <a:lstStyle/>
        <a:p>
          <a:endParaRPr lang="en-US"/>
        </a:p>
      </dgm:t>
    </dgm:pt>
    <dgm:pt modelId="{9A480CC1-89F7-456F-B2B9-626E6038E3DF}" type="sibTrans" cxnId="{C321D64D-2467-4CB1-9A54-2D6231DB7FEB}">
      <dgm:prSet/>
      <dgm:spPr/>
      <dgm:t>
        <a:bodyPr/>
        <a:lstStyle/>
        <a:p>
          <a:endParaRPr lang="en-US"/>
        </a:p>
      </dgm:t>
    </dgm:pt>
    <dgm:pt modelId="{0E4297BF-9310-40AD-9ED1-51EDBADB9EA3}">
      <dgm:prSet/>
      <dgm:spPr/>
      <dgm:t>
        <a:bodyPr/>
        <a:lstStyle/>
        <a:p>
          <a:r>
            <a:rPr lang="en-IE"/>
            <a:t>Controlled by osteoblasts </a:t>
          </a:r>
          <a:endParaRPr lang="en-US"/>
        </a:p>
      </dgm:t>
    </dgm:pt>
    <dgm:pt modelId="{DADD460A-B836-46A0-B4A6-8A8C8D68921F}" type="parTrans" cxnId="{5D823969-2FEF-450D-9909-8B0B189E3625}">
      <dgm:prSet/>
      <dgm:spPr/>
      <dgm:t>
        <a:bodyPr/>
        <a:lstStyle/>
        <a:p>
          <a:endParaRPr lang="en-US"/>
        </a:p>
      </dgm:t>
    </dgm:pt>
    <dgm:pt modelId="{5F3FFE7A-DC66-4E1E-ADDC-60301FF277DC}" type="sibTrans" cxnId="{5D823969-2FEF-450D-9909-8B0B189E3625}">
      <dgm:prSet/>
      <dgm:spPr/>
      <dgm:t>
        <a:bodyPr/>
        <a:lstStyle/>
        <a:p>
          <a:endParaRPr lang="en-US"/>
        </a:p>
      </dgm:t>
    </dgm:pt>
    <dgm:pt modelId="{26438440-4EE3-4ECC-823D-9748BC1613B5}" type="pres">
      <dgm:prSet presAssocID="{70167E35-E9B6-458A-BC5A-E1AD3B775A38}" presName="hierChild1" presStyleCnt="0">
        <dgm:presLayoutVars>
          <dgm:chPref val="1"/>
          <dgm:dir/>
          <dgm:animOne val="branch"/>
          <dgm:animLvl val="lvl"/>
          <dgm:resizeHandles/>
        </dgm:presLayoutVars>
      </dgm:prSet>
      <dgm:spPr/>
    </dgm:pt>
    <dgm:pt modelId="{94E64061-3F4C-4C26-8AFF-1A5ED8EAD7FA}" type="pres">
      <dgm:prSet presAssocID="{C391E2CD-A878-4088-BB29-8E01A8D99606}" presName="hierRoot1" presStyleCnt="0"/>
      <dgm:spPr/>
    </dgm:pt>
    <dgm:pt modelId="{A1AC7AA7-E5CA-4195-A9CE-01D26DD10949}" type="pres">
      <dgm:prSet presAssocID="{C391E2CD-A878-4088-BB29-8E01A8D99606}" presName="composite" presStyleCnt="0"/>
      <dgm:spPr/>
    </dgm:pt>
    <dgm:pt modelId="{DC47FB39-B2A7-4801-8765-949EDA2242CA}" type="pres">
      <dgm:prSet presAssocID="{C391E2CD-A878-4088-BB29-8E01A8D99606}" presName="background" presStyleLbl="node0" presStyleIdx="0" presStyleCnt="4"/>
      <dgm:spPr/>
    </dgm:pt>
    <dgm:pt modelId="{13697607-DD1A-4C66-851F-D5B924A62724}" type="pres">
      <dgm:prSet presAssocID="{C391E2CD-A878-4088-BB29-8E01A8D99606}" presName="text" presStyleLbl="fgAcc0" presStyleIdx="0" presStyleCnt="4">
        <dgm:presLayoutVars>
          <dgm:chPref val="3"/>
        </dgm:presLayoutVars>
      </dgm:prSet>
      <dgm:spPr/>
    </dgm:pt>
    <dgm:pt modelId="{76CBED60-DD44-4D8C-BDBF-722B5E4450D0}" type="pres">
      <dgm:prSet presAssocID="{C391E2CD-A878-4088-BB29-8E01A8D99606}" presName="hierChild2" presStyleCnt="0"/>
      <dgm:spPr/>
    </dgm:pt>
    <dgm:pt modelId="{73D12DAE-F26B-4ECF-9F53-F94F55B6DAB5}" type="pres">
      <dgm:prSet presAssocID="{68838153-FCB1-48F0-BD14-73E257182ACC}" presName="hierRoot1" presStyleCnt="0"/>
      <dgm:spPr/>
    </dgm:pt>
    <dgm:pt modelId="{66958AD9-DE98-46D2-8EDF-64471B4927A9}" type="pres">
      <dgm:prSet presAssocID="{68838153-FCB1-48F0-BD14-73E257182ACC}" presName="composite" presStyleCnt="0"/>
      <dgm:spPr/>
    </dgm:pt>
    <dgm:pt modelId="{37CF41D7-278C-451E-B29A-14CA9BB8D623}" type="pres">
      <dgm:prSet presAssocID="{68838153-FCB1-48F0-BD14-73E257182ACC}" presName="background" presStyleLbl="node0" presStyleIdx="1" presStyleCnt="4"/>
      <dgm:spPr/>
    </dgm:pt>
    <dgm:pt modelId="{492FA1B3-DED7-4BA0-8E06-7586D2AE147B}" type="pres">
      <dgm:prSet presAssocID="{68838153-FCB1-48F0-BD14-73E257182ACC}" presName="text" presStyleLbl="fgAcc0" presStyleIdx="1" presStyleCnt="4">
        <dgm:presLayoutVars>
          <dgm:chPref val="3"/>
        </dgm:presLayoutVars>
      </dgm:prSet>
      <dgm:spPr/>
    </dgm:pt>
    <dgm:pt modelId="{EF99FFDE-1371-4A5D-A7AC-115A78020869}" type="pres">
      <dgm:prSet presAssocID="{68838153-FCB1-48F0-BD14-73E257182ACC}" presName="hierChild2" presStyleCnt="0"/>
      <dgm:spPr/>
    </dgm:pt>
    <dgm:pt modelId="{95DB117F-F4F4-4D2C-BEA5-6DA1DC961537}" type="pres">
      <dgm:prSet presAssocID="{8F8D9703-6B36-4906-A4DD-0B8BA72B5012}" presName="hierRoot1" presStyleCnt="0"/>
      <dgm:spPr/>
    </dgm:pt>
    <dgm:pt modelId="{2F0F15FE-FD35-473A-A34B-1A46ADB33C92}" type="pres">
      <dgm:prSet presAssocID="{8F8D9703-6B36-4906-A4DD-0B8BA72B5012}" presName="composite" presStyleCnt="0"/>
      <dgm:spPr/>
    </dgm:pt>
    <dgm:pt modelId="{078E1F70-15ED-4BFF-AA2C-D70D357BCA28}" type="pres">
      <dgm:prSet presAssocID="{8F8D9703-6B36-4906-A4DD-0B8BA72B5012}" presName="background" presStyleLbl="node0" presStyleIdx="2" presStyleCnt="4"/>
      <dgm:spPr/>
    </dgm:pt>
    <dgm:pt modelId="{556FA3A8-45A0-4868-96E9-3C51C2A287EA}" type="pres">
      <dgm:prSet presAssocID="{8F8D9703-6B36-4906-A4DD-0B8BA72B5012}" presName="text" presStyleLbl="fgAcc0" presStyleIdx="2" presStyleCnt="4">
        <dgm:presLayoutVars>
          <dgm:chPref val="3"/>
        </dgm:presLayoutVars>
      </dgm:prSet>
      <dgm:spPr/>
    </dgm:pt>
    <dgm:pt modelId="{F4DA5796-C837-4B5B-8A48-514F5A03CDE4}" type="pres">
      <dgm:prSet presAssocID="{8F8D9703-6B36-4906-A4DD-0B8BA72B5012}" presName="hierChild2" presStyleCnt="0"/>
      <dgm:spPr/>
    </dgm:pt>
    <dgm:pt modelId="{18F16D12-FCF3-4AB3-A15E-D7A239A0A0DF}" type="pres">
      <dgm:prSet presAssocID="{0E4297BF-9310-40AD-9ED1-51EDBADB9EA3}" presName="hierRoot1" presStyleCnt="0"/>
      <dgm:spPr/>
    </dgm:pt>
    <dgm:pt modelId="{8F1B2C41-85A4-4B07-9916-B4FC01010746}" type="pres">
      <dgm:prSet presAssocID="{0E4297BF-9310-40AD-9ED1-51EDBADB9EA3}" presName="composite" presStyleCnt="0"/>
      <dgm:spPr/>
    </dgm:pt>
    <dgm:pt modelId="{8316056A-F98D-4755-8FD1-9AD5C810F332}" type="pres">
      <dgm:prSet presAssocID="{0E4297BF-9310-40AD-9ED1-51EDBADB9EA3}" presName="background" presStyleLbl="node0" presStyleIdx="3" presStyleCnt="4"/>
      <dgm:spPr/>
    </dgm:pt>
    <dgm:pt modelId="{3E3F3664-2DFA-4345-897A-40B9E54370FA}" type="pres">
      <dgm:prSet presAssocID="{0E4297BF-9310-40AD-9ED1-51EDBADB9EA3}" presName="text" presStyleLbl="fgAcc0" presStyleIdx="3" presStyleCnt="4">
        <dgm:presLayoutVars>
          <dgm:chPref val="3"/>
        </dgm:presLayoutVars>
      </dgm:prSet>
      <dgm:spPr/>
    </dgm:pt>
    <dgm:pt modelId="{567FAFDE-6E0D-4694-AF24-8E09877160F4}" type="pres">
      <dgm:prSet presAssocID="{0E4297BF-9310-40AD-9ED1-51EDBADB9EA3}" presName="hierChild2" presStyleCnt="0"/>
      <dgm:spPr/>
    </dgm:pt>
  </dgm:ptLst>
  <dgm:cxnLst>
    <dgm:cxn modelId="{24164B00-9C80-48F1-AEC0-BEF55F014821}" type="presOf" srcId="{70167E35-E9B6-458A-BC5A-E1AD3B775A38}" destId="{26438440-4EE3-4ECC-823D-9748BC1613B5}" srcOrd="0" destOrd="0" presId="urn:microsoft.com/office/officeart/2005/8/layout/hierarchy1"/>
    <dgm:cxn modelId="{2A4E9703-7979-4518-B271-30AA4F661E30}" type="presOf" srcId="{0E4297BF-9310-40AD-9ED1-51EDBADB9EA3}" destId="{3E3F3664-2DFA-4345-897A-40B9E54370FA}" srcOrd="0" destOrd="0" presId="urn:microsoft.com/office/officeart/2005/8/layout/hierarchy1"/>
    <dgm:cxn modelId="{CF7D8514-8F0E-49F0-8B8E-9FDA4BDFCF45}" srcId="{70167E35-E9B6-458A-BC5A-E1AD3B775A38}" destId="{68838153-FCB1-48F0-BD14-73E257182ACC}" srcOrd="1" destOrd="0" parTransId="{1037725A-073B-4C21-B462-703B7F2AAD4D}" sibTransId="{82442CA3-C973-49CE-8F34-DA839A1BC497}"/>
    <dgm:cxn modelId="{5D823969-2FEF-450D-9909-8B0B189E3625}" srcId="{70167E35-E9B6-458A-BC5A-E1AD3B775A38}" destId="{0E4297BF-9310-40AD-9ED1-51EDBADB9EA3}" srcOrd="3" destOrd="0" parTransId="{DADD460A-B836-46A0-B4A6-8A8C8D68921F}" sibTransId="{5F3FFE7A-DC66-4E1E-ADDC-60301FF277DC}"/>
    <dgm:cxn modelId="{C321D64D-2467-4CB1-9A54-2D6231DB7FEB}" srcId="{70167E35-E9B6-458A-BC5A-E1AD3B775A38}" destId="{8F8D9703-6B36-4906-A4DD-0B8BA72B5012}" srcOrd="2" destOrd="0" parTransId="{93F5331C-8546-47E2-881D-DE99825C28C3}" sibTransId="{9A480CC1-89F7-456F-B2B9-626E6038E3DF}"/>
    <dgm:cxn modelId="{E4C37452-F759-4EF5-B7F8-4689652C3DFE}" type="presOf" srcId="{C391E2CD-A878-4088-BB29-8E01A8D99606}" destId="{13697607-DD1A-4C66-851F-D5B924A62724}" srcOrd="0" destOrd="0" presId="urn:microsoft.com/office/officeart/2005/8/layout/hierarchy1"/>
    <dgm:cxn modelId="{24C57E7E-C70E-4449-A3B4-AC84F59BC821}" type="presOf" srcId="{68838153-FCB1-48F0-BD14-73E257182ACC}" destId="{492FA1B3-DED7-4BA0-8E06-7586D2AE147B}" srcOrd="0" destOrd="0" presId="urn:microsoft.com/office/officeart/2005/8/layout/hierarchy1"/>
    <dgm:cxn modelId="{40AA1AE1-545C-4235-9C3E-92F94083F94D}" type="presOf" srcId="{8F8D9703-6B36-4906-A4DD-0B8BA72B5012}" destId="{556FA3A8-45A0-4868-96E9-3C51C2A287EA}" srcOrd="0" destOrd="0" presId="urn:microsoft.com/office/officeart/2005/8/layout/hierarchy1"/>
    <dgm:cxn modelId="{7D22B8FA-28DB-4766-98B3-B2E2AD281405}" srcId="{70167E35-E9B6-458A-BC5A-E1AD3B775A38}" destId="{C391E2CD-A878-4088-BB29-8E01A8D99606}" srcOrd="0" destOrd="0" parTransId="{9A48E351-3EAF-4263-9DA4-E26D8E05D2E4}" sibTransId="{6994F742-40B6-4798-A950-197F70CECA2E}"/>
    <dgm:cxn modelId="{F35F9C0F-696C-45D7-9276-447103537BB8}" type="presParOf" srcId="{26438440-4EE3-4ECC-823D-9748BC1613B5}" destId="{94E64061-3F4C-4C26-8AFF-1A5ED8EAD7FA}" srcOrd="0" destOrd="0" presId="urn:microsoft.com/office/officeart/2005/8/layout/hierarchy1"/>
    <dgm:cxn modelId="{249A74E3-801C-4EB9-BD3E-B6D9DFDB824C}" type="presParOf" srcId="{94E64061-3F4C-4C26-8AFF-1A5ED8EAD7FA}" destId="{A1AC7AA7-E5CA-4195-A9CE-01D26DD10949}" srcOrd="0" destOrd="0" presId="urn:microsoft.com/office/officeart/2005/8/layout/hierarchy1"/>
    <dgm:cxn modelId="{9B451A0B-6E3D-4AEE-A9A0-E402711490DE}" type="presParOf" srcId="{A1AC7AA7-E5CA-4195-A9CE-01D26DD10949}" destId="{DC47FB39-B2A7-4801-8765-949EDA2242CA}" srcOrd="0" destOrd="0" presId="urn:microsoft.com/office/officeart/2005/8/layout/hierarchy1"/>
    <dgm:cxn modelId="{50E1D80B-2711-476F-A52C-046FA0298B54}" type="presParOf" srcId="{A1AC7AA7-E5CA-4195-A9CE-01D26DD10949}" destId="{13697607-DD1A-4C66-851F-D5B924A62724}" srcOrd="1" destOrd="0" presId="urn:microsoft.com/office/officeart/2005/8/layout/hierarchy1"/>
    <dgm:cxn modelId="{5E3771E6-D542-402F-BC08-6058124497EB}" type="presParOf" srcId="{94E64061-3F4C-4C26-8AFF-1A5ED8EAD7FA}" destId="{76CBED60-DD44-4D8C-BDBF-722B5E4450D0}" srcOrd="1" destOrd="0" presId="urn:microsoft.com/office/officeart/2005/8/layout/hierarchy1"/>
    <dgm:cxn modelId="{1FFD43AC-A5DB-4125-B695-18753E42A52F}" type="presParOf" srcId="{26438440-4EE3-4ECC-823D-9748BC1613B5}" destId="{73D12DAE-F26B-4ECF-9F53-F94F55B6DAB5}" srcOrd="1" destOrd="0" presId="urn:microsoft.com/office/officeart/2005/8/layout/hierarchy1"/>
    <dgm:cxn modelId="{B3A56E88-BEF7-4C50-AEE9-D85D395396D1}" type="presParOf" srcId="{73D12DAE-F26B-4ECF-9F53-F94F55B6DAB5}" destId="{66958AD9-DE98-46D2-8EDF-64471B4927A9}" srcOrd="0" destOrd="0" presId="urn:microsoft.com/office/officeart/2005/8/layout/hierarchy1"/>
    <dgm:cxn modelId="{86C6DD02-1CAA-49DF-B3B3-46BFD264DA0F}" type="presParOf" srcId="{66958AD9-DE98-46D2-8EDF-64471B4927A9}" destId="{37CF41D7-278C-451E-B29A-14CA9BB8D623}" srcOrd="0" destOrd="0" presId="urn:microsoft.com/office/officeart/2005/8/layout/hierarchy1"/>
    <dgm:cxn modelId="{129CAFB8-FE4F-46E1-9B7B-93F63C5C6071}" type="presParOf" srcId="{66958AD9-DE98-46D2-8EDF-64471B4927A9}" destId="{492FA1B3-DED7-4BA0-8E06-7586D2AE147B}" srcOrd="1" destOrd="0" presId="urn:microsoft.com/office/officeart/2005/8/layout/hierarchy1"/>
    <dgm:cxn modelId="{AB31C9FC-7CBF-461B-B176-D1033B2F0D17}" type="presParOf" srcId="{73D12DAE-F26B-4ECF-9F53-F94F55B6DAB5}" destId="{EF99FFDE-1371-4A5D-A7AC-115A78020869}" srcOrd="1" destOrd="0" presId="urn:microsoft.com/office/officeart/2005/8/layout/hierarchy1"/>
    <dgm:cxn modelId="{5954C144-ACAF-4F87-88D8-82610D49956F}" type="presParOf" srcId="{26438440-4EE3-4ECC-823D-9748BC1613B5}" destId="{95DB117F-F4F4-4D2C-BEA5-6DA1DC961537}" srcOrd="2" destOrd="0" presId="urn:microsoft.com/office/officeart/2005/8/layout/hierarchy1"/>
    <dgm:cxn modelId="{EB9EC82A-EBB9-4012-98B9-6282D91C1B94}" type="presParOf" srcId="{95DB117F-F4F4-4D2C-BEA5-6DA1DC961537}" destId="{2F0F15FE-FD35-473A-A34B-1A46ADB33C92}" srcOrd="0" destOrd="0" presId="urn:microsoft.com/office/officeart/2005/8/layout/hierarchy1"/>
    <dgm:cxn modelId="{DF73152D-051E-4454-A466-A1AF5A0450CE}" type="presParOf" srcId="{2F0F15FE-FD35-473A-A34B-1A46ADB33C92}" destId="{078E1F70-15ED-4BFF-AA2C-D70D357BCA28}" srcOrd="0" destOrd="0" presId="urn:microsoft.com/office/officeart/2005/8/layout/hierarchy1"/>
    <dgm:cxn modelId="{A533FD05-7BF2-4E82-BCB9-1F2D96EE7B33}" type="presParOf" srcId="{2F0F15FE-FD35-473A-A34B-1A46ADB33C92}" destId="{556FA3A8-45A0-4868-96E9-3C51C2A287EA}" srcOrd="1" destOrd="0" presId="urn:microsoft.com/office/officeart/2005/8/layout/hierarchy1"/>
    <dgm:cxn modelId="{4E6F6C39-27B0-4801-81A7-79AB5C84DA84}" type="presParOf" srcId="{95DB117F-F4F4-4D2C-BEA5-6DA1DC961537}" destId="{F4DA5796-C837-4B5B-8A48-514F5A03CDE4}" srcOrd="1" destOrd="0" presId="urn:microsoft.com/office/officeart/2005/8/layout/hierarchy1"/>
    <dgm:cxn modelId="{9049B199-9E8D-47BD-953B-E54FC169CCBE}" type="presParOf" srcId="{26438440-4EE3-4ECC-823D-9748BC1613B5}" destId="{18F16D12-FCF3-4AB3-A15E-D7A239A0A0DF}" srcOrd="3" destOrd="0" presId="urn:microsoft.com/office/officeart/2005/8/layout/hierarchy1"/>
    <dgm:cxn modelId="{1A30C79B-EA74-430D-B882-91E957D3D185}" type="presParOf" srcId="{18F16D12-FCF3-4AB3-A15E-D7A239A0A0DF}" destId="{8F1B2C41-85A4-4B07-9916-B4FC01010746}" srcOrd="0" destOrd="0" presId="urn:microsoft.com/office/officeart/2005/8/layout/hierarchy1"/>
    <dgm:cxn modelId="{6D86A96E-F05C-40E1-845E-2445F532EBDA}" type="presParOf" srcId="{8F1B2C41-85A4-4B07-9916-B4FC01010746}" destId="{8316056A-F98D-4755-8FD1-9AD5C810F332}" srcOrd="0" destOrd="0" presId="urn:microsoft.com/office/officeart/2005/8/layout/hierarchy1"/>
    <dgm:cxn modelId="{D3472B8B-166C-42EC-AA30-5B21C667060F}" type="presParOf" srcId="{8F1B2C41-85A4-4B07-9916-B4FC01010746}" destId="{3E3F3664-2DFA-4345-897A-40B9E54370FA}" srcOrd="1" destOrd="0" presId="urn:microsoft.com/office/officeart/2005/8/layout/hierarchy1"/>
    <dgm:cxn modelId="{E1D3D06C-9C0F-4218-A6AC-4EC3D5C5704F}" type="presParOf" srcId="{18F16D12-FCF3-4AB3-A15E-D7A239A0A0DF}" destId="{567FAFDE-6E0D-4694-AF24-8E09877160F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F7801-2817-4FC5-82D9-DD643317F7EE}">
      <dsp:nvSpPr>
        <dsp:cNvPr id="0" name=""/>
        <dsp:cNvSpPr/>
      </dsp:nvSpPr>
      <dsp:spPr>
        <a:xfrm>
          <a:off x="0" y="0"/>
          <a:ext cx="8539512" cy="624364"/>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IE" sz="1600" kern="1200"/>
            <a:t>Osteoblasts are found on tension side. </a:t>
          </a:r>
          <a:endParaRPr lang="en-US" sz="1600" kern="1200"/>
        </a:p>
      </dsp:txBody>
      <dsp:txXfrm>
        <a:off x="18287" y="18287"/>
        <a:ext cx="7792724" cy="587790"/>
      </dsp:txXfrm>
    </dsp:sp>
    <dsp:sp modelId="{8EB7BC9A-2432-4615-BB69-190D640DAEA6}">
      <dsp:nvSpPr>
        <dsp:cNvPr id="0" name=""/>
        <dsp:cNvSpPr/>
      </dsp:nvSpPr>
      <dsp:spPr>
        <a:xfrm>
          <a:off x="637690" y="711081"/>
          <a:ext cx="8539512" cy="624364"/>
        </a:xfrm>
        <a:prstGeom prst="roundRect">
          <a:avLst>
            <a:gd name="adj" fmla="val 10000"/>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IE" sz="1600" kern="1200"/>
            <a:t>48 hrs after force applied. </a:t>
          </a:r>
          <a:endParaRPr lang="en-US" sz="1600" kern="1200"/>
        </a:p>
      </dsp:txBody>
      <dsp:txXfrm>
        <a:off x="655977" y="729368"/>
        <a:ext cx="7459410" cy="587790"/>
      </dsp:txXfrm>
    </dsp:sp>
    <dsp:sp modelId="{66E9415E-8226-4854-8A43-32472D9D9CF3}">
      <dsp:nvSpPr>
        <dsp:cNvPr id="0" name=""/>
        <dsp:cNvSpPr/>
      </dsp:nvSpPr>
      <dsp:spPr>
        <a:xfrm>
          <a:off x="1275381" y="1422162"/>
          <a:ext cx="8539512" cy="624364"/>
        </a:xfrm>
        <a:prstGeom prst="roundRect">
          <a:avLst>
            <a:gd name="adj" fmla="val 10000"/>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IE" sz="1600" kern="1200"/>
            <a:t>Deposit bone</a:t>
          </a:r>
          <a:endParaRPr lang="en-US" sz="1600" kern="1200"/>
        </a:p>
      </dsp:txBody>
      <dsp:txXfrm>
        <a:off x="1293668" y="1440449"/>
        <a:ext cx="7459410" cy="587790"/>
      </dsp:txXfrm>
    </dsp:sp>
    <dsp:sp modelId="{86FF2C7E-AFB6-4940-8D5A-F905F3EE852B}">
      <dsp:nvSpPr>
        <dsp:cNvPr id="0" name=""/>
        <dsp:cNvSpPr/>
      </dsp:nvSpPr>
      <dsp:spPr>
        <a:xfrm>
          <a:off x="1913072" y="2133244"/>
          <a:ext cx="8539512" cy="624364"/>
        </a:xfrm>
        <a:prstGeom prst="roundRect">
          <a:avLst>
            <a:gd name="adj" fmla="val 1000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IE" sz="1600" kern="1200"/>
            <a:t>They recruit and activate osteoclasts</a:t>
          </a:r>
          <a:endParaRPr lang="en-US" sz="1600" kern="1200"/>
        </a:p>
      </dsp:txBody>
      <dsp:txXfrm>
        <a:off x="1931359" y="2151531"/>
        <a:ext cx="7459410" cy="587790"/>
      </dsp:txXfrm>
    </dsp:sp>
    <dsp:sp modelId="{7776B48F-8798-4094-9C9A-1FF6C8FCCB4F}">
      <dsp:nvSpPr>
        <dsp:cNvPr id="0" name=""/>
        <dsp:cNvSpPr/>
      </dsp:nvSpPr>
      <dsp:spPr>
        <a:xfrm>
          <a:off x="2550763" y="2844325"/>
          <a:ext cx="8539512" cy="624364"/>
        </a:xfrm>
        <a:prstGeom prst="roundRect">
          <a:avLst>
            <a:gd name="adj" fmla="val 10000"/>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IE" sz="1600" kern="1200"/>
            <a:t>4 main functions: to produce bone ,to recruits osteoclasts, regulate the bone and to stop osteoclasts working</a:t>
          </a:r>
          <a:endParaRPr lang="en-US" sz="1600" kern="1200"/>
        </a:p>
      </dsp:txBody>
      <dsp:txXfrm>
        <a:off x="2569050" y="2862612"/>
        <a:ext cx="7459410" cy="587790"/>
      </dsp:txXfrm>
    </dsp:sp>
    <dsp:sp modelId="{9098F78F-CA05-40C3-B57A-A74BD97E4FFA}">
      <dsp:nvSpPr>
        <dsp:cNvPr id="0" name=""/>
        <dsp:cNvSpPr/>
      </dsp:nvSpPr>
      <dsp:spPr>
        <a:xfrm>
          <a:off x="8133675" y="456132"/>
          <a:ext cx="405836" cy="405836"/>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8224988" y="456132"/>
        <a:ext cx="223210" cy="305392"/>
      </dsp:txXfrm>
    </dsp:sp>
    <dsp:sp modelId="{BE26DA57-833C-48E9-AE79-F59A2895AB8B}">
      <dsp:nvSpPr>
        <dsp:cNvPr id="0" name=""/>
        <dsp:cNvSpPr/>
      </dsp:nvSpPr>
      <dsp:spPr>
        <a:xfrm>
          <a:off x="8771366" y="1167214"/>
          <a:ext cx="405836" cy="405836"/>
        </a:xfrm>
        <a:prstGeom prst="downArrow">
          <a:avLst>
            <a:gd name="adj1" fmla="val 55000"/>
            <a:gd name="adj2" fmla="val 45000"/>
          </a:avLst>
        </a:prstGeom>
        <a:solidFill>
          <a:schemeClr val="accent3">
            <a:tint val="40000"/>
            <a:alpha val="90000"/>
            <a:hueOff val="0"/>
            <a:satOff val="0"/>
            <a:lumOff val="0"/>
            <a:alphaOff val="0"/>
          </a:schemeClr>
        </a:solidFill>
        <a:ln w="1587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8862679" y="1167214"/>
        <a:ext cx="223210" cy="305392"/>
      </dsp:txXfrm>
    </dsp:sp>
    <dsp:sp modelId="{F66361A9-C438-453C-8991-E29D40B6CF87}">
      <dsp:nvSpPr>
        <dsp:cNvPr id="0" name=""/>
        <dsp:cNvSpPr/>
      </dsp:nvSpPr>
      <dsp:spPr>
        <a:xfrm>
          <a:off x="9409057" y="1867889"/>
          <a:ext cx="405836" cy="405836"/>
        </a:xfrm>
        <a:prstGeom prst="downArrow">
          <a:avLst>
            <a:gd name="adj1" fmla="val 55000"/>
            <a:gd name="adj2" fmla="val 45000"/>
          </a:avLst>
        </a:prstGeom>
        <a:solidFill>
          <a:schemeClr val="accent4">
            <a:tint val="40000"/>
            <a:alpha val="90000"/>
            <a:hueOff val="0"/>
            <a:satOff val="0"/>
            <a:lumOff val="0"/>
            <a:alphaOff val="0"/>
          </a:schemeClr>
        </a:solidFill>
        <a:ln w="1587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9500370" y="1867889"/>
        <a:ext cx="223210" cy="305392"/>
      </dsp:txXfrm>
    </dsp:sp>
    <dsp:sp modelId="{126B3AB6-6582-4056-8B89-ED4675A874F1}">
      <dsp:nvSpPr>
        <dsp:cNvPr id="0" name=""/>
        <dsp:cNvSpPr/>
      </dsp:nvSpPr>
      <dsp:spPr>
        <a:xfrm>
          <a:off x="10046748" y="2585908"/>
          <a:ext cx="405836" cy="405836"/>
        </a:xfrm>
        <a:prstGeom prst="downArrow">
          <a:avLst>
            <a:gd name="adj1" fmla="val 55000"/>
            <a:gd name="adj2" fmla="val 45000"/>
          </a:avLst>
        </a:prstGeom>
        <a:solidFill>
          <a:schemeClr val="accent5">
            <a:tint val="40000"/>
            <a:alpha val="90000"/>
            <a:hueOff val="0"/>
            <a:satOff val="0"/>
            <a:lumOff val="0"/>
            <a:alphaOff val="0"/>
          </a:schemeClr>
        </a:solidFill>
        <a:ln w="15875"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10138061" y="2585908"/>
        <a:ext cx="223210" cy="305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47FB39-B2A7-4801-8765-949EDA2242CA}">
      <dsp:nvSpPr>
        <dsp:cNvPr id="0" name=""/>
        <dsp:cNvSpPr/>
      </dsp:nvSpPr>
      <dsp:spPr>
        <a:xfrm>
          <a:off x="3249" y="875352"/>
          <a:ext cx="2319860" cy="147311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697607-DD1A-4C66-851F-D5B924A62724}">
      <dsp:nvSpPr>
        <dsp:cNvPr id="0" name=""/>
        <dsp:cNvSpPr/>
      </dsp:nvSpPr>
      <dsp:spPr>
        <a:xfrm>
          <a:off x="261011" y="1120226"/>
          <a:ext cx="2319860" cy="147311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E" sz="1800" kern="1200"/>
            <a:t>Osteoclasts. Found on compression side 48 hrs after force applied</a:t>
          </a:r>
          <a:endParaRPr lang="en-US" sz="1800" kern="1200"/>
        </a:p>
      </dsp:txBody>
      <dsp:txXfrm>
        <a:off x="304157" y="1163372"/>
        <a:ext cx="2233568" cy="1386819"/>
      </dsp:txXfrm>
    </dsp:sp>
    <dsp:sp modelId="{37CF41D7-278C-451E-B29A-14CA9BB8D623}">
      <dsp:nvSpPr>
        <dsp:cNvPr id="0" name=""/>
        <dsp:cNvSpPr/>
      </dsp:nvSpPr>
      <dsp:spPr>
        <a:xfrm>
          <a:off x="2838634" y="875352"/>
          <a:ext cx="2319860" cy="147311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2FA1B3-DED7-4BA0-8E06-7586D2AE147B}">
      <dsp:nvSpPr>
        <dsp:cNvPr id="0" name=""/>
        <dsp:cNvSpPr/>
      </dsp:nvSpPr>
      <dsp:spPr>
        <a:xfrm>
          <a:off x="3096396" y="1120226"/>
          <a:ext cx="2319860" cy="147311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E" sz="1800" kern="1200"/>
            <a:t>Large  multinucleate cells that are involved in resorption</a:t>
          </a:r>
          <a:endParaRPr lang="en-US" sz="1800" kern="1200"/>
        </a:p>
      </dsp:txBody>
      <dsp:txXfrm>
        <a:off x="3139542" y="1163372"/>
        <a:ext cx="2233568" cy="1386819"/>
      </dsp:txXfrm>
    </dsp:sp>
    <dsp:sp modelId="{078E1F70-15ED-4BFF-AA2C-D70D357BCA28}">
      <dsp:nvSpPr>
        <dsp:cNvPr id="0" name=""/>
        <dsp:cNvSpPr/>
      </dsp:nvSpPr>
      <dsp:spPr>
        <a:xfrm>
          <a:off x="5674019" y="875352"/>
          <a:ext cx="2319860" cy="147311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6FA3A8-45A0-4868-96E9-3C51C2A287EA}">
      <dsp:nvSpPr>
        <dsp:cNvPr id="0" name=""/>
        <dsp:cNvSpPr/>
      </dsp:nvSpPr>
      <dsp:spPr>
        <a:xfrm>
          <a:off x="5931781" y="1120226"/>
          <a:ext cx="2319860" cy="147311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E" sz="1800" kern="1200"/>
            <a:t>Resorption more rapid than deposition</a:t>
          </a:r>
          <a:endParaRPr lang="en-US" sz="1800" kern="1200"/>
        </a:p>
      </dsp:txBody>
      <dsp:txXfrm>
        <a:off x="5974927" y="1163372"/>
        <a:ext cx="2233568" cy="1386819"/>
      </dsp:txXfrm>
    </dsp:sp>
    <dsp:sp modelId="{8316056A-F98D-4755-8FD1-9AD5C810F332}">
      <dsp:nvSpPr>
        <dsp:cNvPr id="0" name=""/>
        <dsp:cNvSpPr/>
      </dsp:nvSpPr>
      <dsp:spPr>
        <a:xfrm>
          <a:off x="8509404" y="875352"/>
          <a:ext cx="2319860" cy="147311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3F3664-2DFA-4345-897A-40B9E54370FA}">
      <dsp:nvSpPr>
        <dsp:cNvPr id="0" name=""/>
        <dsp:cNvSpPr/>
      </dsp:nvSpPr>
      <dsp:spPr>
        <a:xfrm>
          <a:off x="8767166" y="1120226"/>
          <a:ext cx="2319860" cy="147311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E" sz="1800" kern="1200"/>
            <a:t>Controlled by osteoblasts </a:t>
          </a:r>
          <a:endParaRPr lang="en-US" sz="1800" kern="1200"/>
        </a:p>
      </dsp:txBody>
      <dsp:txXfrm>
        <a:off x="8810312" y="1163372"/>
        <a:ext cx="2233568" cy="138681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EA7947-E287-4738-8C82-07CE4F01EF03}" type="datetime2">
              <a:rPr lang="en-US" smtClean="0"/>
              <a:t>Monday, October 13, 2025</a:t>
            </a:fld>
            <a:endParaRPr lang="en-US" dirty="0"/>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3955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E8C025-CD7A-4966-867E-81CF82B15267}" type="datetime2">
              <a:rPr lang="en-US" smtClean="0"/>
              <a:t>Monday, October 13, 2025</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873394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809929-0719-4517-94D6-FDF7F99E70F6}" type="datetime2">
              <a:rPr lang="en-US" smtClean="0"/>
              <a:t>Monday, October 13, 2025</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457865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0E95673-5512-4AAA-9AEB-E00C61EC65D5}" type="datetime2">
              <a:rPr lang="en-US" smtClean="0"/>
              <a:t>Monday, October 13, 2025</a:t>
            </a:fld>
            <a:endParaRPr lang="en-US"/>
          </a:p>
        </p:txBody>
      </p:sp>
      <p:sp>
        <p:nvSpPr>
          <p:cNvPr id="6" name="Footer Placeholder 5"/>
          <p:cNvSpPr>
            <a:spLocks noGrp="1"/>
          </p:cNvSpPr>
          <p:nvPr>
            <p:ph type="ftr" sz="quarter" idx="11"/>
          </p:nvPr>
        </p:nvSpPr>
        <p:spPr/>
        <p:txBody>
          <a:bodyPr/>
          <a:lstStyle/>
          <a:p>
            <a:r>
              <a:rPr lang="en-US"/>
              <a:t>Sample Footer</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365805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3138FA-2E87-4873-8BBA-13E447C9A99A}" type="datetime2">
              <a:rPr lang="en-US" smtClean="0"/>
              <a:t>Monday, October 13, 2025</a:t>
            </a:fld>
            <a:endParaRPr lang="en-US"/>
          </a:p>
        </p:txBody>
      </p:sp>
      <p:sp>
        <p:nvSpPr>
          <p:cNvPr id="8" name="Footer Placeholder 7"/>
          <p:cNvSpPr>
            <a:spLocks noGrp="1"/>
          </p:cNvSpPr>
          <p:nvPr>
            <p:ph type="ftr" sz="quarter" idx="11"/>
          </p:nvPr>
        </p:nvSpPr>
        <p:spPr/>
        <p:txBody>
          <a:bodyPr/>
          <a:lstStyle/>
          <a:p>
            <a:r>
              <a:rPr lang="en-US"/>
              <a:t>Sample Footer</a:t>
            </a:r>
          </a:p>
        </p:txBody>
      </p:sp>
      <p:sp>
        <p:nvSpPr>
          <p:cNvPr id="9" name="Slide Number Placeholder 8"/>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886092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5BB40A-97BD-4BFB-B639-0BFF95FDE8B7}" type="datetime2">
              <a:rPr lang="en-US" smtClean="0"/>
              <a:t>Monday, October 13, 2025</a:t>
            </a:fld>
            <a:endParaRPr lang="en-US"/>
          </a:p>
        </p:txBody>
      </p:sp>
      <p:sp>
        <p:nvSpPr>
          <p:cNvPr id="4" name="Footer Placeholder 3"/>
          <p:cNvSpPr>
            <a:spLocks noGrp="1"/>
          </p:cNvSpPr>
          <p:nvPr>
            <p:ph type="ftr" sz="quarter" idx="11"/>
          </p:nvPr>
        </p:nvSpPr>
        <p:spPr/>
        <p:txBody>
          <a:bodyPr/>
          <a:lstStyle/>
          <a:p>
            <a:r>
              <a:rPr lang="en-US"/>
              <a:t>Sample Footer</a:t>
            </a:r>
          </a:p>
        </p:txBody>
      </p:sp>
      <p:sp>
        <p:nvSpPr>
          <p:cNvPr id="5" name="Slide Number Placeholder 4"/>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276032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E9E0E3-ECF6-4CFE-8698-AEFEBCECC3C0}" type="datetime2">
              <a:rPr lang="en-US" smtClean="0"/>
              <a:t>Monday, October 13, 2025</a:t>
            </a:fld>
            <a:endParaRPr lang="en-US"/>
          </a:p>
        </p:txBody>
      </p:sp>
      <p:sp>
        <p:nvSpPr>
          <p:cNvPr id="3" name="Footer Placeholder 2"/>
          <p:cNvSpPr>
            <a:spLocks noGrp="1"/>
          </p:cNvSpPr>
          <p:nvPr>
            <p:ph type="ftr" sz="quarter" idx="11"/>
          </p:nvPr>
        </p:nvSpPr>
        <p:spPr/>
        <p:txBody>
          <a:bodyPr/>
          <a:lstStyle/>
          <a:p>
            <a:r>
              <a:rPr lang="en-US"/>
              <a:t>Sample Footer</a:t>
            </a:r>
          </a:p>
        </p:txBody>
      </p:sp>
      <p:sp>
        <p:nvSpPr>
          <p:cNvPr id="4" name="Slide Number Placeholder 3"/>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4085918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1462FC-960E-4740-921F-B36862979F21}" type="datetime2">
              <a:rPr lang="en-US" smtClean="0"/>
              <a:t>Monday, October 13, 2025</a:t>
            </a:fld>
            <a:endParaRPr lang="en-US"/>
          </a:p>
        </p:txBody>
      </p:sp>
      <p:sp>
        <p:nvSpPr>
          <p:cNvPr id="6" name="Footer Placeholder 5"/>
          <p:cNvSpPr>
            <a:spLocks noGrp="1"/>
          </p:cNvSpPr>
          <p:nvPr>
            <p:ph type="ftr" sz="quarter" idx="11"/>
          </p:nvPr>
        </p:nvSpPr>
        <p:spPr/>
        <p:txBody>
          <a:bodyPr/>
          <a:lstStyle/>
          <a:p>
            <a:r>
              <a:rPr lang="en-US"/>
              <a:t>Sample Footer</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068605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0BC9E2-CB44-4C05-9BB5-496C18A241E0}" type="datetime2">
              <a:rPr lang="en-US" smtClean="0"/>
              <a:t>Monday, October 13, 2025</a:t>
            </a:fld>
            <a:endParaRPr lang="en-US"/>
          </a:p>
        </p:txBody>
      </p:sp>
      <p:sp>
        <p:nvSpPr>
          <p:cNvPr id="6" name="Footer Placeholder 5"/>
          <p:cNvSpPr>
            <a:spLocks noGrp="1"/>
          </p:cNvSpPr>
          <p:nvPr>
            <p:ph type="ftr" sz="quarter" idx="11"/>
          </p:nvPr>
        </p:nvSpPr>
        <p:spPr/>
        <p:txBody>
          <a:bodyPr/>
          <a:lstStyle/>
          <a:p>
            <a:r>
              <a:rPr lang="en-US"/>
              <a:t>Sample Footer</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396732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246CB39B-5F4C-4A7E-9BE3-AAFD45576D16}" type="datetime2">
              <a:rPr lang="en-US" smtClean="0"/>
              <a:t>Monday, October 13, 2025</a:t>
            </a:fld>
            <a:endParaRPr lang="en-US" dirty="0"/>
          </a:p>
        </p:txBody>
      </p:sp>
      <p:sp>
        <p:nvSpPr>
          <p:cNvPr id="4" name="Footer Placeholder 3"/>
          <p:cNvSpPr>
            <a:spLocks noGrp="1"/>
          </p:cNvSpPr>
          <p:nvPr>
            <p:ph type="ftr" sz="quarter" idx="11"/>
          </p:nvPr>
        </p:nvSpPr>
        <p:spPr/>
        <p:txBody>
          <a:bodyPr/>
          <a:lstStyle/>
          <a:p>
            <a:r>
              <a:rPr lang="en-US"/>
              <a:t>Sample Footer</a:t>
            </a:r>
            <a:endParaRPr lang="en-US" dirty="0"/>
          </a:p>
        </p:txBody>
      </p:sp>
      <p:sp>
        <p:nvSpPr>
          <p:cNvPr id="5" name="Slide Number Placeholder 4"/>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39496823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6CB39B-5F4C-4A7E-9BE3-AAFD45576D16}" type="datetime2">
              <a:rPr lang="en-US" smtClean="0"/>
              <a:t>Monday, October 13, 2025</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13602071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6CB39B-5F4C-4A7E-9BE3-AAFD45576D16}" type="datetime2">
              <a:rPr lang="en-US" smtClean="0"/>
              <a:t>Monday, October 13, 2025</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5861054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6CB39B-5F4C-4A7E-9BE3-AAFD45576D16}" type="datetime2">
              <a:rPr lang="en-US" smtClean="0"/>
              <a:t>Monday, October 13, 2025</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8146737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6CB39B-5F4C-4A7E-9BE3-AAFD45576D16}" type="datetime2">
              <a:rPr lang="en-US" smtClean="0"/>
              <a:t>Monday, October 13, 2025</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2624963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6CB39B-5F4C-4A7E-9BE3-AAFD45576D16}" type="datetime2">
              <a:rPr lang="en-US" smtClean="0"/>
              <a:t>Monday, October 13, 2025</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77533460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2EBD84-71F4-4271-8C46-0D47C0A9B12E}" type="datetime2">
              <a:rPr lang="en-US" smtClean="0"/>
              <a:t>Monday, October 13, 2025</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87287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AE0CE1-F450-4107-B2CB-17B18F8A3F4A}" type="datetime2">
              <a:rPr lang="en-US" smtClean="0"/>
              <a:t>Monday, October 13, 2025</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215425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246CB39B-5F4C-4A7E-9BE3-AAFD45576D16}" type="datetime2">
              <a:rPr lang="en-US" smtClean="0"/>
              <a:t>Monday, October 13, 2025</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r>
              <a:rPr lang="en-US"/>
              <a:t>Sample Footer</a:t>
            </a:r>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3698771353"/>
      </p:ext>
    </p:extLst>
  </p:cSld>
  <p:clrMap bg1="dk1" tx1="lt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en/blood-blood-plasma-red-blood-cells-75301/"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47ACB-106C-0EB0-82F4-2F57CB1F6D91}"/>
              </a:ext>
            </a:extLst>
          </p:cNvPr>
          <p:cNvSpPr>
            <a:spLocks noGrp="1"/>
          </p:cNvSpPr>
          <p:nvPr>
            <p:ph type="ctrTitle"/>
          </p:nvPr>
        </p:nvSpPr>
        <p:spPr>
          <a:xfrm>
            <a:off x="550864" y="1051551"/>
            <a:ext cx="3565524" cy="2384898"/>
          </a:xfrm>
        </p:spPr>
        <p:txBody>
          <a:bodyPr anchor="b">
            <a:normAutofit/>
          </a:bodyPr>
          <a:lstStyle/>
          <a:p>
            <a:r>
              <a:rPr lang="en-IE" sz="4800" dirty="0"/>
              <a:t>Tooth Movement</a:t>
            </a:r>
          </a:p>
        </p:txBody>
      </p:sp>
      <p:sp>
        <p:nvSpPr>
          <p:cNvPr id="3" name="Subtitle 2">
            <a:extLst>
              <a:ext uri="{FF2B5EF4-FFF2-40B4-BE49-F238E27FC236}">
                <a16:creationId xmlns:a16="http://schemas.microsoft.com/office/drawing/2014/main" id="{10EDC065-45E2-4304-15E6-5EF9B27C1DC0}"/>
              </a:ext>
            </a:extLst>
          </p:cNvPr>
          <p:cNvSpPr>
            <a:spLocks noGrp="1"/>
          </p:cNvSpPr>
          <p:nvPr>
            <p:ph type="subTitle" idx="1"/>
          </p:nvPr>
        </p:nvSpPr>
        <p:spPr>
          <a:xfrm>
            <a:off x="550863" y="3569008"/>
            <a:ext cx="3565525" cy="1731656"/>
          </a:xfrm>
        </p:spPr>
        <p:txBody>
          <a:bodyPr>
            <a:normAutofit/>
          </a:bodyPr>
          <a:lstStyle/>
          <a:p>
            <a:r>
              <a:rPr lang="en-IE" sz="2000" dirty="0">
                <a:solidFill>
                  <a:schemeClr val="tx1">
                    <a:alpha val="60000"/>
                  </a:schemeClr>
                </a:solidFill>
              </a:rPr>
              <a:t>Catherine Doherty</a:t>
            </a:r>
          </a:p>
        </p:txBody>
      </p:sp>
      <p:pic>
        <p:nvPicPr>
          <p:cNvPr id="4" name="Picture 3" descr="Abstract smoke background">
            <a:extLst>
              <a:ext uri="{FF2B5EF4-FFF2-40B4-BE49-F238E27FC236}">
                <a16:creationId xmlns:a16="http://schemas.microsoft.com/office/drawing/2014/main" id="{B41963F7-72E4-9CFE-64F2-E450AF517F20}"/>
              </a:ext>
            </a:extLst>
          </p:cNvPr>
          <p:cNvPicPr>
            <a:picLocks noChangeAspect="1"/>
          </p:cNvPicPr>
          <p:nvPr/>
        </p:nvPicPr>
        <p:blipFill>
          <a:blip r:embed="rId2"/>
          <a:srcRect l="10466" r="17308"/>
          <a:stretch/>
        </p:blipFill>
        <p:spPr>
          <a:xfrm>
            <a:off x="4743450" y="10"/>
            <a:ext cx="7448551" cy="6857990"/>
          </a:xfrm>
          <a:custGeom>
            <a:avLst/>
            <a:gdLst/>
            <a:ahLst/>
            <a:cxnLst/>
            <a:rect l="l" t="t" r="r" b="b"/>
            <a:pathLst>
              <a:path w="7448551" h="6858000">
                <a:moveTo>
                  <a:pt x="0" y="0"/>
                </a:moveTo>
                <a:lnTo>
                  <a:pt x="7448551" y="0"/>
                </a:lnTo>
                <a:lnTo>
                  <a:pt x="7448551" y="6858000"/>
                </a:lnTo>
                <a:lnTo>
                  <a:pt x="0" y="6858000"/>
                </a:lnTo>
                <a:close/>
              </a:path>
            </a:pathLst>
          </a:custGeom>
        </p:spPr>
      </p:pic>
    </p:spTree>
    <p:extLst>
      <p:ext uri="{BB962C8B-B14F-4D97-AF65-F5344CB8AC3E}">
        <p14:creationId xmlns:p14="http://schemas.microsoft.com/office/powerpoint/2010/main" val="3803900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0DD9-F95A-7FBB-0FB5-9C686912AEBA}"/>
              </a:ext>
            </a:extLst>
          </p:cNvPr>
          <p:cNvSpPr>
            <a:spLocks noGrp="1"/>
          </p:cNvSpPr>
          <p:nvPr>
            <p:ph type="title"/>
          </p:nvPr>
        </p:nvSpPr>
        <p:spPr/>
        <p:txBody>
          <a:bodyPr/>
          <a:lstStyle/>
          <a:p>
            <a:r>
              <a:rPr lang="en-IE" dirty="0"/>
              <a:t>AIMS AND OBJECTIVES</a:t>
            </a:r>
          </a:p>
        </p:txBody>
      </p:sp>
      <p:sp>
        <p:nvSpPr>
          <p:cNvPr id="3" name="Content Placeholder 2">
            <a:extLst>
              <a:ext uri="{FF2B5EF4-FFF2-40B4-BE49-F238E27FC236}">
                <a16:creationId xmlns:a16="http://schemas.microsoft.com/office/drawing/2014/main" id="{3354A9D7-F6AE-442E-D2A6-5D5D0F213D27}"/>
              </a:ext>
            </a:extLst>
          </p:cNvPr>
          <p:cNvSpPr>
            <a:spLocks noGrp="1"/>
          </p:cNvSpPr>
          <p:nvPr>
            <p:ph idx="1"/>
          </p:nvPr>
        </p:nvSpPr>
        <p:spPr/>
        <p:txBody>
          <a:bodyPr/>
          <a:lstStyle/>
          <a:p>
            <a:pPr marL="0" indent="0">
              <a:buNone/>
            </a:pPr>
            <a:r>
              <a:rPr lang="en-IE" dirty="0"/>
              <a:t>To understand normal exfoliation and eruption sequences. To develop knowledge on the histology of tooth movement</a:t>
            </a:r>
          </a:p>
          <a:p>
            <a:pPr marL="0" indent="0">
              <a:buNone/>
            </a:pPr>
            <a:r>
              <a:rPr lang="en-IE" dirty="0"/>
              <a:t>By the end of the session the students will be able to identify the chemicals and cells involved in tooth movement. They should understand the adverse effects of excessive force on the dentition.</a:t>
            </a:r>
          </a:p>
          <a:p>
            <a:pPr marL="0" indent="0">
              <a:buNone/>
            </a:pPr>
            <a:endParaRPr lang="en-IE" dirty="0"/>
          </a:p>
          <a:p>
            <a:pPr marL="0" indent="0">
              <a:buNone/>
            </a:pPr>
            <a:r>
              <a:rPr lang="en-IE" dirty="0"/>
              <a:t>GDC </a:t>
            </a:r>
            <a:r>
              <a:rPr lang="en-IE"/>
              <a:t>development outcome: C</a:t>
            </a:r>
            <a:endParaRPr lang="en-IE" dirty="0"/>
          </a:p>
          <a:p>
            <a:endParaRPr lang="en-IE" dirty="0"/>
          </a:p>
        </p:txBody>
      </p:sp>
    </p:spTree>
    <p:extLst>
      <p:ext uri="{BB962C8B-B14F-4D97-AF65-F5344CB8AC3E}">
        <p14:creationId xmlns:p14="http://schemas.microsoft.com/office/powerpoint/2010/main" val="4083013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995BB-3D25-5DD4-8CF3-C34158901F98}"/>
              </a:ext>
            </a:extLst>
          </p:cNvPr>
          <p:cNvSpPr>
            <a:spLocks noGrp="1"/>
          </p:cNvSpPr>
          <p:nvPr>
            <p:ph type="title"/>
          </p:nvPr>
        </p:nvSpPr>
        <p:spPr/>
        <p:txBody>
          <a:bodyPr/>
          <a:lstStyle/>
          <a:p>
            <a:r>
              <a:rPr lang="en-IE" dirty="0"/>
              <a:t>Biomechanics of Tooth Movement</a:t>
            </a:r>
          </a:p>
        </p:txBody>
      </p:sp>
      <p:sp>
        <p:nvSpPr>
          <p:cNvPr id="3" name="Content Placeholder 2">
            <a:extLst>
              <a:ext uri="{FF2B5EF4-FFF2-40B4-BE49-F238E27FC236}">
                <a16:creationId xmlns:a16="http://schemas.microsoft.com/office/drawing/2014/main" id="{779083EF-033A-482F-F452-6EC3FFD36084}"/>
              </a:ext>
            </a:extLst>
          </p:cNvPr>
          <p:cNvSpPr>
            <a:spLocks noGrp="1"/>
          </p:cNvSpPr>
          <p:nvPr>
            <p:ph idx="1"/>
          </p:nvPr>
        </p:nvSpPr>
        <p:spPr/>
        <p:txBody>
          <a:bodyPr>
            <a:normAutofit lnSpcReduction="10000"/>
          </a:bodyPr>
          <a:lstStyle/>
          <a:p>
            <a:r>
              <a:rPr lang="en-IE" dirty="0"/>
              <a:t>Centre of Resistance</a:t>
            </a:r>
          </a:p>
          <a:p>
            <a:pPr marL="0" indent="0">
              <a:buNone/>
            </a:pPr>
            <a:r>
              <a:rPr lang="en-GB" b="1" i="0" dirty="0">
                <a:solidFill>
                  <a:srgbClr val="2F2E2E"/>
                </a:solidFill>
                <a:effectLst/>
                <a:highlight>
                  <a:srgbClr val="FFFF00"/>
                </a:highlight>
                <a:latin typeface="din-next-w01-light"/>
              </a:rPr>
              <a:t>The Centre of Resistance (CR) of a tooth is the region within the tooth where a rotation wants to occur when a force is applied, and upon which perfect parallel movement, called translation, occurs when a force is applied directly to it.</a:t>
            </a:r>
          </a:p>
          <a:p>
            <a:pPr marL="0" indent="0">
              <a:buNone/>
            </a:pPr>
            <a:endParaRPr lang="en-GB" b="1" i="0" dirty="0">
              <a:solidFill>
                <a:srgbClr val="2F2E2E"/>
              </a:solidFill>
              <a:effectLst/>
              <a:highlight>
                <a:srgbClr val="FFFF00"/>
              </a:highlight>
              <a:latin typeface="din-next-w01-light"/>
            </a:endParaRPr>
          </a:p>
          <a:p>
            <a:pPr marL="0" indent="0">
              <a:buNone/>
            </a:pPr>
            <a:r>
              <a:rPr lang="en-GB" dirty="0">
                <a:solidFill>
                  <a:srgbClr val="111111"/>
                </a:solidFill>
                <a:highlight>
                  <a:srgbClr val="FFFF00"/>
                </a:highlight>
                <a:latin typeface="Roboto" panose="020F0502020204030204" pitchFamily="2" charset="0"/>
              </a:rPr>
              <a:t>The resistance is considered the fundamental reference point for controlled tooth movement. Accurate determination of its location can greatly enhance the efficiency of orthodontic treatment.</a:t>
            </a:r>
            <a:endParaRPr lang="en-GB" dirty="0">
              <a:solidFill>
                <a:srgbClr val="2F2E2E"/>
              </a:solidFill>
              <a:highlight>
                <a:srgbClr val="FFFF00"/>
              </a:highlight>
              <a:latin typeface="din-next-w01-light"/>
            </a:endParaRPr>
          </a:p>
          <a:p>
            <a:pPr marL="0" indent="0">
              <a:buNone/>
            </a:pPr>
            <a:r>
              <a:rPr lang="en-GB" b="0" i="0" dirty="0">
                <a:solidFill>
                  <a:srgbClr val="111111"/>
                </a:solidFill>
                <a:effectLst/>
                <a:latin typeface="Roboto" panose="020F0502020204030204" pitchFamily="2" charset="0"/>
              </a:rPr>
              <a:t> </a:t>
            </a:r>
            <a:r>
              <a:rPr lang="en-GB" b="0" i="0" dirty="0" err="1">
                <a:solidFill>
                  <a:srgbClr val="111111"/>
                </a:solidFill>
                <a:effectLst/>
                <a:latin typeface="Roboto" panose="020F0502020204030204" pitchFamily="2" charset="0"/>
              </a:rPr>
              <a:t>center</a:t>
            </a:r>
            <a:r>
              <a:rPr lang="en-GB" b="0" i="0" dirty="0">
                <a:solidFill>
                  <a:srgbClr val="111111"/>
                </a:solidFill>
                <a:effectLst/>
                <a:latin typeface="Roboto" panose="020F0502020204030204" pitchFamily="2" charset="0"/>
              </a:rPr>
              <a:t> of</a:t>
            </a:r>
            <a:endParaRPr lang="en-GB" u="sng" dirty="0">
              <a:solidFill>
                <a:srgbClr val="2F2E2E"/>
              </a:solidFill>
              <a:highlight>
                <a:srgbClr val="FFFF00"/>
              </a:highlight>
              <a:latin typeface="din-next-w01-light"/>
            </a:endParaRPr>
          </a:p>
          <a:p>
            <a:pPr marL="0" indent="0">
              <a:buNone/>
            </a:pPr>
            <a:endParaRPr lang="en-IE" u="sng" dirty="0">
              <a:highlight>
                <a:srgbClr val="FFFF00"/>
              </a:highlight>
            </a:endParaRPr>
          </a:p>
        </p:txBody>
      </p:sp>
    </p:spTree>
    <p:extLst>
      <p:ext uri="{BB962C8B-B14F-4D97-AF65-F5344CB8AC3E}">
        <p14:creationId xmlns:p14="http://schemas.microsoft.com/office/powerpoint/2010/main" val="675383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54A4E-64B5-7022-9E9A-C62E701E9F1C}"/>
              </a:ext>
            </a:extLst>
          </p:cNvPr>
          <p:cNvSpPr>
            <a:spLocks noGrp="1"/>
          </p:cNvSpPr>
          <p:nvPr>
            <p:ph type="title"/>
          </p:nvPr>
        </p:nvSpPr>
        <p:spPr/>
        <p:txBody>
          <a:bodyPr/>
          <a:lstStyle/>
          <a:p>
            <a:r>
              <a:rPr lang="en-IE" dirty="0"/>
              <a:t>Centre of resistance</a:t>
            </a:r>
          </a:p>
        </p:txBody>
      </p:sp>
      <p:sp>
        <p:nvSpPr>
          <p:cNvPr id="3" name="Content Placeholder 2">
            <a:extLst>
              <a:ext uri="{FF2B5EF4-FFF2-40B4-BE49-F238E27FC236}">
                <a16:creationId xmlns:a16="http://schemas.microsoft.com/office/drawing/2014/main" id="{7D0E2AC6-2DFD-AF3C-E0D4-3E9C60373A34}"/>
              </a:ext>
            </a:extLst>
          </p:cNvPr>
          <p:cNvSpPr>
            <a:spLocks noGrp="1"/>
          </p:cNvSpPr>
          <p:nvPr>
            <p:ph idx="1"/>
          </p:nvPr>
        </p:nvSpPr>
        <p:spPr/>
        <p:txBody>
          <a:bodyPr/>
          <a:lstStyle/>
          <a:p>
            <a:pPr marL="0" indent="0">
              <a:buNone/>
            </a:pPr>
            <a:r>
              <a:rPr lang="en-IE" dirty="0"/>
              <a:t>Position depends on :</a:t>
            </a:r>
          </a:p>
          <a:p>
            <a:r>
              <a:rPr lang="en-IE" dirty="0"/>
              <a:t>Root length </a:t>
            </a:r>
          </a:p>
          <a:p>
            <a:r>
              <a:rPr lang="en-IE" dirty="0"/>
              <a:t>Number of roots</a:t>
            </a:r>
          </a:p>
          <a:p>
            <a:r>
              <a:rPr lang="en-IE" dirty="0"/>
              <a:t>Alveolar support</a:t>
            </a:r>
          </a:p>
        </p:txBody>
      </p:sp>
    </p:spTree>
    <p:extLst>
      <p:ext uri="{BB962C8B-B14F-4D97-AF65-F5344CB8AC3E}">
        <p14:creationId xmlns:p14="http://schemas.microsoft.com/office/powerpoint/2010/main" val="2253957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4CD67-3DC1-2C95-FA2C-0E37A3AAAD57}"/>
              </a:ext>
            </a:extLst>
          </p:cNvPr>
          <p:cNvSpPr>
            <a:spLocks noGrp="1"/>
          </p:cNvSpPr>
          <p:nvPr>
            <p:ph type="title"/>
          </p:nvPr>
        </p:nvSpPr>
        <p:spPr/>
        <p:txBody>
          <a:bodyPr>
            <a:normAutofit/>
          </a:bodyPr>
          <a:lstStyle/>
          <a:p>
            <a:r>
              <a:rPr lang="en-IE" dirty="0"/>
              <a:t>Force moment and Force couple </a:t>
            </a:r>
          </a:p>
        </p:txBody>
      </p:sp>
      <p:sp>
        <p:nvSpPr>
          <p:cNvPr id="3" name="Content Placeholder 2">
            <a:extLst>
              <a:ext uri="{FF2B5EF4-FFF2-40B4-BE49-F238E27FC236}">
                <a16:creationId xmlns:a16="http://schemas.microsoft.com/office/drawing/2014/main" id="{04BC86A1-60C0-97A9-B2BB-77FF6F407D41}"/>
              </a:ext>
            </a:extLst>
          </p:cNvPr>
          <p:cNvSpPr>
            <a:spLocks noGrp="1"/>
          </p:cNvSpPr>
          <p:nvPr>
            <p:ph idx="1"/>
          </p:nvPr>
        </p:nvSpPr>
        <p:spPr/>
        <p:txBody>
          <a:bodyPr>
            <a:normAutofit fontScale="92500"/>
          </a:bodyPr>
          <a:lstStyle/>
          <a:p>
            <a:r>
              <a:rPr lang="en-IE" dirty="0"/>
              <a:t>Force moment .The force is applied anywhere other than the centre of resistance. This type of force causes rotational movement only.</a:t>
            </a:r>
          </a:p>
          <a:p>
            <a:pPr marL="0" indent="0">
              <a:buNone/>
            </a:pPr>
            <a:r>
              <a:rPr lang="en-IE" dirty="0"/>
              <a:t>Force moment =magnitude of force applied to tooth x perpendicular distance between point of application and centre of resistance.</a:t>
            </a:r>
          </a:p>
          <a:p>
            <a:pPr marL="0" indent="0">
              <a:buNone/>
            </a:pPr>
            <a:r>
              <a:rPr lang="en-IE" dirty="0"/>
              <a:t>Force couple can create rotational movement, inclination and tipping of teeth and can only be applied to the exposed crown.</a:t>
            </a:r>
          </a:p>
          <a:p>
            <a:pPr marL="0" indent="0">
              <a:buNone/>
            </a:pPr>
            <a:r>
              <a:rPr lang="en-IE" dirty="0"/>
              <a:t>Force couple=magnitude of forces applied to tooth x distance between them.</a:t>
            </a:r>
          </a:p>
          <a:p>
            <a:pPr marL="0" indent="0">
              <a:buNone/>
            </a:pPr>
            <a:r>
              <a:rPr lang="en-IE" dirty="0"/>
              <a:t>Couple and moment together can create bodily movement</a:t>
            </a:r>
          </a:p>
          <a:p>
            <a:endParaRPr lang="en-IE" dirty="0"/>
          </a:p>
        </p:txBody>
      </p:sp>
    </p:spTree>
    <p:extLst>
      <p:ext uri="{BB962C8B-B14F-4D97-AF65-F5344CB8AC3E}">
        <p14:creationId xmlns:p14="http://schemas.microsoft.com/office/powerpoint/2010/main" val="2990541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BB152-8480-7F43-7DB1-DE1CDA07ADD7}"/>
              </a:ext>
            </a:extLst>
          </p:cNvPr>
          <p:cNvSpPr>
            <a:spLocks noGrp="1"/>
          </p:cNvSpPr>
          <p:nvPr>
            <p:ph type="title"/>
          </p:nvPr>
        </p:nvSpPr>
        <p:spPr/>
        <p:txBody>
          <a:bodyPr/>
          <a:lstStyle/>
          <a:p>
            <a:r>
              <a:rPr lang="en-IE" dirty="0"/>
              <a:t>Centre of Rotation</a:t>
            </a:r>
          </a:p>
        </p:txBody>
      </p:sp>
      <p:sp>
        <p:nvSpPr>
          <p:cNvPr id="3" name="Content Placeholder 2">
            <a:extLst>
              <a:ext uri="{FF2B5EF4-FFF2-40B4-BE49-F238E27FC236}">
                <a16:creationId xmlns:a16="http://schemas.microsoft.com/office/drawing/2014/main" id="{94E07CA1-E408-B142-9BEB-819CC1C0E705}"/>
              </a:ext>
            </a:extLst>
          </p:cNvPr>
          <p:cNvSpPr>
            <a:spLocks noGrp="1"/>
          </p:cNvSpPr>
          <p:nvPr>
            <p:ph idx="1"/>
          </p:nvPr>
        </p:nvSpPr>
        <p:spPr/>
        <p:txBody>
          <a:bodyPr/>
          <a:lstStyle/>
          <a:p>
            <a:r>
              <a:rPr lang="en-IE" dirty="0"/>
              <a:t>The point around which the tooth rotates</a:t>
            </a:r>
          </a:p>
        </p:txBody>
      </p:sp>
    </p:spTree>
    <p:extLst>
      <p:ext uri="{BB962C8B-B14F-4D97-AF65-F5344CB8AC3E}">
        <p14:creationId xmlns:p14="http://schemas.microsoft.com/office/powerpoint/2010/main" val="577848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E90BF-4723-22A4-BA3C-A5554E43804A}"/>
              </a:ext>
            </a:extLst>
          </p:cNvPr>
          <p:cNvSpPr>
            <a:spLocks noGrp="1"/>
          </p:cNvSpPr>
          <p:nvPr>
            <p:ph type="title"/>
          </p:nvPr>
        </p:nvSpPr>
        <p:spPr/>
        <p:txBody>
          <a:bodyPr/>
          <a:lstStyle/>
          <a:p>
            <a:endParaRPr lang="en-IE" dirty="0"/>
          </a:p>
        </p:txBody>
      </p:sp>
      <p:pic>
        <p:nvPicPr>
          <p:cNvPr id="5" name="Content Placeholder 4" descr="A diagram of a tooth&#10;&#10;Description automatically generated">
            <a:extLst>
              <a:ext uri="{FF2B5EF4-FFF2-40B4-BE49-F238E27FC236}">
                <a16:creationId xmlns:a16="http://schemas.microsoft.com/office/drawing/2014/main" id="{017076FB-87FA-5F7B-EC4B-22C3BFFC1F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53081" y="685800"/>
            <a:ext cx="3596664" cy="3614738"/>
          </a:xfrm>
        </p:spPr>
      </p:pic>
    </p:spTree>
    <p:extLst>
      <p:ext uri="{BB962C8B-B14F-4D97-AF65-F5344CB8AC3E}">
        <p14:creationId xmlns:p14="http://schemas.microsoft.com/office/powerpoint/2010/main" val="1960530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86F7A-762B-98A6-BB90-438258B06AEC}"/>
              </a:ext>
            </a:extLst>
          </p:cNvPr>
          <p:cNvSpPr>
            <a:spLocks noGrp="1"/>
          </p:cNvSpPr>
          <p:nvPr>
            <p:ph type="title"/>
          </p:nvPr>
        </p:nvSpPr>
        <p:spPr/>
        <p:txBody>
          <a:bodyPr/>
          <a:lstStyle/>
          <a:p>
            <a:r>
              <a:rPr lang="en-IE" dirty="0"/>
              <a:t>Primary Dentition</a:t>
            </a:r>
          </a:p>
        </p:txBody>
      </p:sp>
      <p:pic>
        <p:nvPicPr>
          <p:cNvPr id="5" name="Content Placeholder 4" descr="A chart of teeth erupting ages&#10;&#10;Description automatically generated">
            <a:extLst>
              <a:ext uri="{FF2B5EF4-FFF2-40B4-BE49-F238E27FC236}">
                <a16:creationId xmlns:a16="http://schemas.microsoft.com/office/drawing/2014/main" id="{7EF08EA2-30A5-77F9-5DCB-B702DE703B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2202" y="685800"/>
            <a:ext cx="4518422" cy="3614738"/>
          </a:xfrm>
        </p:spPr>
      </p:pic>
    </p:spTree>
    <p:extLst>
      <p:ext uri="{BB962C8B-B14F-4D97-AF65-F5344CB8AC3E}">
        <p14:creationId xmlns:p14="http://schemas.microsoft.com/office/powerpoint/2010/main" val="2015588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4C78-F60C-294C-8D45-59F1AF4A49D8}"/>
              </a:ext>
            </a:extLst>
          </p:cNvPr>
          <p:cNvSpPr>
            <a:spLocks noGrp="1"/>
          </p:cNvSpPr>
          <p:nvPr>
            <p:ph type="title"/>
          </p:nvPr>
        </p:nvSpPr>
        <p:spPr>
          <a:xfrm>
            <a:off x="550864" y="549275"/>
            <a:ext cx="3565524" cy="1997855"/>
          </a:xfrm>
        </p:spPr>
        <p:txBody>
          <a:bodyPr wrap="square" anchor="b">
            <a:normAutofit/>
          </a:bodyPr>
          <a:lstStyle/>
          <a:p>
            <a:r>
              <a:rPr lang="en-IE" dirty="0"/>
              <a:t>Permanent Dentition</a:t>
            </a:r>
          </a:p>
        </p:txBody>
      </p:sp>
      <p:sp>
        <p:nvSpPr>
          <p:cNvPr id="9" name="Content Placeholder 8">
            <a:extLst>
              <a:ext uri="{FF2B5EF4-FFF2-40B4-BE49-F238E27FC236}">
                <a16:creationId xmlns:a16="http://schemas.microsoft.com/office/drawing/2014/main" id="{3F1DF08C-B6CB-65CF-A9D3-7733E8696CD9}"/>
              </a:ext>
            </a:extLst>
          </p:cNvPr>
          <p:cNvSpPr>
            <a:spLocks noGrp="1"/>
          </p:cNvSpPr>
          <p:nvPr>
            <p:ph idx="1"/>
          </p:nvPr>
        </p:nvSpPr>
        <p:spPr>
          <a:xfrm>
            <a:off x="550863" y="2678400"/>
            <a:ext cx="3565525" cy="3414425"/>
          </a:xfrm>
        </p:spPr>
        <p:txBody>
          <a:bodyPr anchor="t">
            <a:normAutofit/>
          </a:bodyPr>
          <a:lstStyle/>
          <a:p>
            <a:endParaRPr lang="en-US" sz="1600"/>
          </a:p>
        </p:txBody>
      </p:sp>
      <p:pic>
        <p:nvPicPr>
          <p:cNvPr id="5" name="Content Placeholder 4" descr="A diagram of teeth and teeth&#10;&#10;Description automatically generated">
            <a:extLst>
              <a:ext uri="{FF2B5EF4-FFF2-40B4-BE49-F238E27FC236}">
                <a16:creationId xmlns:a16="http://schemas.microsoft.com/office/drawing/2014/main" id="{2A23D188-1AFC-FE04-68C1-DB187F7CD564}"/>
              </a:ext>
            </a:extLst>
          </p:cNvPr>
          <p:cNvPicPr>
            <a:picLocks noChangeAspect="1"/>
          </p:cNvPicPr>
          <p:nvPr/>
        </p:nvPicPr>
        <p:blipFill>
          <a:blip r:embed="rId2">
            <a:extLst>
              <a:ext uri="{28A0092B-C50C-407E-A947-70E740481C1C}">
                <a14:useLocalDpi xmlns:a14="http://schemas.microsoft.com/office/drawing/2010/main" val="0"/>
              </a:ext>
            </a:extLst>
          </a:blip>
          <a:srcRect t="10249" r="1" b="1"/>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Tree>
    <p:extLst>
      <p:ext uri="{BB962C8B-B14F-4D97-AF65-F5344CB8AC3E}">
        <p14:creationId xmlns:p14="http://schemas.microsoft.com/office/powerpoint/2010/main" val="1316705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7" descr="A diagram of a force and a bone formation&#10;&#10;Description automatically generated with medium confidence">
            <a:extLst>
              <a:ext uri="{FF2B5EF4-FFF2-40B4-BE49-F238E27FC236}">
                <a16:creationId xmlns:a16="http://schemas.microsoft.com/office/drawing/2014/main" id="{0DCB9B0B-7CD6-3691-0F8C-E8AC595A5F3F}"/>
              </a:ext>
            </a:extLst>
          </p:cNvPr>
          <p:cNvPicPr>
            <a:picLocks noChangeAspect="1"/>
          </p:cNvPicPr>
          <p:nvPr/>
        </p:nvPicPr>
        <p:blipFill>
          <a:blip r:embed="rId2">
            <a:extLst>
              <a:ext uri="{28A0092B-C50C-407E-A947-70E740481C1C}">
                <a14:useLocalDpi xmlns:a14="http://schemas.microsoft.com/office/drawing/2010/main" val="0"/>
              </a:ext>
            </a:extLst>
          </a:blip>
          <a:srcRect t="11471"/>
          <a:stretch/>
        </p:blipFill>
        <p:spPr>
          <a:xfrm>
            <a:off x="6557147" y="549275"/>
            <a:ext cx="5083992" cy="2880518"/>
          </a:xfrm>
          <a:custGeom>
            <a:avLst/>
            <a:gdLst/>
            <a:ahLst/>
            <a:cxnLst/>
            <a:rect l="l" t="t" r="r" b="b"/>
            <a:pathLst>
              <a:path w="5083992" h="2880518">
                <a:moveTo>
                  <a:pt x="0" y="0"/>
                </a:moveTo>
                <a:lnTo>
                  <a:pt x="5083992" y="0"/>
                </a:lnTo>
                <a:lnTo>
                  <a:pt x="5083992" y="2880518"/>
                </a:lnTo>
                <a:lnTo>
                  <a:pt x="0" y="2880518"/>
                </a:lnTo>
                <a:close/>
              </a:path>
            </a:pathLst>
          </a:custGeom>
        </p:spPr>
      </p:pic>
      <p:sp>
        <p:nvSpPr>
          <p:cNvPr id="2" name="Title 1">
            <a:extLst>
              <a:ext uri="{FF2B5EF4-FFF2-40B4-BE49-F238E27FC236}">
                <a16:creationId xmlns:a16="http://schemas.microsoft.com/office/drawing/2014/main" id="{DF0AE129-3341-7529-1B9E-D3D542181847}"/>
              </a:ext>
            </a:extLst>
          </p:cNvPr>
          <p:cNvSpPr>
            <a:spLocks noGrp="1"/>
          </p:cNvSpPr>
          <p:nvPr>
            <p:ph type="title"/>
          </p:nvPr>
        </p:nvSpPr>
        <p:spPr>
          <a:xfrm>
            <a:off x="550864" y="549275"/>
            <a:ext cx="5437186" cy="2663806"/>
          </a:xfrm>
        </p:spPr>
        <p:txBody>
          <a:bodyPr wrap="square" anchor="b">
            <a:normAutofit fontScale="90000"/>
          </a:bodyPr>
          <a:lstStyle/>
          <a:p>
            <a:r>
              <a:rPr lang="en-IE" sz="6400"/>
              <a:t>What is tooth movement?</a:t>
            </a:r>
          </a:p>
        </p:txBody>
      </p:sp>
      <p:sp>
        <p:nvSpPr>
          <p:cNvPr id="3" name="Content Placeholder 2">
            <a:extLst>
              <a:ext uri="{FF2B5EF4-FFF2-40B4-BE49-F238E27FC236}">
                <a16:creationId xmlns:a16="http://schemas.microsoft.com/office/drawing/2014/main" id="{C2A7AAFB-76A4-19A4-9E8D-32C1BAA6C28D}"/>
              </a:ext>
            </a:extLst>
          </p:cNvPr>
          <p:cNvSpPr>
            <a:spLocks noGrp="1"/>
          </p:cNvSpPr>
          <p:nvPr>
            <p:ph idx="1"/>
          </p:nvPr>
        </p:nvSpPr>
        <p:spPr>
          <a:xfrm>
            <a:off x="550863" y="3409936"/>
            <a:ext cx="5437187" cy="2682889"/>
          </a:xfrm>
        </p:spPr>
        <p:txBody>
          <a:bodyPr anchor="t">
            <a:normAutofit/>
          </a:bodyPr>
          <a:lstStyle/>
          <a:p>
            <a:r>
              <a:rPr lang="en-IE" sz="1600" dirty="0"/>
              <a:t>Tooth movement occurs when tooth is moved through bone, 2 solid objects. </a:t>
            </a:r>
          </a:p>
          <a:p>
            <a:r>
              <a:rPr lang="en-IE" sz="1600" dirty="0"/>
              <a:t>This is possible because of bone remodelling. The remodelling is caused by prolonged force on the tooth. The continuous force will result in remodelling of the alveolar bone, reorganisation of the PDL and tooth movement.  </a:t>
            </a:r>
          </a:p>
          <a:p>
            <a:r>
              <a:rPr lang="en-IE" sz="1600" dirty="0"/>
              <a:t>2 types of force :Optimum and excessive </a:t>
            </a:r>
          </a:p>
        </p:txBody>
      </p:sp>
      <p:pic>
        <p:nvPicPr>
          <p:cNvPr id="6" name="Picture 5" descr="Rainbow coloured bubble">
            <a:extLst>
              <a:ext uri="{FF2B5EF4-FFF2-40B4-BE49-F238E27FC236}">
                <a16:creationId xmlns:a16="http://schemas.microsoft.com/office/drawing/2014/main" id="{076F35BE-7D86-1632-2763-CB871DAF6CF1}"/>
              </a:ext>
            </a:extLst>
          </p:cNvPr>
          <p:cNvPicPr>
            <a:picLocks noChangeAspect="1"/>
          </p:cNvPicPr>
          <p:nvPr/>
        </p:nvPicPr>
        <p:blipFill>
          <a:blip r:embed="rId3"/>
          <a:srcRect t="12990" b="16845"/>
          <a:stretch/>
        </p:blipFill>
        <p:spPr>
          <a:xfrm>
            <a:off x="6557147" y="3429794"/>
            <a:ext cx="5083992" cy="2880518"/>
          </a:xfrm>
          <a:custGeom>
            <a:avLst/>
            <a:gdLst/>
            <a:ahLst/>
            <a:cxnLst/>
            <a:rect l="l" t="t" r="r" b="b"/>
            <a:pathLst>
              <a:path w="5083992" h="2880518">
                <a:moveTo>
                  <a:pt x="0" y="0"/>
                </a:moveTo>
                <a:lnTo>
                  <a:pt x="5083992" y="0"/>
                </a:lnTo>
                <a:lnTo>
                  <a:pt x="5083992" y="2880518"/>
                </a:lnTo>
                <a:lnTo>
                  <a:pt x="0" y="2880518"/>
                </a:lnTo>
                <a:close/>
              </a:path>
            </a:pathLst>
          </a:custGeom>
        </p:spPr>
      </p:pic>
    </p:spTree>
    <p:extLst>
      <p:ext uri="{BB962C8B-B14F-4D97-AF65-F5344CB8AC3E}">
        <p14:creationId xmlns:p14="http://schemas.microsoft.com/office/powerpoint/2010/main" val="2064372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95AE-290B-EA79-4646-BCE864416763}"/>
              </a:ext>
            </a:extLst>
          </p:cNvPr>
          <p:cNvSpPr>
            <a:spLocks noGrp="1"/>
          </p:cNvSpPr>
          <p:nvPr>
            <p:ph type="title"/>
          </p:nvPr>
        </p:nvSpPr>
        <p:spPr/>
        <p:txBody>
          <a:bodyPr/>
          <a:lstStyle/>
          <a:p>
            <a:r>
              <a:rPr lang="en-IE"/>
              <a:t>Orthodontic Force</a:t>
            </a:r>
          </a:p>
        </p:txBody>
      </p:sp>
      <p:pic>
        <p:nvPicPr>
          <p:cNvPr id="5" name="Content Placeholder 4" descr="A diagram of a tooth&#10;&#10;Description automatically generated">
            <a:extLst>
              <a:ext uri="{FF2B5EF4-FFF2-40B4-BE49-F238E27FC236}">
                <a16:creationId xmlns:a16="http://schemas.microsoft.com/office/drawing/2014/main" id="{89514BCA-C0D5-2C8C-BDCB-7BDBA87BA5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54699" y="685800"/>
            <a:ext cx="3393427" cy="3614738"/>
          </a:xfrm>
        </p:spPr>
      </p:pic>
    </p:spTree>
    <p:extLst>
      <p:ext uri="{BB962C8B-B14F-4D97-AF65-F5344CB8AC3E}">
        <p14:creationId xmlns:p14="http://schemas.microsoft.com/office/powerpoint/2010/main" val="1421619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4E91E-8127-224E-9172-1A430C1E08DF}"/>
              </a:ext>
            </a:extLst>
          </p:cNvPr>
          <p:cNvSpPr>
            <a:spLocks noGrp="1"/>
          </p:cNvSpPr>
          <p:nvPr>
            <p:ph type="title"/>
          </p:nvPr>
        </p:nvSpPr>
        <p:spPr/>
        <p:txBody>
          <a:bodyPr>
            <a:normAutofit/>
          </a:bodyPr>
          <a:lstStyle/>
          <a:p>
            <a:r>
              <a:rPr lang="en-IE" dirty="0"/>
              <a:t>Types of Movement</a:t>
            </a:r>
            <a:br>
              <a:rPr lang="en-IE" dirty="0"/>
            </a:br>
            <a:endParaRPr lang="en-IE" dirty="0"/>
          </a:p>
        </p:txBody>
      </p:sp>
      <p:sp>
        <p:nvSpPr>
          <p:cNvPr id="3" name="Content Placeholder 2">
            <a:extLst>
              <a:ext uri="{FF2B5EF4-FFF2-40B4-BE49-F238E27FC236}">
                <a16:creationId xmlns:a16="http://schemas.microsoft.com/office/drawing/2014/main" id="{53617B9D-7AC4-72A9-C1E7-F22D6840E78D}"/>
              </a:ext>
            </a:extLst>
          </p:cNvPr>
          <p:cNvSpPr>
            <a:spLocks noGrp="1"/>
          </p:cNvSpPr>
          <p:nvPr>
            <p:ph idx="1"/>
          </p:nvPr>
        </p:nvSpPr>
        <p:spPr/>
        <p:txBody>
          <a:bodyPr/>
          <a:lstStyle/>
          <a:p>
            <a:r>
              <a:rPr lang="en-IE" dirty="0"/>
              <a:t>1. Tipping: When crown moves more than root, tooth tips around the centre of resistance, crown moves in opposite direction to root.</a:t>
            </a:r>
          </a:p>
          <a:p>
            <a:r>
              <a:rPr lang="en-IE" dirty="0"/>
              <a:t>2:Bodily movement: Both crown and root move equally in the same direction</a:t>
            </a:r>
          </a:p>
          <a:p>
            <a:r>
              <a:rPr lang="en-IE" dirty="0"/>
              <a:t>3.Torque: Root movement with minimal or no crown involvement.</a:t>
            </a:r>
          </a:p>
          <a:p>
            <a:r>
              <a:rPr lang="en-IE" dirty="0"/>
              <a:t>4. Rotation: Mesial or distal force applied </a:t>
            </a:r>
          </a:p>
          <a:p>
            <a:r>
              <a:rPr lang="en-IE" dirty="0"/>
              <a:t>5: intrusion: Tooth moved into socket causing compression of PDL</a:t>
            </a:r>
          </a:p>
          <a:p>
            <a:r>
              <a:rPr lang="en-IE" dirty="0"/>
              <a:t>6 Extrusion: Tooth moved out of socket causing stretching of PDL</a:t>
            </a:r>
          </a:p>
        </p:txBody>
      </p:sp>
    </p:spTree>
    <p:extLst>
      <p:ext uri="{BB962C8B-B14F-4D97-AF65-F5344CB8AC3E}">
        <p14:creationId xmlns:p14="http://schemas.microsoft.com/office/powerpoint/2010/main" val="3154058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388BF-5BC5-6A7D-B062-E97943058128}"/>
              </a:ext>
            </a:extLst>
          </p:cNvPr>
          <p:cNvSpPr>
            <a:spLocks noGrp="1"/>
          </p:cNvSpPr>
          <p:nvPr>
            <p:ph type="title"/>
          </p:nvPr>
        </p:nvSpPr>
        <p:spPr>
          <a:xfrm>
            <a:off x="550864" y="549275"/>
            <a:ext cx="5437186" cy="2663806"/>
          </a:xfrm>
        </p:spPr>
        <p:txBody>
          <a:bodyPr wrap="square" anchor="b">
            <a:normAutofit/>
          </a:bodyPr>
          <a:lstStyle/>
          <a:p>
            <a:r>
              <a:rPr lang="en-IE" sz="6400" dirty="0"/>
              <a:t>Types </a:t>
            </a:r>
          </a:p>
        </p:txBody>
      </p:sp>
      <p:pic>
        <p:nvPicPr>
          <p:cNvPr id="9" name="Content Placeholder 8" descr="A diagram of a tooth&#10;&#10;Description automatically generated">
            <a:extLst>
              <a:ext uri="{FF2B5EF4-FFF2-40B4-BE49-F238E27FC236}">
                <a16:creationId xmlns:a16="http://schemas.microsoft.com/office/drawing/2014/main" id="{205AC28E-525D-E034-A7D1-DEB378F43A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5509" y="3409950"/>
            <a:ext cx="4767894" cy="2682875"/>
          </a:xfrm>
        </p:spPr>
      </p:pic>
      <p:pic>
        <p:nvPicPr>
          <p:cNvPr id="7" name="Picture 6" descr="A diagram of a tooth&#10;&#10;Description automatically generated">
            <a:extLst>
              <a:ext uri="{FF2B5EF4-FFF2-40B4-BE49-F238E27FC236}">
                <a16:creationId xmlns:a16="http://schemas.microsoft.com/office/drawing/2014/main" id="{2B06B2D0-5BDD-5675-BBC8-C0DBE9EDCD5F}"/>
              </a:ext>
            </a:extLst>
          </p:cNvPr>
          <p:cNvPicPr>
            <a:picLocks noChangeAspect="1"/>
          </p:cNvPicPr>
          <p:nvPr/>
        </p:nvPicPr>
        <p:blipFill>
          <a:blip r:embed="rId3">
            <a:extLst>
              <a:ext uri="{28A0092B-C50C-407E-A947-70E740481C1C}">
                <a14:useLocalDpi xmlns:a14="http://schemas.microsoft.com/office/drawing/2010/main" val="0"/>
              </a:ext>
            </a:extLst>
          </a:blip>
          <a:srcRect l="4139" r="3465"/>
          <a:stretch/>
        </p:blipFill>
        <p:spPr>
          <a:xfrm>
            <a:off x="6557146" y="1"/>
            <a:ext cx="5632453" cy="3428999"/>
          </a:xfrm>
          <a:custGeom>
            <a:avLst/>
            <a:gdLst/>
            <a:ahLst/>
            <a:cxnLst/>
            <a:rect l="l" t="t" r="r" b="b"/>
            <a:pathLst>
              <a:path w="5632453" h="3428999">
                <a:moveTo>
                  <a:pt x="0" y="0"/>
                </a:moveTo>
                <a:lnTo>
                  <a:pt x="5632453" y="0"/>
                </a:lnTo>
                <a:lnTo>
                  <a:pt x="5632453" y="3428999"/>
                </a:lnTo>
                <a:lnTo>
                  <a:pt x="0" y="3428999"/>
                </a:lnTo>
                <a:close/>
              </a:path>
            </a:pathLst>
          </a:custGeom>
        </p:spPr>
      </p:pic>
      <p:pic>
        <p:nvPicPr>
          <p:cNvPr id="5" name="Content Placeholder 4" descr="A diagram of a human tooth&#10;&#10;Description automatically generated">
            <a:extLst>
              <a:ext uri="{FF2B5EF4-FFF2-40B4-BE49-F238E27FC236}">
                <a16:creationId xmlns:a16="http://schemas.microsoft.com/office/drawing/2014/main" id="{A3D0FDB5-CF17-2A36-BEBE-CA0766645FAA}"/>
              </a:ext>
            </a:extLst>
          </p:cNvPr>
          <p:cNvPicPr>
            <a:picLocks noChangeAspect="1"/>
          </p:cNvPicPr>
          <p:nvPr/>
        </p:nvPicPr>
        <p:blipFill>
          <a:blip r:embed="rId4">
            <a:extLst>
              <a:ext uri="{28A0092B-C50C-407E-A947-70E740481C1C}">
                <a14:useLocalDpi xmlns:a14="http://schemas.microsoft.com/office/drawing/2010/main" val="0"/>
              </a:ext>
            </a:extLst>
          </a:blip>
          <a:srcRect t="13593" r="-1" b="2434"/>
          <a:stretch/>
        </p:blipFill>
        <p:spPr>
          <a:xfrm>
            <a:off x="6557147" y="3429002"/>
            <a:ext cx="5632453" cy="3428999"/>
          </a:xfrm>
          <a:custGeom>
            <a:avLst/>
            <a:gdLst/>
            <a:ahLst/>
            <a:cxnLst/>
            <a:rect l="l" t="t" r="r" b="b"/>
            <a:pathLst>
              <a:path w="5632453" h="3428999">
                <a:moveTo>
                  <a:pt x="0" y="0"/>
                </a:moveTo>
                <a:lnTo>
                  <a:pt x="5632453" y="0"/>
                </a:lnTo>
                <a:lnTo>
                  <a:pt x="5632453" y="3428999"/>
                </a:lnTo>
                <a:lnTo>
                  <a:pt x="0" y="3428999"/>
                </a:lnTo>
                <a:close/>
              </a:path>
            </a:pathLst>
          </a:custGeom>
        </p:spPr>
      </p:pic>
      <p:pic>
        <p:nvPicPr>
          <p:cNvPr id="12" name="Picture 11" descr="A diagram of different types of rotation">
            <a:extLst>
              <a:ext uri="{FF2B5EF4-FFF2-40B4-BE49-F238E27FC236}">
                <a16:creationId xmlns:a16="http://schemas.microsoft.com/office/drawing/2014/main" id="{C7A855EA-D43E-2441-D4AD-0D6CDA179B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509" y="425903"/>
            <a:ext cx="4581676" cy="2577193"/>
          </a:xfrm>
          <a:prstGeom prst="rect">
            <a:avLst/>
          </a:prstGeom>
        </p:spPr>
      </p:pic>
    </p:spTree>
    <p:extLst>
      <p:ext uri="{BB962C8B-B14F-4D97-AF65-F5344CB8AC3E}">
        <p14:creationId xmlns:p14="http://schemas.microsoft.com/office/powerpoint/2010/main" val="2838828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C3013-03CE-AC98-0347-A4506EF68AEC}"/>
              </a:ext>
            </a:extLst>
          </p:cNvPr>
          <p:cNvSpPr>
            <a:spLocks noGrp="1"/>
          </p:cNvSpPr>
          <p:nvPr>
            <p:ph type="title"/>
          </p:nvPr>
        </p:nvSpPr>
        <p:spPr/>
        <p:txBody>
          <a:bodyPr/>
          <a:lstStyle/>
          <a:p>
            <a:r>
              <a:rPr lang="en-IE" dirty="0"/>
              <a:t>Optimal force</a:t>
            </a:r>
          </a:p>
        </p:txBody>
      </p:sp>
      <p:pic>
        <p:nvPicPr>
          <p:cNvPr id="5" name="Content Placeholder 4" descr="A blue background with white text&#10;&#10;Description automatically generated">
            <a:extLst>
              <a:ext uri="{FF2B5EF4-FFF2-40B4-BE49-F238E27FC236}">
                <a16:creationId xmlns:a16="http://schemas.microsoft.com/office/drawing/2014/main" id="{9BC80BCF-C875-024E-1E0F-23AA431157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4103" y="685800"/>
            <a:ext cx="4814619" cy="3614738"/>
          </a:xfrm>
        </p:spPr>
      </p:pic>
    </p:spTree>
    <p:extLst>
      <p:ext uri="{BB962C8B-B14F-4D97-AF65-F5344CB8AC3E}">
        <p14:creationId xmlns:p14="http://schemas.microsoft.com/office/powerpoint/2010/main" val="4159344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2A05D-9652-C32E-2D5C-864B4DDF1727}"/>
              </a:ext>
            </a:extLst>
          </p:cNvPr>
          <p:cNvSpPr>
            <a:spLocks noGrp="1"/>
          </p:cNvSpPr>
          <p:nvPr>
            <p:ph type="title"/>
          </p:nvPr>
        </p:nvSpPr>
        <p:spPr/>
        <p:txBody>
          <a:bodyPr/>
          <a:lstStyle/>
          <a:p>
            <a:r>
              <a:rPr lang="en-IE" dirty="0"/>
              <a:t>Optimum Force</a:t>
            </a:r>
          </a:p>
        </p:txBody>
      </p:sp>
      <p:sp>
        <p:nvSpPr>
          <p:cNvPr id="3" name="Content Placeholder 2">
            <a:extLst>
              <a:ext uri="{FF2B5EF4-FFF2-40B4-BE49-F238E27FC236}">
                <a16:creationId xmlns:a16="http://schemas.microsoft.com/office/drawing/2014/main" id="{935642D8-7500-A6CB-681E-66A85C7BE2C7}"/>
              </a:ext>
            </a:extLst>
          </p:cNvPr>
          <p:cNvSpPr>
            <a:spLocks noGrp="1"/>
          </p:cNvSpPr>
          <p:nvPr>
            <p:ph idx="1"/>
          </p:nvPr>
        </p:nvSpPr>
        <p:spPr/>
        <p:txBody>
          <a:bodyPr>
            <a:normAutofit/>
          </a:bodyPr>
          <a:lstStyle/>
          <a:p>
            <a:r>
              <a:rPr lang="en-IE" dirty="0"/>
              <a:t>When optimum force is applied to a tooth it triggers a cellular reaction.</a:t>
            </a:r>
          </a:p>
          <a:p>
            <a:r>
              <a:rPr lang="en-IE" dirty="0"/>
              <a:t>Chemical messengers trigger the  cellular response.</a:t>
            </a:r>
          </a:p>
          <a:p>
            <a:r>
              <a:rPr lang="en-IE" dirty="0"/>
              <a:t>This results in areas of pressure and tension</a:t>
            </a:r>
          </a:p>
          <a:p>
            <a:r>
              <a:rPr lang="en-IE" dirty="0"/>
              <a:t>Cells react to force</a:t>
            </a:r>
          </a:p>
          <a:p>
            <a:r>
              <a:rPr lang="en-IE" dirty="0"/>
              <a:t>Alveolar bone changes result in physiological tooth movement and frontal resorption</a:t>
            </a:r>
          </a:p>
          <a:p>
            <a:pPr marL="0" indent="0">
              <a:buNone/>
            </a:pPr>
            <a:endParaRPr lang="en-IE" dirty="0"/>
          </a:p>
          <a:p>
            <a:pPr marL="0" indent="0">
              <a:buNone/>
            </a:pPr>
            <a:endParaRPr lang="en-IE" dirty="0"/>
          </a:p>
        </p:txBody>
      </p:sp>
    </p:spTree>
    <p:extLst>
      <p:ext uri="{BB962C8B-B14F-4D97-AF65-F5344CB8AC3E}">
        <p14:creationId xmlns:p14="http://schemas.microsoft.com/office/powerpoint/2010/main" val="2994973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05B4C-458E-CD96-AAB8-246235586C76}"/>
              </a:ext>
            </a:extLst>
          </p:cNvPr>
          <p:cNvSpPr>
            <a:spLocks noGrp="1"/>
          </p:cNvSpPr>
          <p:nvPr>
            <p:ph type="title"/>
          </p:nvPr>
        </p:nvSpPr>
        <p:spPr/>
        <p:txBody>
          <a:bodyPr/>
          <a:lstStyle/>
          <a:p>
            <a:r>
              <a:rPr lang="en-IE" dirty="0"/>
              <a:t>Excessive Force</a:t>
            </a:r>
          </a:p>
        </p:txBody>
      </p:sp>
      <p:sp>
        <p:nvSpPr>
          <p:cNvPr id="3" name="Content Placeholder 2">
            <a:extLst>
              <a:ext uri="{FF2B5EF4-FFF2-40B4-BE49-F238E27FC236}">
                <a16:creationId xmlns:a16="http://schemas.microsoft.com/office/drawing/2014/main" id="{AE3CB34F-4362-9436-8D77-BDE45B5FBFF4}"/>
              </a:ext>
            </a:extLst>
          </p:cNvPr>
          <p:cNvSpPr>
            <a:spLocks noGrp="1"/>
          </p:cNvSpPr>
          <p:nvPr>
            <p:ph idx="1"/>
          </p:nvPr>
        </p:nvSpPr>
        <p:spPr/>
        <p:txBody>
          <a:bodyPr/>
          <a:lstStyle/>
          <a:p>
            <a:r>
              <a:rPr lang="en-IE" dirty="0"/>
              <a:t>Heavy force applied which occludes capillary pressure</a:t>
            </a:r>
          </a:p>
          <a:p>
            <a:r>
              <a:rPr lang="en-IE" dirty="0"/>
              <a:t>Chemical messengers trigger cellular response</a:t>
            </a:r>
          </a:p>
          <a:p>
            <a:r>
              <a:rPr lang="en-IE" dirty="0"/>
              <a:t>Areas of pressure and tension</a:t>
            </a:r>
          </a:p>
          <a:p>
            <a:r>
              <a:rPr lang="en-IE" dirty="0"/>
              <a:t>Cellular action</a:t>
            </a:r>
          </a:p>
          <a:p>
            <a:r>
              <a:rPr lang="en-IE" dirty="0"/>
              <a:t>Delayed tooth movement </a:t>
            </a:r>
          </a:p>
          <a:p>
            <a:r>
              <a:rPr lang="en-IE" dirty="0"/>
              <a:t>Alveolar bone changes resulting in pathological tooth movement and  undermining resorption</a:t>
            </a:r>
          </a:p>
        </p:txBody>
      </p:sp>
    </p:spTree>
    <p:extLst>
      <p:ext uri="{BB962C8B-B14F-4D97-AF65-F5344CB8AC3E}">
        <p14:creationId xmlns:p14="http://schemas.microsoft.com/office/powerpoint/2010/main" val="461237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BBF80-48D3-2DA4-9F4B-AE897E33330F}"/>
              </a:ext>
            </a:extLst>
          </p:cNvPr>
          <p:cNvSpPr>
            <a:spLocks noGrp="1"/>
          </p:cNvSpPr>
          <p:nvPr>
            <p:ph type="title"/>
          </p:nvPr>
        </p:nvSpPr>
        <p:spPr/>
        <p:txBody>
          <a:bodyPr/>
          <a:lstStyle/>
          <a:p>
            <a:r>
              <a:rPr lang="en-IE" dirty="0"/>
              <a:t>Chemicals</a:t>
            </a:r>
          </a:p>
        </p:txBody>
      </p:sp>
      <p:sp>
        <p:nvSpPr>
          <p:cNvPr id="3" name="Content Placeholder 2">
            <a:extLst>
              <a:ext uri="{FF2B5EF4-FFF2-40B4-BE49-F238E27FC236}">
                <a16:creationId xmlns:a16="http://schemas.microsoft.com/office/drawing/2014/main" id="{2225EB11-4983-BCD7-9AA3-F325A578432F}"/>
              </a:ext>
            </a:extLst>
          </p:cNvPr>
          <p:cNvSpPr>
            <a:spLocks noGrp="1"/>
          </p:cNvSpPr>
          <p:nvPr>
            <p:ph idx="1"/>
          </p:nvPr>
        </p:nvSpPr>
        <p:spPr/>
        <p:txBody>
          <a:bodyPr/>
          <a:lstStyle/>
          <a:p>
            <a:r>
              <a:rPr lang="en-IE" dirty="0"/>
              <a:t>Chemicals that are found in the PDL once force is applied:</a:t>
            </a:r>
          </a:p>
          <a:p>
            <a:pPr marL="0" indent="0">
              <a:buNone/>
            </a:pPr>
            <a:r>
              <a:rPr lang="en-IE" dirty="0"/>
              <a:t>1. Prostaglandin</a:t>
            </a:r>
          </a:p>
          <a:p>
            <a:pPr marL="0" indent="0">
              <a:buNone/>
            </a:pPr>
            <a:r>
              <a:rPr lang="en-IE" dirty="0"/>
              <a:t>2. Cytokines</a:t>
            </a:r>
          </a:p>
          <a:p>
            <a:pPr marL="0" indent="0">
              <a:buNone/>
            </a:pPr>
            <a:r>
              <a:rPr lang="en-IE" dirty="0"/>
              <a:t>3.Nitric oxides </a:t>
            </a:r>
          </a:p>
          <a:p>
            <a:pPr marL="0" indent="0">
              <a:buNone/>
            </a:pPr>
            <a:r>
              <a:rPr lang="en-IE" dirty="0"/>
              <a:t>These chemicals cause the release of the cells involved in the cellular response</a:t>
            </a:r>
          </a:p>
          <a:p>
            <a:pPr marL="0" indent="0">
              <a:buNone/>
            </a:pPr>
            <a:endParaRPr lang="en-IE" dirty="0"/>
          </a:p>
          <a:p>
            <a:endParaRPr lang="en-IE" dirty="0"/>
          </a:p>
        </p:txBody>
      </p:sp>
    </p:spTree>
    <p:extLst>
      <p:ext uri="{BB962C8B-B14F-4D97-AF65-F5344CB8AC3E}">
        <p14:creationId xmlns:p14="http://schemas.microsoft.com/office/powerpoint/2010/main" val="2894615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72F92-8805-9366-7021-1278A973F43D}"/>
              </a:ext>
            </a:extLst>
          </p:cNvPr>
          <p:cNvSpPr>
            <a:spLocks noGrp="1"/>
          </p:cNvSpPr>
          <p:nvPr>
            <p:ph type="title"/>
          </p:nvPr>
        </p:nvSpPr>
        <p:spPr>
          <a:xfrm>
            <a:off x="550864" y="549275"/>
            <a:ext cx="3565524" cy="1997855"/>
          </a:xfrm>
        </p:spPr>
        <p:txBody>
          <a:bodyPr wrap="square" anchor="b">
            <a:normAutofit/>
          </a:bodyPr>
          <a:lstStyle/>
          <a:p>
            <a:r>
              <a:rPr lang="en-IE" dirty="0"/>
              <a:t>Cellular Response</a:t>
            </a:r>
          </a:p>
        </p:txBody>
      </p:sp>
      <p:sp>
        <p:nvSpPr>
          <p:cNvPr id="3" name="Content Placeholder 2">
            <a:extLst>
              <a:ext uri="{FF2B5EF4-FFF2-40B4-BE49-F238E27FC236}">
                <a16:creationId xmlns:a16="http://schemas.microsoft.com/office/drawing/2014/main" id="{4C37F550-E988-D940-FD1B-02AD17F645F7}"/>
              </a:ext>
            </a:extLst>
          </p:cNvPr>
          <p:cNvSpPr>
            <a:spLocks noGrp="1"/>
          </p:cNvSpPr>
          <p:nvPr>
            <p:ph idx="1"/>
          </p:nvPr>
        </p:nvSpPr>
        <p:spPr>
          <a:xfrm>
            <a:off x="550863" y="2677306"/>
            <a:ext cx="3565525" cy="3415519"/>
          </a:xfrm>
        </p:spPr>
        <p:txBody>
          <a:bodyPr anchor="t">
            <a:normAutofit/>
          </a:bodyPr>
          <a:lstStyle/>
          <a:p>
            <a:r>
              <a:rPr lang="en-IE" sz="1600"/>
              <a:t>Osteoblasts</a:t>
            </a:r>
          </a:p>
          <a:p>
            <a:r>
              <a:rPr lang="en-IE" sz="1600"/>
              <a:t>Osteoclasts</a:t>
            </a:r>
          </a:p>
          <a:p>
            <a:r>
              <a:rPr lang="en-IE" sz="1600"/>
              <a:t>Osteocytes</a:t>
            </a:r>
          </a:p>
          <a:p>
            <a:r>
              <a:rPr lang="en-IE" sz="1600"/>
              <a:t>Fibroblasts</a:t>
            </a:r>
          </a:p>
          <a:p>
            <a:r>
              <a:rPr lang="en-IE" sz="1600"/>
              <a:t>Cementoblasts</a:t>
            </a:r>
          </a:p>
          <a:p>
            <a:r>
              <a:rPr lang="en-IE" sz="1600"/>
              <a:t>Cementoclasts</a:t>
            </a:r>
          </a:p>
          <a:p>
            <a:endParaRPr lang="en-IE" sz="1600"/>
          </a:p>
        </p:txBody>
      </p:sp>
      <p:pic>
        <p:nvPicPr>
          <p:cNvPr id="7" name="Picture 6" descr="Red blood cells in a blood vessel&#10;&#10;Description automatically generated">
            <a:extLst>
              <a:ext uri="{FF2B5EF4-FFF2-40B4-BE49-F238E27FC236}">
                <a16:creationId xmlns:a16="http://schemas.microsoft.com/office/drawing/2014/main" id="{77BFE81D-67CA-4693-0D2C-2B178B89558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550900" y="770162"/>
            <a:ext cx="7090237" cy="5317677"/>
          </a:xfrm>
          <a:custGeom>
            <a:avLst/>
            <a:gdLst/>
            <a:ahLst/>
            <a:cxnLst/>
            <a:rect l="l" t="t" r="r" b="b"/>
            <a:pathLst>
              <a:path w="7090237" h="5759451">
                <a:moveTo>
                  <a:pt x="0" y="0"/>
                </a:moveTo>
                <a:lnTo>
                  <a:pt x="7090237" y="0"/>
                </a:lnTo>
                <a:lnTo>
                  <a:pt x="7090237" y="5759451"/>
                </a:lnTo>
                <a:lnTo>
                  <a:pt x="0" y="5759451"/>
                </a:lnTo>
                <a:close/>
              </a:path>
            </a:pathLst>
          </a:custGeom>
        </p:spPr>
      </p:pic>
    </p:spTree>
    <p:extLst>
      <p:ext uri="{BB962C8B-B14F-4D97-AF65-F5344CB8AC3E}">
        <p14:creationId xmlns:p14="http://schemas.microsoft.com/office/powerpoint/2010/main" val="760077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D1066-EDFE-A5DE-B80E-E62AB91BC794}"/>
              </a:ext>
            </a:extLst>
          </p:cNvPr>
          <p:cNvSpPr>
            <a:spLocks noGrp="1"/>
          </p:cNvSpPr>
          <p:nvPr>
            <p:ph type="title"/>
          </p:nvPr>
        </p:nvSpPr>
        <p:spPr>
          <a:xfrm>
            <a:off x="550863" y="550800"/>
            <a:ext cx="7308850" cy="986400"/>
          </a:xfrm>
        </p:spPr>
        <p:txBody>
          <a:bodyPr wrap="square" anchor="ctr">
            <a:normAutofit/>
          </a:bodyPr>
          <a:lstStyle/>
          <a:p>
            <a:r>
              <a:rPr lang="en-IE" dirty="0"/>
              <a:t>Cells </a:t>
            </a:r>
            <a:r>
              <a:rPr lang="en-IE" dirty="0" err="1"/>
              <a:t>Cont</a:t>
            </a:r>
            <a:endParaRPr lang="en-IE" dirty="0"/>
          </a:p>
        </p:txBody>
      </p:sp>
      <p:graphicFrame>
        <p:nvGraphicFramePr>
          <p:cNvPr id="5" name="Content Placeholder 2">
            <a:extLst>
              <a:ext uri="{FF2B5EF4-FFF2-40B4-BE49-F238E27FC236}">
                <a16:creationId xmlns:a16="http://schemas.microsoft.com/office/drawing/2014/main" id="{5D1F4557-E9F3-7296-6813-DFF7FE1ADE0F}"/>
              </a:ext>
            </a:extLst>
          </p:cNvPr>
          <p:cNvGraphicFramePr>
            <a:graphicFrameLocks noGrp="1"/>
          </p:cNvGraphicFramePr>
          <p:nvPr>
            <p:ph idx="1"/>
            <p:extLst>
              <p:ext uri="{D42A27DB-BD31-4B8C-83A1-F6EECF244321}">
                <p14:modId xmlns:p14="http://schemas.microsoft.com/office/powerpoint/2010/main" val="2107478801"/>
              </p:ext>
            </p:extLst>
          </p:nvPr>
        </p:nvGraphicFramePr>
        <p:xfrm>
          <a:off x="550863" y="2624135"/>
          <a:ext cx="11090276" cy="34686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7034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880DC-CDB6-EDF5-7300-77ABA85D2F9B}"/>
              </a:ext>
            </a:extLst>
          </p:cNvPr>
          <p:cNvSpPr>
            <a:spLocks noGrp="1"/>
          </p:cNvSpPr>
          <p:nvPr>
            <p:ph type="title"/>
          </p:nvPr>
        </p:nvSpPr>
        <p:spPr>
          <a:xfrm>
            <a:off x="550863" y="550800"/>
            <a:ext cx="7308850" cy="986400"/>
          </a:xfrm>
        </p:spPr>
        <p:txBody>
          <a:bodyPr wrap="square" anchor="ctr">
            <a:normAutofit/>
          </a:bodyPr>
          <a:lstStyle/>
          <a:p>
            <a:r>
              <a:rPr lang="en-IE" dirty="0"/>
              <a:t>Cells </a:t>
            </a:r>
            <a:r>
              <a:rPr lang="en-IE" dirty="0" err="1"/>
              <a:t>Cont</a:t>
            </a:r>
            <a:endParaRPr lang="en-IE" dirty="0"/>
          </a:p>
        </p:txBody>
      </p:sp>
      <p:graphicFrame>
        <p:nvGraphicFramePr>
          <p:cNvPr id="7" name="Content Placeholder 2">
            <a:extLst>
              <a:ext uri="{FF2B5EF4-FFF2-40B4-BE49-F238E27FC236}">
                <a16:creationId xmlns:a16="http://schemas.microsoft.com/office/drawing/2014/main" id="{D832D77D-E302-18A9-CAB5-850ACBC28B20}"/>
              </a:ext>
            </a:extLst>
          </p:cNvPr>
          <p:cNvGraphicFramePr>
            <a:graphicFrameLocks noGrp="1"/>
          </p:cNvGraphicFramePr>
          <p:nvPr>
            <p:ph idx="1"/>
            <p:extLst>
              <p:ext uri="{D42A27DB-BD31-4B8C-83A1-F6EECF244321}">
                <p14:modId xmlns:p14="http://schemas.microsoft.com/office/powerpoint/2010/main" val="2440162412"/>
              </p:ext>
            </p:extLst>
          </p:nvPr>
        </p:nvGraphicFramePr>
        <p:xfrm>
          <a:off x="550863" y="2624135"/>
          <a:ext cx="11090276" cy="34686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2646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19FBC-7BCA-D2EC-525F-AFB0EBE16E2E}"/>
              </a:ext>
            </a:extLst>
          </p:cNvPr>
          <p:cNvSpPr>
            <a:spLocks noGrp="1"/>
          </p:cNvSpPr>
          <p:nvPr>
            <p:ph type="title"/>
          </p:nvPr>
        </p:nvSpPr>
        <p:spPr/>
        <p:txBody>
          <a:bodyPr/>
          <a:lstStyle/>
          <a:p>
            <a:r>
              <a:rPr lang="en-IE" dirty="0"/>
              <a:t>Cells </a:t>
            </a:r>
            <a:r>
              <a:rPr lang="en-IE" dirty="0" err="1"/>
              <a:t>Cont</a:t>
            </a:r>
            <a:endParaRPr lang="en-IE" dirty="0"/>
          </a:p>
        </p:txBody>
      </p:sp>
      <p:sp>
        <p:nvSpPr>
          <p:cNvPr id="3" name="Content Placeholder 2">
            <a:extLst>
              <a:ext uri="{FF2B5EF4-FFF2-40B4-BE49-F238E27FC236}">
                <a16:creationId xmlns:a16="http://schemas.microsoft.com/office/drawing/2014/main" id="{0367A86E-1BC2-B879-1959-9262C0F13D30}"/>
              </a:ext>
            </a:extLst>
          </p:cNvPr>
          <p:cNvSpPr>
            <a:spLocks noGrp="1"/>
          </p:cNvSpPr>
          <p:nvPr>
            <p:ph idx="1"/>
          </p:nvPr>
        </p:nvSpPr>
        <p:spPr/>
        <p:txBody>
          <a:bodyPr/>
          <a:lstStyle/>
          <a:p>
            <a:r>
              <a:rPr lang="en-IE" dirty="0"/>
              <a:t>Osteocytes: detect the force on the bone</a:t>
            </a:r>
          </a:p>
          <a:p>
            <a:r>
              <a:rPr lang="en-IE" dirty="0"/>
              <a:t>Fibroblasts: help with remodelling of PDL</a:t>
            </a:r>
          </a:p>
          <a:p>
            <a:r>
              <a:rPr lang="en-IE" dirty="0" err="1"/>
              <a:t>Cementoclasts:resorb</a:t>
            </a:r>
            <a:r>
              <a:rPr lang="en-IE" dirty="0"/>
              <a:t> necrotic tissue and the cementum.</a:t>
            </a:r>
          </a:p>
          <a:p>
            <a:r>
              <a:rPr lang="en-IE" dirty="0" err="1"/>
              <a:t>Cementoblasts:deposit</a:t>
            </a:r>
            <a:r>
              <a:rPr lang="en-IE" dirty="0"/>
              <a:t> bone around cementum</a:t>
            </a:r>
          </a:p>
          <a:p>
            <a:pPr marL="0" indent="0">
              <a:buNone/>
            </a:pPr>
            <a:endParaRPr lang="en-IE" dirty="0"/>
          </a:p>
        </p:txBody>
      </p:sp>
    </p:spTree>
    <p:extLst>
      <p:ext uri="{BB962C8B-B14F-4D97-AF65-F5344CB8AC3E}">
        <p14:creationId xmlns:p14="http://schemas.microsoft.com/office/powerpoint/2010/main" val="1349392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9F70E-48B0-2B3F-3888-61AD6E600065}"/>
              </a:ext>
            </a:extLst>
          </p:cNvPr>
          <p:cNvSpPr>
            <a:spLocks noGrp="1"/>
          </p:cNvSpPr>
          <p:nvPr>
            <p:ph type="title"/>
          </p:nvPr>
        </p:nvSpPr>
        <p:spPr/>
        <p:txBody>
          <a:bodyPr/>
          <a:lstStyle/>
          <a:p>
            <a:r>
              <a:rPr lang="en-IE" dirty="0"/>
              <a:t>Resorption</a:t>
            </a:r>
          </a:p>
        </p:txBody>
      </p:sp>
      <p:sp>
        <p:nvSpPr>
          <p:cNvPr id="3" name="Content Placeholder 2">
            <a:extLst>
              <a:ext uri="{FF2B5EF4-FFF2-40B4-BE49-F238E27FC236}">
                <a16:creationId xmlns:a16="http://schemas.microsoft.com/office/drawing/2014/main" id="{7C2D0C98-8450-A148-46B1-BBF0A003AF8F}"/>
              </a:ext>
            </a:extLst>
          </p:cNvPr>
          <p:cNvSpPr>
            <a:spLocks noGrp="1"/>
          </p:cNvSpPr>
          <p:nvPr>
            <p:ph idx="1"/>
          </p:nvPr>
        </p:nvSpPr>
        <p:spPr/>
        <p:txBody>
          <a:bodyPr/>
          <a:lstStyle/>
          <a:p>
            <a:r>
              <a:rPr lang="en-IE" b="1" u="sng" dirty="0"/>
              <a:t>2 types </a:t>
            </a:r>
          </a:p>
          <a:p>
            <a:r>
              <a:rPr lang="en-IE" dirty="0"/>
              <a:t>Frontal resorption: occurs when optimum force is applied. No complaints from patient, tooth movement is gradual, no excessive mobility.</a:t>
            </a:r>
          </a:p>
          <a:p>
            <a:endParaRPr lang="en-IE" dirty="0"/>
          </a:p>
          <a:p>
            <a:r>
              <a:rPr lang="en-IE" dirty="0"/>
              <a:t>Undermining resorption: Occurs when excessive force is used. complaints of pain from patient, mobility of teeth, tooth movement is delayed , root resorption occurs, </a:t>
            </a:r>
          </a:p>
        </p:txBody>
      </p:sp>
    </p:spTree>
    <p:extLst>
      <p:ext uri="{BB962C8B-B14F-4D97-AF65-F5344CB8AC3E}">
        <p14:creationId xmlns:p14="http://schemas.microsoft.com/office/powerpoint/2010/main" val="948350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EB41-D5DC-201A-18A9-A5ED657FF911}"/>
              </a:ext>
            </a:extLst>
          </p:cNvPr>
          <p:cNvSpPr>
            <a:spLocks noGrp="1"/>
          </p:cNvSpPr>
          <p:nvPr>
            <p:ph type="title"/>
          </p:nvPr>
        </p:nvSpPr>
        <p:spPr/>
        <p:txBody>
          <a:bodyPr/>
          <a:lstStyle/>
          <a:p>
            <a:r>
              <a:rPr lang="en-IE" dirty="0"/>
              <a:t>External Apical Root Resorption</a:t>
            </a:r>
          </a:p>
        </p:txBody>
      </p:sp>
      <p:sp>
        <p:nvSpPr>
          <p:cNvPr id="3" name="Content Placeholder 2">
            <a:extLst>
              <a:ext uri="{FF2B5EF4-FFF2-40B4-BE49-F238E27FC236}">
                <a16:creationId xmlns:a16="http://schemas.microsoft.com/office/drawing/2014/main" id="{78346AFB-B41B-BDAA-42F3-A267952BFF87}"/>
              </a:ext>
            </a:extLst>
          </p:cNvPr>
          <p:cNvSpPr>
            <a:spLocks noGrp="1"/>
          </p:cNvSpPr>
          <p:nvPr>
            <p:ph idx="1"/>
          </p:nvPr>
        </p:nvSpPr>
        <p:spPr/>
        <p:txBody>
          <a:bodyPr>
            <a:normAutofit fontScale="92500" lnSpcReduction="20000"/>
          </a:bodyPr>
          <a:lstStyle/>
          <a:p>
            <a:r>
              <a:rPr lang="en-IE" dirty="0"/>
              <a:t>This occurs in virtually all patients undergoing orthodontic treatment. It most commonly affects upper incisors and up to 1mm of root can be lost. In 1-2% of patients half the root can be lost and can affect all teeth. </a:t>
            </a:r>
          </a:p>
          <a:p>
            <a:r>
              <a:rPr lang="en-IE" dirty="0"/>
              <a:t>Root resorption is an iatrogenic event caused by orthodontic treatment. </a:t>
            </a:r>
          </a:p>
          <a:p>
            <a:r>
              <a:rPr lang="en-IE" dirty="0"/>
              <a:t>It is more common when forces are excessive, when forces are optimal less resorption is seen.</a:t>
            </a:r>
          </a:p>
          <a:p>
            <a:r>
              <a:rPr lang="en-IE" dirty="0"/>
              <a:t>Studies show there may be a genetic predisposition</a:t>
            </a:r>
          </a:p>
          <a:p>
            <a:endParaRPr lang="en-IE" dirty="0"/>
          </a:p>
          <a:p>
            <a:r>
              <a:rPr lang="en-IE" dirty="0"/>
              <a:t> </a:t>
            </a:r>
          </a:p>
        </p:txBody>
      </p:sp>
    </p:spTree>
    <p:extLst>
      <p:ext uri="{BB962C8B-B14F-4D97-AF65-F5344CB8AC3E}">
        <p14:creationId xmlns:p14="http://schemas.microsoft.com/office/powerpoint/2010/main" val="2236223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5D544-3739-91AD-48F5-C506DA8A5217}"/>
              </a:ext>
            </a:extLst>
          </p:cNvPr>
          <p:cNvSpPr>
            <a:spLocks noGrp="1"/>
          </p:cNvSpPr>
          <p:nvPr>
            <p:ph type="title"/>
          </p:nvPr>
        </p:nvSpPr>
        <p:spPr/>
        <p:txBody>
          <a:bodyPr/>
          <a:lstStyle/>
          <a:p>
            <a:r>
              <a:rPr lang="en-IE"/>
              <a:t>Root resorption</a:t>
            </a:r>
          </a:p>
        </p:txBody>
      </p:sp>
      <p:pic>
        <p:nvPicPr>
          <p:cNvPr id="5" name="Content Placeholder 4" descr="A close-up of teeth&#10;&#10;Description automatically generated">
            <a:extLst>
              <a:ext uri="{FF2B5EF4-FFF2-40B4-BE49-F238E27FC236}">
                <a16:creationId xmlns:a16="http://schemas.microsoft.com/office/drawing/2014/main" id="{9B3952DA-BA0D-5B7C-E55C-CF25FB2E49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5509" y="1600840"/>
            <a:ext cx="5391807" cy="1784657"/>
          </a:xfrm>
        </p:spPr>
      </p:pic>
    </p:spTree>
    <p:extLst>
      <p:ext uri="{BB962C8B-B14F-4D97-AF65-F5344CB8AC3E}">
        <p14:creationId xmlns:p14="http://schemas.microsoft.com/office/powerpoint/2010/main" val="2320233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64245-F650-882A-83CB-9A50CF758A9A}"/>
              </a:ext>
            </a:extLst>
          </p:cNvPr>
          <p:cNvSpPr>
            <a:spLocks noGrp="1"/>
          </p:cNvSpPr>
          <p:nvPr>
            <p:ph type="title"/>
          </p:nvPr>
        </p:nvSpPr>
        <p:spPr/>
        <p:txBody>
          <a:bodyPr/>
          <a:lstStyle/>
          <a:p>
            <a:r>
              <a:rPr lang="en-GB" dirty="0"/>
              <a:t>Unwanted tooth movement </a:t>
            </a:r>
            <a:endParaRPr lang="en-IE" dirty="0"/>
          </a:p>
        </p:txBody>
      </p:sp>
      <p:pic>
        <p:nvPicPr>
          <p:cNvPr id="5" name="Content Placeholder 4" descr="Close-up of a person's mouth with teeth and braces">
            <a:extLst>
              <a:ext uri="{FF2B5EF4-FFF2-40B4-BE49-F238E27FC236}">
                <a16:creationId xmlns:a16="http://schemas.microsoft.com/office/drawing/2014/main" id="{87B3952D-4EC9-A467-2FCF-387E0004CA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1628" y="685800"/>
            <a:ext cx="5439569" cy="3614738"/>
          </a:xfrm>
        </p:spPr>
      </p:pic>
    </p:spTree>
    <p:extLst>
      <p:ext uri="{BB962C8B-B14F-4D97-AF65-F5344CB8AC3E}">
        <p14:creationId xmlns:p14="http://schemas.microsoft.com/office/powerpoint/2010/main" val="106113492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5938</TotalTime>
  <Words>808</Words>
  <Application>Microsoft Office PowerPoint</Application>
  <PresentationFormat>Widescreen</PresentationFormat>
  <Paragraphs>98</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Century Gothic</vt:lpstr>
      <vt:lpstr>din-next-w01-light</vt:lpstr>
      <vt:lpstr>Roboto</vt:lpstr>
      <vt:lpstr>Wingdings 3</vt:lpstr>
      <vt:lpstr>Slice</vt:lpstr>
      <vt:lpstr>Tooth Movement</vt:lpstr>
      <vt:lpstr>AIMS AND OBJECTIVES</vt:lpstr>
      <vt:lpstr>Biomechanics of Tooth Movement</vt:lpstr>
      <vt:lpstr>Centre of resistance</vt:lpstr>
      <vt:lpstr>Force moment and Force couple </vt:lpstr>
      <vt:lpstr>Centre of Rotation</vt:lpstr>
      <vt:lpstr>PowerPoint Presentation</vt:lpstr>
      <vt:lpstr>Primary Dentition</vt:lpstr>
      <vt:lpstr>Permanent Dentition</vt:lpstr>
      <vt:lpstr>What is tooth movement?</vt:lpstr>
      <vt:lpstr>Orthodontic Force</vt:lpstr>
      <vt:lpstr>Types of Movement </vt:lpstr>
      <vt:lpstr>Types </vt:lpstr>
      <vt:lpstr>Optimal force</vt:lpstr>
      <vt:lpstr>Optimum Force</vt:lpstr>
      <vt:lpstr>Excessive Force</vt:lpstr>
      <vt:lpstr>Chemicals</vt:lpstr>
      <vt:lpstr>Cellular Response</vt:lpstr>
      <vt:lpstr>Cells Cont</vt:lpstr>
      <vt:lpstr>Cells Cont</vt:lpstr>
      <vt:lpstr>Cells Cont</vt:lpstr>
      <vt:lpstr>Resorption</vt:lpstr>
      <vt:lpstr>External Apical Root Resorption</vt:lpstr>
      <vt:lpstr>Root resorption</vt:lpstr>
      <vt:lpstr>Unwanted tooth movement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catherine Doherty</dc:creator>
  <cp:lastModifiedBy>catherine Doherty</cp:lastModifiedBy>
  <cp:revision>8</cp:revision>
  <dcterms:created xsi:type="dcterms:W3CDTF">2024-10-11T12:00:59Z</dcterms:created>
  <dcterms:modified xsi:type="dcterms:W3CDTF">2025-10-13T10:00:19Z</dcterms:modified>
</cp:coreProperties>
</file>