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563" r:id="rId6"/>
    <p:sldId id="257" r:id="rId7"/>
    <p:sldId id="258" r:id="rId8"/>
    <p:sldId id="321" r:id="rId9"/>
    <p:sldId id="328" r:id="rId10"/>
    <p:sldId id="329" r:id="rId11"/>
    <p:sldId id="330" r:id="rId12"/>
    <p:sldId id="263" r:id="rId13"/>
    <p:sldId id="266" r:id="rId14"/>
    <p:sldId id="551" r:id="rId15"/>
    <p:sldId id="554" r:id="rId16"/>
    <p:sldId id="553" r:id="rId17"/>
    <p:sldId id="555" r:id="rId18"/>
    <p:sldId id="556" r:id="rId19"/>
    <p:sldId id="557" r:id="rId20"/>
    <p:sldId id="558" r:id="rId21"/>
    <p:sldId id="264" r:id="rId22"/>
    <p:sldId id="559" r:id="rId23"/>
    <p:sldId id="562" r:id="rId24"/>
    <p:sldId id="561" r:id="rId25"/>
    <p:sldId id="4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79540" autoAdjust="0"/>
  </p:normalViewPr>
  <p:slideViewPr>
    <p:cSldViewPr snapToGrid="0">
      <p:cViewPr varScale="1">
        <p:scale>
          <a:sx n="88" d="100"/>
          <a:sy n="88" d="100"/>
        </p:scale>
        <p:origin x="14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D8860-1F15-4A98-ABE6-3190D0593B6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GB"/>
        </a:p>
      </dgm:t>
    </dgm:pt>
    <dgm:pt modelId="{4C5F2D4B-9DA6-418D-926A-22371DD45C41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Course Aims</a:t>
          </a:r>
        </a:p>
      </dgm:t>
    </dgm:pt>
    <dgm:pt modelId="{24B9CEE3-FDB2-4D3A-9E3E-021E7AC57802}" type="parTrans" cxnId="{963B0439-0127-458E-AF12-FC89ED8CDD77}">
      <dgm:prSet/>
      <dgm:spPr/>
      <dgm:t>
        <a:bodyPr/>
        <a:lstStyle/>
        <a:p>
          <a:endParaRPr lang="en-GB"/>
        </a:p>
      </dgm:t>
    </dgm:pt>
    <dgm:pt modelId="{B095C5EF-867B-4251-8154-C2D4278B3A24}" type="sibTrans" cxnId="{963B0439-0127-458E-AF12-FC89ED8CDD77}">
      <dgm:prSet/>
      <dgm:spPr/>
      <dgm:t>
        <a:bodyPr/>
        <a:lstStyle/>
        <a:p>
          <a:endParaRPr lang="en-GB"/>
        </a:p>
      </dgm:t>
    </dgm:pt>
    <dgm:pt modelId="{821AEE93-B0A1-49ED-A344-5522122A5BB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Update on what is happening in Employment Law in Northern Ireland</a:t>
          </a:r>
        </a:p>
      </dgm:t>
    </dgm:pt>
    <dgm:pt modelId="{8589BB5C-F0A1-4D25-ABCD-66549064609D}" type="parTrans" cxnId="{0C880FE7-B209-4E51-A9FF-3A92EFEFDB75}">
      <dgm:prSet/>
      <dgm:spPr/>
      <dgm:t>
        <a:bodyPr/>
        <a:lstStyle/>
        <a:p>
          <a:endParaRPr lang="en-GB"/>
        </a:p>
      </dgm:t>
    </dgm:pt>
    <dgm:pt modelId="{81881934-5DBF-4C32-8D77-17669A3BAFE5}" type="sibTrans" cxnId="{0C880FE7-B209-4E51-A9FF-3A92EFEFDB75}">
      <dgm:prSet/>
      <dgm:spPr/>
      <dgm:t>
        <a:bodyPr/>
        <a:lstStyle/>
        <a:p>
          <a:endParaRPr lang="en-GB"/>
        </a:p>
      </dgm:t>
    </dgm:pt>
    <dgm:pt modelId="{0EDC96EC-9239-4505-BA8F-90B90C77BB0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Recent Changes and Future Developments</a:t>
          </a:r>
        </a:p>
      </dgm:t>
    </dgm:pt>
    <dgm:pt modelId="{3EA962F6-F56B-4C2C-823F-35156B59A102}" type="parTrans" cxnId="{9D32B3D6-1FDB-489A-8951-577228AE6DB0}">
      <dgm:prSet/>
      <dgm:spPr/>
      <dgm:t>
        <a:bodyPr/>
        <a:lstStyle/>
        <a:p>
          <a:endParaRPr lang="en-GB"/>
        </a:p>
      </dgm:t>
    </dgm:pt>
    <dgm:pt modelId="{41F3B085-4D09-4206-95E7-043C006F9C2C}" type="sibTrans" cxnId="{9D32B3D6-1FDB-489A-8951-577228AE6DB0}">
      <dgm:prSet/>
      <dgm:spPr/>
      <dgm:t>
        <a:bodyPr/>
        <a:lstStyle/>
        <a:p>
          <a:endParaRPr lang="en-GB"/>
        </a:p>
      </dgm:t>
    </dgm:pt>
    <dgm:pt modelId="{5978D1B1-AF6F-4E40-8E4A-FD9D6747C3FD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Course Objectives</a:t>
          </a:r>
        </a:p>
      </dgm:t>
    </dgm:pt>
    <dgm:pt modelId="{D9E10773-AF56-4E46-87A4-8D1C01A6986B}" type="parTrans" cxnId="{E1DA68DE-DC23-4198-8588-2B99FBCA0CD2}">
      <dgm:prSet/>
      <dgm:spPr/>
      <dgm:t>
        <a:bodyPr/>
        <a:lstStyle/>
        <a:p>
          <a:endParaRPr lang="en-GB"/>
        </a:p>
      </dgm:t>
    </dgm:pt>
    <dgm:pt modelId="{3FEAD750-3637-465B-B757-AB3347E57357}" type="sibTrans" cxnId="{E1DA68DE-DC23-4198-8588-2B99FBCA0CD2}">
      <dgm:prSet/>
      <dgm:spPr/>
      <dgm:t>
        <a:bodyPr/>
        <a:lstStyle/>
        <a:p>
          <a:endParaRPr lang="en-GB"/>
        </a:p>
      </dgm:t>
    </dgm:pt>
    <dgm:pt modelId="{46279773-5018-4351-9365-94A0FC9B0C9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Participants will understand how the developments in Employment Law will apply in their workplace</a:t>
          </a:r>
        </a:p>
      </dgm:t>
    </dgm:pt>
    <dgm:pt modelId="{135C8B67-CC0E-49A6-BC44-22C3AA29B73D}" type="parTrans" cxnId="{9492468B-BBE6-4EA8-9B6C-648625DA779B}">
      <dgm:prSet/>
      <dgm:spPr/>
      <dgm:t>
        <a:bodyPr/>
        <a:lstStyle/>
        <a:p>
          <a:endParaRPr lang="en-GB"/>
        </a:p>
      </dgm:t>
    </dgm:pt>
    <dgm:pt modelId="{8D70D32C-B084-4E59-872D-B35639385E14}" type="sibTrans" cxnId="{9492468B-BBE6-4EA8-9B6C-648625DA779B}">
      <dgm:prSet/>
      <dgm:spPr/>
      <dgm:t>
        <a:bodyPr/>
        <a:lstStyle/>
        <a:p>
          <a:endParaRPr lang="en-GB"/>
        </a:p>
      </dgm:t>
    </dgm:pt>
    <dgm:pt modelId="{973895F7-D5D4-4A54-86DF-8872A35CE80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Course Learning Content</a:t>
          </a:r>
        </a:p>
      </dgm:t>
    </dgm:pt>
    <dgm:pt modelId="{6E27D22B-638C-46FA-92D0-153DFF8AB49A}" type="parTrans" cxnId="{69FA6D1B-AA6C-44E8-915E-95CE6F03CC2A}">
      <dgm:prSet/>
      <dgm:spPr/>
      <dgm:t>
        <a:bodyPr/>
        <a:lstStyle/>
        <a:p>
          <a:endParaRPr lang="en-GB"/>
        </a:p>
      </dgm:t>
    </dgm:pt>
    <dgm:pt modelId="{54C41807-7E1E-4B56-A9AD-E7E17112BD9A}" type="sibTrans" cxnId="{69FA6D1B-AA6C-44E8-915E-95CE6F03CC2A}">
      <dgm:prSet/>
      <dgm:spPr/>
      <dgm:t>
        <a:bodyPr/>
        <a:lstStyle/>
        <a:p>
          <a:endParaRPr lang="en-GB"/>
        </a:p>
      </dgm:t>
    </dgm:pt>
    <dgm:pt modelId="{E704931B-9408-4CAD-AB49-7260861163C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course will cover recent changes in Employment Law and proposed changes which are due to be implemented</a:t>
          </a:r>
        </a:p>
      </dgm:t>
    </dgm:pt>
    <dgm:pt modelId="{A4C98287-D6FB-4B68-8B42-9BA0AF10D491}" type="parTrans" cxnId="{A7505657-3928-4E3C-968E-8BEEA3D29BAA}">
      <dgm:prSet/>
      <dgm:spPr/>
      <dgm:t>
        <a:bodyPr/>
        <a:lstStyle/>
        <a:p>
          <a:endParaRPr lang="en-GB"/>
        </a:p>
      </dgm:t>
    </dgm:pt>
    <dgm:pt modelId="{B106BA57-6842-4D65-A61F-2D534AD5A04B}" type="sibTrans" cxnId="{A7505657-3928-4E3C-968E-8BEEA3D29BAA}">
      <dgm:prSet/>
      <dgm:spPr/>
      <dgm:t>
        <a:bodyPr/>
        <a:lstStyle/>
        <a:p>
          <a:endParaRPr lang="en-GB"/>
        </a:p>
      </dgm:t>
    </dgm:pt>
    <dgm:pt modelId="{2D04EABA-BBE2-4496-9CB0-637D4CE2B65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GDC Development Outcomes </a:t>
          </a:r>
        </a:p>
      </dgm:t>
    </dgm:pt>
    <dgm:pt modelId="{DB749D56-04E4-49A4-AC75-CE5C91167D26}" type="parTrans" cxnId="{19CD0F67-41A4-4D98-A7A1-DCF4D0453AAD}">
      <dgm:prSet/>
      <dgm:spPr/>
      <dgm:t>
        <a:bodyPr/>
        <a:lstStyle/>
        <a:p>
          <a:endParaRPr lang="en-GB"/>
        </a:p>
      </dgm:t>
    </dgm:pt>
    <dgm:pt modelId="{8A0C5275-4FE6-4C9E-ADE6-15BC24A2A1B3}" type="sibTrans" cxnId="{19CD0F67-41A4-4D98-A7A1-DCF4D0453AAD}">
      <dgm:prSet/>
      <dgm:spPr/>
      <dgm:t>
        <a:bodyPr/>
        <a:lstStyle/>
        <a:p>
          <a:endParaRPr lang="en-GB"/>
        </a:p>
      </dgm:t>
    </dgm:pt>
    <dgm:pt modelId="{F0D56158-8EF2-4931-B064-B2E667FC06B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</a:t>
          </a:r>
        </a:p>
      </dgm:t>
    </dgm:pt>
    <dgm:pt modelId="{70585ED1-D8A0-4230-8CAB-C6DCA1D3C82A}" type="parTrans" cxnId="{1B76FC06-1710-4D7E-8CB9-CC57203D44EF}">
      <dgm:prSet/>
      <dgm:spPr/>
      <dgm:t>
        <a:bodyPr/>
        <a:lstStyle/>
        <a:p>
          <a:endParaRPr lang="en-GB"/>
        </a:p>
      </dgm:t>
    </dgm:pt>
    <dgm:pt modelId="{A94B7B75-7673-4820-8EB3-5356B24E4C29}" type="sibTrans" cxnId="{1B76FC06-1710-4D7E-8CB9-CC57203D44EF}">
      <dgm:prSet/>
      <dgm:spPr/>
      <dgm:t>
        <a:bodyPr/>
        <a:lstStyle/>
        <a:p>
          <a:endParaRPr lang="en-GB"/>
        </a:p>
      </dgm:t>
    </dgm:pt>
    <dgm:pt modelId="{159D16B1-EE0F-4717-B471-B89F0AE6EB5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Applying and understanding requirements of employment law and equality law in the workplace</a:t>
          </a:r>
        </a:p>
      </dgm:t>
    </dgm:pt>
    <dgm:pt modelId="{578DEB26-4838-42B1-B7C7-AE6D11DF512D}" type="parTrans" cxnId="{2BF165EF-E418-4692-BD3D-9C91680F4075}">
      <dgm:prSet/>
      <dgm:spPr/>
      <dgm:t>
        <a:bodyPr/>
        <a:lstStyle/>
        <a:p>
          <a:endParaRPr lang="en-GB"/>
        </a:p>
      </dgm:t>
    </dgm:pt>
    <dgm:pt modelId="{31F6C6C3-586F-4BFE-8642-F1D945D7EF9F}" type="sibTrans" cxnId="{2BF165EF-E418-4692-BD3D-9C91680F4075}">
      <dgm:prSet/>
      <dgm:spPr/>
      <dgm:t>
        <a:bodyPr/>
        <a:lstStyle/>
        <a:p>
          <a:endParaRPr lang="en-GB"/>
        </a:p>
      </dgm:t>
    </dgm:pt>
    <dgm:pt modelId="{8AB47F21-B11E-416F-97C6-3C73F65B65EF}" type="pres">
      <dgm:prSet presAssocID="{0E2D8860-1F15-4A98-ABE6-3190D0593B6B}" presName="root" presStyleCnt="0">
        <dgm:presLayoutVars>
          <dgm:dir/>
          <dgm:resizeHandles val="exact"/>
        </dgm:presLayoutVars>
      </dgm:prSet>
      <dgm:spPr/>
    </dgm:pt>
    <dgm:pt modelId="{05F92748-A01E-46D5-A502-6AD72420ADD2}" type="pres">
      <dgm:prSet presAssocID="{4C5F2D4B-9DA6-418D-926A-22371DD45C41}" presName="compNode" presStyleCnt="0"/>
      <dgm:spPr/>
    </dgm:pt>
    <dgm:pt modelId="{669AB0EB-7C11-4514-80C7-2BF6CED119B7}" type="pres">
      <dgm:prSet presAssocID="{4C5F2D4B-9DA6-418D-926A-22371DD45C4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8AF1945-9E63-4D66-A292-668A241486E2}" type="pres">
      <dgm:prSet presAssocID="{4C5F2D4B-9DA6-418D-926A-22371DD45C41}" presName="iconSpace" presStyleCnt="0"/>
      <dgm:spPr/>
    </dgm:pt>
    <dgm:pt modelId="{4458D41E-7692-41FD-9BC8-0E2304DC1130}" type="pres">
      <dgm:prSet presAssocID="{4C5F2D4B-9DA6-418D-926A-22371DD45C41}" presName="parTx" presStyleLbl="revTx" presStyleIdx="0" presStyleCnt="8">
        <dgm:presLayoutVars>
          <dgm:chMax val="0"/>
          <dgm:chPref val="0"/>
        </dgm:presLayoutVars>
      </dgm:prSet>
      <dgm:spPr/>
    </dgm:pt>
    <dgm:pt modelId="{96108F50-5C12-403C-BB15-60DFB5C426F3}" type="pres">
      <dgm:prSet presAssocID="{4C5F2D4B-9DA6-418D-926A-22371DD45C41}" presName="txSpace" presStyleCnt="0"/>
      <dgm:spPr/>
    </dgm:pt>
    <dgm:pt modelId="{03B5C19A-18FB-440F-B39E-CC232190141A}" type="pres">
      <dgm:prSet presAssocID="{4C5F2D4B-9DA6-418D-926A-22371DD45C41}" presName="desTx" presStyleLbl="revTx" presStyleIdx="1" presStyleCnt="8">
        <dgm:presLayoutVars/>
      </dgm:prSet>
      <dgm:spPr/>
    </dgm:pt>
    <dgm:pt modelId="{52DF7A21-F953-48E8-8962-DDBB8BFA8DC6}" type="pres">
      <dgm:prSet presAssocID="{B095C5EF-867B-4251-8154-C2D4278B3A24}" presName="sibTrans" presStyleCnt="0"/>
      <dgm:spPr/>
    </dgm:pt>
    <dgm:pt modelId="{FD471D39-2139-4395-A4C8-9B01C9D38A16}" type="pres">
      <dgm:prSet presAssocID="{5978D1B1-AF6F-4E40-8E4A-FD9D6747C3FD}" presName="compNode" presStyleCnt="0"/>
      <dgm:spPr/>
    </dgm:pt>
    <dgm:pt modelId="{D9107FC8-E935-4D43-A4AA-82CC16DF464C}" type="pres">
      <dgm:prSet presAssocID="{5978D1B1-AF6F-4E40-8E4A-FD9D6747C3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1EB65F5-D2F7-4D1A-A438-A8A860D1411E}" type="pres">
      <dgm:prSet presAssocID="{5978D1B1-AF6F-4E40-8E4A-FD9D6747C3FD}" presName="iconSpace" presStyleCnt="0"/>
      <dgm:spPr/>
    </dgm:pt>
    <dgm:pt modelId="{3F14FA56-9A52-45D5-A4B6-B1B4636D04F2}" type="pres">
      <dgm:prSet presAssocID="{5978D1B1-AF6F-4E40-8E4A-FD9D6747C3FD}" presName="parTx" presStyleLbl="revTx" presStyleIdx="2" presStyleCnt="8">
        <dgm:presLayoutVars>
          <dgm:chMax val="0"/>
          <dgm:chPref val="0"/>
        </dgm:presLayoutVars>
      </dgm:prSet>
      <dgm:spPr/>
    </dgm:pt>
    <dgm:pt modelId="{9DE33C90-0018-443D-A7DD-43DEDDA793CA}" type="pres">
      <dgm:prSet presAssocID="{5978D1B1-AF6F-4E40-8E4A-FD9D6747C3FD}" presName="txSpace" presStyleCnt="0"/>
      <dgm:spPr/>
    </dgm:pt>
    <dgm:pt modelId="{8F85F1B1-D8D8-4AF1-9C1E-AEBEF71CE2DA}" type="pres">
      <dgm:prSet presAssocID="{5978D1B1-AF6F-4E40-8E4A-FD9D6747C3FD}" presName="desTx" presStyleLbl="revTx" presStyleIdx="3" presStyleCnt="8">
        <dgm:presLayoutVars/>
      </dgm:prSet>
      <dgm:spPr/>
    </dgm:pt>
    <dgm:pt modelId="{5E7023F1-B5BC-4753-9300-C48E28D6A307}" type="pres">
      <dgm:prSet presAssocID="{3FEAD750-3637-465B-B757-AB3347E57357}" presName="sibTrans" presStyleCnt="0"/>
      <dgm:spPr/>
    </dgm:pt>
    <dgm:pt modelId="{8A5A6FA1-9401-45B8-9560-5C9B6F55DF49}" type="pres">
      <dgm:prSet presAssocID="{973895F7-D5D4-4A54-86DF-8872A35CE80F}" presName="compNode" presStyleCnt="0"/>
      <dgm:spPr/>
    </dgm:pt>
    <dgm:pt modelId="{0ADA50BC-4443-4D4F-B6BC-AAA38ECC015E}" type="pres">
      <dgm:prSet presAssocID="{973895F7-D5D4-4A54-86DF-8872A35CE8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9B32B00-2D4B-4E27-B631-5552E99E0A15}" type="pres">
      <dgm:prSet presAssocID="{973895F7-D5D4-4A54-86DF-8872A35CE80F}" presName="iconSpace" presStyleCnt="0"/>
      <dgm:spPr/>
    </dgm:pt>
    <dgm:pt modelId="{8EC19392-DB09-4691-B42A-F0CA1492AB2B}" type="pres">
      <dgm:prSet presAssocID="{973895F7-D5D4-4A54-86DF-8872A35CE80F}" presName="parTx" presStyleLbl="revTx" presStyleIdx="4" presStyleCnt="8">
        <dgm:presLayoutVars>
          <dgm:chMax val="0"/>
          <dgm:chPref val="0"/>
        </dgm:presLayoutVars>
      </dgm:prSet>
      <dgm:spPr/>
    </dgm:pt>
    <dgm:pt modelId="{B862E08E-68F1-446E-9163-46D552069655}" type="pres">
      <dgm:prSet presAssocID="{973895F7-D5D4-4A54-86DF-8872A35CE80F}" presName="txSpace" presStyleCnt="0"/>
      <dgm:spPr/>
    </dgm:pt>
    <dgm:pt modelId="{04ABEB69-EE80-4735-A7B6-BC0B215A9E6D}" type="pres">
      <dgm:prSet presAssocID="{973895F7-D5D4-4A54-86DF-8872A35CE80F}" presName="desTx" presStyleLbl="revTx" presStyleIdx="5" presStyleCnt="8">
        <dgm:presLayoutVars/>
      </dgm:prSet>
      <dgm:spPr/>
    </dgm:pt>
    <dgm:pt modelId="{31E244EF-4265-4203-BFBC-6129C486E993}" type="pres">
      <dgm:prSet presAssocID="{54C41807-7E1E-4B56-A9AD-E7E17112BD9A}" presName="sibTrans" presStyleCnt="0"/>
      <dgm:spPr/>
    </dgm:pt>
    <dgm:pt modelId="{5ABA7D36-20A4-49EA-816B-ABCC4B63A321}" type="pres">
      <dgm:prSet presAssocID="{2D04EABA-BBE2-4496-9CB0-637D4CE2B65C}" presName="compNode" presStyleCnt="0"/>
      <dgm:spPr/>
    </dgm:pt>
    <dgm:pt modelId="{D5EA8F98-0C06-4E50-A4D9-FD79D3F6E5D0}" type="pres">
      <dgm:prSet presAssocID="{2D04EABA-BBE2-4496-9CB0-637D4CE2B6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A860957-3FF7-42C0-ADC8-5C82BD513B80}" type="pres">
      <dgm:prSet presAssocID="{2D04EABA-BBE2-4496-9CB0-637D4CE2B65C}" presName="iconSpace" presStyleCnt="0"/>
      <dgm:spPr/>
    </dgm:pt>
    <dgm:pt modelId="{63E92595-B692-4C58-B9A1-624B08C5AE33}" type="pres">
      <dgm:prSet presAssocID="{2D04EABA-BBE2-4496-9CB0-637D4CE2B65C}" presName="parTx" presStyleLbl="revTx" presStyleIdx="6" presStyleCnt="8">
        <dgm:presLayoutVars>
          <dgm:chMax val="0"/>
          <dgm:chPref val="0"/>
        </dgm:presLayoutVars>
      </dgm:prSet>
      <dgm:spPr/>
    </dgm:pt>
    <dgm:pt modelId="{7B478565-6FB7-4304-8FE9-0550913A26FE}" type="pres">
      <dgm:prSet presAssocID="{2D04EABA-BBE2-4496-9CB0-637D4CE2B65C}" presName="txSpace" presStyleCnt="0"/>
      <dgm:spPr/>
    </dgm:pt>
    <dgm:pt modelId="{5A4ADE9D-7ABC-4660-A34D-2FD7EE5CF0EE}" type="pres">
      <dgm:prSet presAssocID="{2D04EABA-BBE2-4496-9CB0-637D4CE2B65C}" presName="desTx" presStyleLbl="revTx" presStyleIdx="7" presStyleCnt="8">
        <dgm:presLayoutVars/>
      </dgm:prSet>
      <dgm:spPr/>
    </dgm:pt>
  </dgm:ptLst>
  <dgm:cxnLst>
    <dgm:cxn modelId="{1145CE04-801F-4D16-A720-C501AD0C6121}" type="presOf" srcId="{973895F7-D5D4-4A54-86DF-8872A35CE80F}" destId="{8EC19392-DB09-4691-B42A-F0CA1492AB2B}" srcOrd="0" destOrd="0" presId="urn:microsoft.com/office/officeart/2018/5/layout/CenteredIconLabelDescriptionList"/>
    <dgm:cxn modelId="{1B76FC06-1710-4D7E-8CB9-CC57203D44EF}" srcId="{2D04EABA-BBE2-4496-9CB0-637D4CE2B65C}" destId="{F0D56158-8EF2-4931-B064-B2E667FC06BF}" srcOrd="0" destOrd="0" parTransId="{70585ED1-D8A0-4230-8CAB-C6DCA1D3C82A}" sibTransId="{A94B7B75-7673-4820-8EB3-5356B24E4C29}"/>
    <dgm:cxn modelId="{69FA6D1B-AA6C-44E8-915E-95CE6F03CC2A}" srcId="{0E2D8860-1F15-4A98-ABE6-3190D0593B6B}" destId="{973895F7-D5D4-4A54-86DF-8872A35CE80F}" srcOrd="2" destOrd="0" parTransId="{6E27D22B-638C-46FA-92D0-153DFF8AB49A}" sibTransId="{54C41807-7E1E-4B56-A9AD-E7E17112BD9A}"/>
    <dgm:cxn modelId="{59BAD524-DB0F-48D9-B118-5143D8F49CA9}" type="presOf" srcId="{F0D56158-8EF2-4931-B064-B2E667FC06BF}" destId="{5A4ADE9D-7ABC-4660-A34D-2FD7EE5CF0EE}" srcOrd="0" destOrd="0" presId="urn:microsoft.com/office/officeart/2018/5/layout/CenteredIconLabelDescriptionList"/>
    <dgm:cxn modelId="{963B0439-0127-458E-AF12-FC89ED8CDD77}" srcId="{0E2D8860-1F15-4A98-ABE6-3190D0593B6B}" destId="{4C5F2D4B-9DA6-418D-926A-22371DD45C41}" srcOrd="0" destOrd="0" parTransId="{24B9CEE3-FDB2-4D3A-9E3E-021E7AC57802}" sibTransId="{B095C5EF-867B-4251-8154-C2D4278B3A24}"/>
    <dgm:cxn modelId="{19CD0F67-41A4-4D98-A7A1-DCF4D0453AAD}" srcId="{0E2D8860-1F15-4A98-ABE6-3190D0593B6B}" destId="{2D04EABA-BBE2-4496-9CB0-637D4CE2B65C}" srcOrd="3" destOrd="0" parTransId="{DB749D56-04E4-49A4-AC75-CE5C91167D26}" sibTransId="{8A0C5275-4FE6-4C9E-ADE6-15BC24A2A1B3}"/>
    <dgm:cxn modelId="{BB2D3C6E-29E5-4FFE-B813-5D7F532E530B}" type="presOf" srcId="{821AEE93-B0A1-49ED-A344-5522122A5BBF}" destId="{03B5C19A-18FB-440F-B39E-CC232190141A}" srcOrd="0" destOrd="0" presId="urn:microsoft.com/office/officeart/2018/5/layout/CenteredIconLabelDescriptionList"/>
    <dgm:cxn modelId="{A7505657-3928-4E3C-968E-8BEEA3D29BAA}" srcId="{973895F7-D5D4-4A54-86DF-8872A35CE80F}" destId="{E704931B-9408-4CAD-AB49-7260861163C1}" srcOrd="0" destOrd="0" parTransId="{A4C98287-D6FB-4B68-8B42-9BA0AF10D491}" sibTransId="{B106BA57-6842-4D65-A61F-2D534AD5A04B}"/>
    <dgm:cxn modelId="{896D835A-8044-4CA9-8871-C11B78602CC6}" type="presOf" srcId="{46279773-5018-4351-9365-94A0FC9B0C9B}" destId="{8F85F1B1-D8D8-4AF1-9C1E-AEBEF71CE2DA}" srcOrd="0" destOrd="0" presId="urn:microsoft.com/office/officeart/2018/5/layout/CenteredIconLabelDescriptionList"/>
    <dgm:cxn modelId="{9492468B-BBE6-4EA8-9B6C-648625DA779B}" srcId="{5978D1B1-AF6F-4E40-8E4A-FD9D6747C3FD}" destId="{46279773-5018-4351-9365-94A0FC9B0C9B}" srcOrd="0" destOrd="0" parTransId="{135C8B67-CC0E-49A6-BC44-22C3AA29B73D}" sibTransId="{8D70D32C-B084-4E59-872D-B35639385E14}"/>
    <dgm:cxn modelId="{69036B90-A85B-45F8-8FAA-E7790E650DB4}" type="presOf" srcId="{4C5F2D4B-9DA6-418D-926A-22371DD45C41}" destId="{4458D41E-7692-41FD-9BC8-0E2304DC1130}" srcOrd="0" destOrd="0" presId="urn:microsoft.com/office/officeart/2018/5/layout/CenteredIconLabelDescriptionList"/>
    <dgm:cxn modelId="{718AD190-71E1-42C6-83D9-7FF4C9BB8CC1}" type="presOf" srcId="{5978D1B1-AF6F-4E40-8E4A-FD9D6747C3FD}" destId="{3F14FA56-9A52-45D5-A4B6-B1B4636D04F2}" srcOrd="0" destOrd="0" presId="urn:microsoft.com/office/officeart/2018/5/layout/CenteredIconLabelDescriptionList"/>
    <dgm:cxn modelId="{01A95F97-130F-4461-88DA-5F2EA7262920}" type="presOf" srcId="{0E2D8860-1F15-4A98-ABE6-3190D0593B6B}" destId="{8AB47F21-B11E-416F-97C6-3C73F65B65EF}" srcOrd="0" destOrd="0" presId="urn:microsoft.com/office/officeart/2018/5/layout/CenteredIconLabelDescriptionList"/>
    <dgm:cxn modelId="{1258B3D1-A423-41E6-9789-4CA20EDE8798}" type="presOf" srcId="{0EDC96EC-9239-4505-BA8F-90B90C77BB02}" destId="{03B5C19A-18FB-440F-B39E-CC232190141A}" srcOrd="0" destOrd="1" presId="urn:microsoft.com/office/officeart/2018/5/layout/CenteredIconLabelDescriptionList"/>
    <dgm:cxn modelId="{9D32B3D6-1FDB-489A-8951-577228AE6DB0}" srcId="{4C5F2D4B-9DA6-418D-926A-22371DD45C41}" destId="{0EDC96EC-9239-4505-BA8F-90B90C77BB02}" srcOrd="1" destOrd="0" parTransId="{3EA962F6-F56B-4C2C-823F-35156B59A102}" sibTransId="{41F3B085-4D09-4206-95E7-043C006F9C2C}"/>
    <dgm:cxn modelId="{E1DA68DE-DC23-4198-8588-2B99FBCA0CD2}" srcId="{0E2D8860-1F15-4A98-ABE6-3190D0593B6B}" destId="{5978D1B1-AF6F-4E40-8E4A-FD9D6747C3FD}" srcOrd="1" destOrd="0" parTransId="{D9E10773-AF56-4E46-87A4-8D1C01A6986B}" sibTransId="{3FEAD750-3637-465B-B757-AB3347E57357}"/>
    <dgm:cxn modelId="{0C880FE7-B209-4E51-A9FF-3A92EFEFDB75}" srcId="{4C5F2D4B-9DA6-418D-926A-22371DD45C41}" destId="{821AEE93-B0A1-49ED-A344-5522122A5BBF}" srcOrd="0" destOrd="0" parTransId="{8589BB5C-F0A1-4D25-ABCD-66549064609D}" sibTransId="{81881934-5DBF-4C32-8D77-17669A3BAFE5}"/>
    <dgm:cxn modelId="{7DE328EE-6785-4ED4-B110-2467D8B2CB5F}" type="presOf" srcId="{2D04EABA-BBE2-4496-9CB0-637D4CE2B65C}" destId="{63E92595-B692-4C58-B9A1-624B08C5AE33}" srcOrd="0" destOrd="0" presId="urn:microsoft.com/office/officeart/2018/5/layout/CenteredIconLabelDescriptionList"/>
    <dgm:cxn modelId="{2BF165EF-E418-4692-BD3D-9C91680F4075}" srcId="{2D04EABA-BBE2-4496-9CB0-637D4CE2B65C}" destId="{159D16B1-EE0F-4717-B471-B89F0AE6EB56}" srcOrd="1" destOrd="0" parTransId="{578DEB26-4838-42B1-B7C7-AE6D11DF512D}" sibTransId="{31F6C6C3-586F-4BFE-8642-F1D945D7EF9F}"/>
    <dgm:cxn modelId="{3E1220F8-BC9F-49A7-9B2F-8EC4505B6C3B}" type="presOf" srcId="{E704931B-9408-4CAD-AB49-7260861163C1}" destId="{04ABEB69-EE80-4735-A7B6-BC0B215A9E6D}" srcOrd="0" destOrd="0" presId="urn:microsoft.com/office/officeart/2018/5/layout/CenteredIconLabelDescriptionList"/>
    <dgm:cxn modelId="{1348EEFA-BF24-416A-9AFD-779908F58CB3}" type="presOf" srcId="{159D16B1-EE0F-4717-B471-B89F0AE6EB56}" destId="{5A4ADE9D-7ABC-4660-A34D-2FD7EE5CF0EE}" srcOrd="0" destOrd="1" presId="urn:microsoft.com/office/officeart/2018/5/layout/CenteredIconLabelDescriptionList"/>
    <dgm:cxn modelId="{80BE9FBA-680B-4993-A587-99F5FAF41C07}" type="presParOf" srcId="{8AB47F21-B11E-416F-97C6-3C73F65B65EF}" destId="{05F92748-A01E-46D5-A502-6AD72420ADD2}" srcOrd="0" destOrd="0" presId="urn:microsoft.com/office/officeart/2018/5/layout/CenteredIconLabelDescriptionList"/>
    <dgm:cxn modelId="{3B67F8C2-CC70-472B-8056-8539CC178530}" type="presParOf" srcId="{05F92748-A01E-46D5-A502-6AD72420ADD2}" destId="{669AB0EB-7C11-4514-80C7-2BF6CED119B7}" srcOrd="0" destOrd="0" presId="urn:microsoft.com/office/officeart/2018/5/layout/CenteredIconLabelDescriptionList"/>
    <dgm:cxn modelId="{A786A167-2BE2-43E8-A632-53FB8AD6A15D}" type="presParOf" srcId="{05F92748-A01E-46D5-A502-6AD72420ADD2}" destId="{18AF1945-9E63-4D66-A292-668A241486E2}" srcOrd="1" destOrd="0" presId="urn:microsoft.com/office/officeart/2018/5/layout/CenteredIconLabelDescriptionList"/>
    <dgm:cxn modelId="{E7C4BE06-9F0E-4174-B489-100258BEB791}" type="presParOf" srcId="{05F92748-A01E-46D5-A502-6AD72420ADD2}" destId="{4458D41E-7692-41FD-9BC8-0E2304DC1130}" srcOrd="2" destOrd="0" presId="urn:microsoft.com/office/officeart/2018/5/layout/CenteredIconLabelDescriptionList"/>
    <dgm:cxn modelId="{F23CE379-F8CC-4016-99F0-5BD2633D3CD2}" type="presParOf" srcId="{05F92748-A01E-46D5-A502-6AD72420ADD2}" destId="{96108F50-5C12-403C-BB15-60DFB5C426F3}" srcOrd="3" destOrd="0" presId="urn:microsoft.com/office/officeart/2018/5/layout/CenteredIconLabelDescriptionList"/>
    <dgm:cxn modelId="{2D942069-59C5-4AB1-8B22-ABCA8A8780B5}" type="presParOf" srcId="{05F92748-A01E-46D5-A502-6AD72420ADD2}" destId="{03B5C19A-18FB-440F-B39E-CC232190141A}" srcOrd="4" destOrd="0" presId="urn:microsoft.com/office/officeart/2018/5/layout/CenteredIconLabelDescriptionList"/>
    <dgm:cxn modelId="{608F1283-2642-4F8E-AEBD-BE9D3F522651}" type="presParOf" srcId="{8AB47F21-B11E-416F-97C6-3C73F65B65EF}" destId="{52DF7A21-F953-48E8-8962-DDBB8BFA8DC6}" srcOrd="1" destOrd="0" presId="urn:microsoft.com/office/officeart/2018/5/layout/CenteredIconLabelDescriptionList"/>
    <dgm:cxn modelId="{683C195E-B330-4EE0-8DDF-700514FA0FB9}" type="presParOf" srcId="{8AB47F21-B11E-416F-97C6-3C73F65B65EF}" destId="{FD471D39-2139-4395-A4C8-9B01C9D38A16}" srcOrd="2" destOrd="0" presId="urn:microsoft.com/office/officeart/2018/5/layout/CenteredIconLabelDescriptionList"/>
    <dgm:cxn modelId="{81312818-93FC-49EB-8D9F-86BE73A0E0B9}" type="presParOf" srcId="{FD471D39-2139-4395-A4C8-9B01C9D38A16}" destId="{D9107FC8-E935-4D43-A4AA-82CC16DF464C}" srcOrd="0" destOrd="0" presId="urn:microsoft.com/office/officeart/2018/5/layout/CenteredIconLabelDescriptionList"/>
    <dgm:cxn modelId="{9327B0C3-189D-4E4B-92D7-C66B40DCD19A}" type="presParOf" srcId="{FD471D39-2139-4395-A4C8-9B01C9D38A16}" destId="{B1EB65F5-D2F7-4D1A-A438-A8A860D1411E}" srcOrd="1" destOrd="0" presId="urn:microsoft.com/office/officeart/2018/5/layout/CenteredIconLabelDescriptionList"/>
    <dgm:cxn modelId="{129068E1-DEF5-4D29-B00C-C80D0BF6ADBD}" type="presParOf" srcId="{FD471D39-2139-4395-A4C8-9B01C9D38A16}" destId="{3F14FA56-9A52-45D5-A4B6-B1B4636D04F2}" srcOrd="2" destOrd="0" presId="urn:microsoft.com/office/officeart/2018/5/layout/CenteredIconLabelDescriptionList"/>
    <dgm:cxn modelId="{26E9AC2C-FCA3-41BA-9968-CF3455F20741}" type="presParOf" srcId="{FD471D39-2139-4395-A4C8-9B01C9D38A16}" destId="{9DE33C90-0018-443D-A7DD-43DEDDA793CA}" srcOrd="3" destOrd="0" presId="urn:microsoft.com/office/officeart/2018/5/layout/CenteredIconLabelDescriptionList"/>
    <dgm:cxn modelId="{8C5B0A8E-1AB1-49C2-BF6C-1B856F1691CA}" type="presParOf" srcId="{FD471D39-2139-4395-A4C8-9B01C9D38A16}" destId="{8F85F1B1-D8D8-4AF1-9C1E-AEBEF71CE2DA}" srcOrd="4" destOrd="0" presId="urn:microsoft.com/office/officeart/2018/5/layout/CenteredIconLabelDescriptionList"/>
    <dgm:cxn modelId="{2743AA4B-C61D-4266-83BB-2A5136FCC000}" type="presParOf" srcId="{8AB47F21-B11E-416F-97C6-3C73F65B65EF}" destId="{5E7023F1-B5BC-4753-9300-C48E28D6A307}" srcOrd="3" destOrd="0" presId="urn:microsoft.com/office/officeart/2018/5/layout/CenteredIconLabelDescriptionList"/>
    <dgm:cxn modelId="{507453AC-F694-4C94-A2D0-B82E736B9CA0}" type="presParOf" srcId="{8AB47F21-B11E-416F-97C6-3C73F65B65EF}" destId="{8A5A6FA1-9401-45B8-9560-5C9B6F55DF49}" srcOrd="4" destOrd="0" presId="urn:microsoft.com/office/officeart/2018/5/layout/CenteredIconLabelDescriptionList"/>
    <dgm:cxn modelId="{70C19888-E8D2-4B28-A506-4DC0E0AADB72}" type="presParOf" srcId="{8A5A6FA1-9401-45B8-9560-5C9B6F55DF49}" destId="{0ADA50BC-4443-4D4F-B6BC-AAA38ECC015E}" srcOrd="0" destOrd="0" presId="urn:microsoft.com/office/officeart/2018/5/layout/CenteredIconLabelDescriptionList"/>
    <dgm:cxn modelId="{C8D34C62-18F0-470B-9E32-A6AE6DE9B9B3}" type="presParOf" srcId="{8A5A6FA1-9401-45B8-9560-5C9B6F55DF49}" destId="{39B32B00-2D4B-4E27-B631-5552E99E0A15}" srcOrd="1" destOrd="0" presId="urn:microsoft.com/office/officeart/2018/5/layout/CenteredIconLabelDescriptionList"/>
    <dgm:cxn modelId="{E4D7EBB2-E9A2-4583-8212-970541C87AEE}" type="presParOf" srcId="{8A5A6FA1-9401-45B8-9560-5C9B6F55DF49}" destId="{8EC19392-DB09-4691-B42A-F0CA1492AB2B}" srcOrd="2" destOrd="0" presId="urn:microsoft.com/office/officeart/2018/5/layout/CenteredIconLabelDescriptionList"/>
    <dgm:cxn modelId="{6169E67C-1D82-441E-8853-0C8921F8A767}" type="presParOf" srcId="{8A5A6FA1-9401-45B8-9560-5C9B6F55DF49}" destId="{B862E08E-68F1-446E-9163-46D552069655}" srcOrd="3" destOrd="0" presId="urn:microsoft.com/office/officeart/2018/5/layout/CenteredIconLabelDescriptionList"/>
    <dgm:cxn modelId="{F8749AFB-99FE-4173-A9F5-35CFC888807E}" type="presParOf" srcId="{8A5A6FA1-9401-45B8-9560-5C9B6F55DF49}" destId="{04ABEB69-EE80-4735-A7B6-BC0B215A9E6D}" srcOrd="4" destOrd="0" presId="urn:microsoft.com/office/officeart/2018/5/layout/CenteredIconLabelDescriptionList"/>
    <dgm:cxn modelId="{A3C8AE02-1D04-413F-B6A3-17EBB4C7CA7A}" type="presParOf" srcId="{8AB47F21-B11E-416F-97C6-3C73F65B65EF}" destId="{31E244EF-4265-4203-BFBC-6129C486E993}" srcOrd="5" destOrd="0" presId="urn:microsoft.com/office/officeart/2018/5/layout/CenteredIconLabelDescriptionList"/>
    <dgm:cxn modelId="{6E0F6379-A69A-4554-A850-31BC33B8A304}" type="presParOf" srcId="{8AB47F21-B11E-416F-97C6-3C73F65B65EF}" destId="{5ABA7D36-20A4-49EA-816B-ABCC4B63A321}" srcOrd="6" destOrd="0" presId="urn:microsoft.com/office/officeart/2018/5/layout/CenteredIconLabelDescriptionList"/>
    <dgm:cxn modelId="{E436428A-5645-416E-A242-46843A881675}" type="presParOf" srcId="{5ABA7D36-20A4-49EA-816B-ABCC4B63A321}" destId="{D5EA8F98-0C06-4E50-A4D9-FD79D3F6E5D0}" srcOrd="0" destOrd="0" presId="urn:microsoft.com/office/officeart/2018/5/layout/CenteredIconLabelDescriptionList"/>
    <dgm:cxn modelId="{3F014436-4C70-4657-90A1-F16E44830913}" type="presParOf" srcId="{5ABA7D36-20A4-49EA-816B-ABCC4B63A321}" destId="{4A860957-3FF7-42C0-ADC8-5C82BD513B80}" srcOrd="1" destOrd="0" presId="urn:microsoft.com/office/officeart/2018/5/layout/CenteredIconLabelDescriptionList"/>
    <dgm:cxn modelId="{1A293365-58D9-43FE-8465-663C7D4D355B}" type="presParOf" srcId="{5ABA7D36-20A4-49EA-816B-ABCC4B63A321}" destId="{63E92595-B692-4C58-B9A1-624B08C5AE33}" srcOrd="2" destOrd="0" presId="urn:microsoft.com/office/officeart/2018/5/layout/CenteredIconLabelDescriptionList"/>
    <dgm:cxn modelId="{D6156922-2911-4A1A-B829-8D58F580DB62}" type="presParOf" srcId="{5ABA7D36-20A4-49EA-816B-ABCC4B63A321}" destId="{7B478565-6FB7-4304-8FE9-0550913A26FE}" srcOrd="3" destOrd="0" presId="urn:microsoft.com/office/officeart/2018/5/layout/CenteredIconLabelDescriptionList"/>
    <dgm:cxn modelId="{5B6FE198-74EF-4050-828A-2977A2FEC0F5}" type="presParOf" srcId="{5ABA7D36-20A4-49EA-816B-ABCC4B63A321}" destId="{5A4ADE9D-7ABC-4660-A34D-2FD7EE5CF0E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B37DA4-4C05-4B80-80B1-A682AF1766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51BB2B-9F9C-4091-943C-9501A5A9883A}">
      <dgm:prSet phldrT="[Text]"/>
      <dgm:spPr/>
      <dgm:t>
        <a:bodyPr/>
        <a:lstStyle/>
        <a:p>
          <a:r>
            <a:rPr lang="en-GB" dirty="0"/>
            <a:t>Terms of Employment</a:t>
          </a:r>
        </a:p>
      </dgm:t>
    </dgm:pt>
    <dgm:pt modelId="{E10C9E46-0524-41C4-AC59-876C658F1140}" type="parTrans" cxnId="{421E6D31-2CE3-4665-9ABC-3D6E08293089}">
      <dgm:prSet/>
      <dgm:spPr/>
      <dgm:t>
        <a:bodyPr/>
        <a:lstStyle/>
        <a:p>
          <a:endParaRPr lang="en-GB"/>
        </a:p>
      </dgm:t>
    </dgm:pt>
    <dgm:pt modelId="{3DD5534E-8F61-4454-BAFA-31E0EF9010AB}" type="sibTrans" cxnId="{421E6D31-2CE3-4665-9ABC-3D6E08293089}">
      <dgm:prSet/>
      <dgm:spPr/>
      <dgm:t>
        <a:bodyPr/>
        <a:lstStyle/>
        <a:p>
          <a:endParaRPr lang="en-GB"/>
        </a:p>
      </dgm:t>
    </dgm:pt>
    <dgm:pt modelId="{32DBF10B-58A5-4AB8-9354-0ADF11664CD4}">
      <dgm:prSet phldrT="[Text]"/>
      <dgm:spPr/>
      <dgm:t>
        <a:bodyPr/>
        <a:lstStyle/>
        <a:p>
          <a:r>
            <a:rPr lang="en-GB" dirty="0"/>
            <a:t>Pay and Benefits</a:t>
          </a:r>
        </a:p>
      </dgm:t>
    </dgm:pt>
    <dgm:pt modelId="{9794AEB1-BAE4-40B0-82BC-8095524D2893}" type="parTrans" cxnId="{493DF0C7-0AF2-4136-933E-F08A6C2A4B9F}">
      <dgm:prSet/>
      <dgm:spPr/>
      <dgm:t>
        <a:bodyPr/>
        <a:lstStyle/>
        <a:p>
          <a:endParaRPr lang="en-GB"/>
        </a:p>
      </dgm:t>
    </dgm:pt>
    <dgm:pt modelId="{A90C9106-A181-4C34-8E5F-1CEA55377E56}" type="sibTrans" cxnId="{493DF0C7-0AF2-4136-933E-F08A6C2A4B9F}">
      <dgm:prSet/>
      <dgm:spPr/>
      <dgm:t>
        <a:bodyPr/>
        <a:lstStyle/>
        <a:p>
          <a:endParaRPr lang="en-GB"/>
        </a:p>
      </dgm:t>
    </dgm:pt>
    <dgm:pt modelId="{76FC0C72-EEFA-4691-A382-36BB40D4DDC7}">
      <dgm:prSet phldrT="[Text]"/>
      <dgm:spPr/>
      <dgm:t>
        <a:bodyPr/>
        <a:lstStyle/>
        <a:p>
          <a:r>
            <a:rPr lang="en-GB" dirty="0"/>
            <a:t>Voice and Representation</a:t>
          </a:r>
        </a:p>
      </dgm:t>
    </dgm:pt>
    <dgm:pt modelId="{012484E0-C874-43A5-8D1D-8C866EF791FB}" type="parTrans" cxnId="{B98A393F-2DF6-43D3-8BB3-3ACD30E46F1D}">
      <dgm:prSet/>
      <dgm:spPr/>
      <dgm:t>
        <a:bodyPr/>
        <a:lstStyle/>
        <a:p>
          <a:endParaRPr lang="en-GB"/>
        </a:p>
      </dgm:t>
    </dgm:pt>
    <dgm:pt modelId="{9D99381A-7CCB-4217-A0D0-0BC05C6AFDEB}" type="sibTrans" cxnId="{B98A393F-2DF6-43D3-8BB3-3ACD30E46F1D}">
      <dgm:prSet/>
      <dgm:spPr/>
      <dgm:t>
        <a:bodyPr/>
        <a:lstStyle/>
        <a:p>
          <a:endParaRPr lang="en-GB"/>
        </a:p>
      </dgm:t>
    </dgm:pt>
    <dgm:pt modelId="{CF4A8AD7-FC3A-40DF-899C-17A07459771F}">
      <dgm:prSet phldrT="[Text]"/>
      <dgm:spPr/>
      <dgm:t>
        <a:bodyPr/>
        <a:lstStyle/>
        <a:p>
          <a:r>
            <a:rPr lang="en-GB" dirty="0"/>
            <a:t>Work-Life Balance</a:t>
          </a:r>
        </a:p>
      </dgm:t>
    </dgm:pt>
    <dgm:pt modelId="{53EC586F-E60E-431B-B1C0-C29BFC75C943}" type="parTrans" cxnId="{7E39CC10-580E-431E-A81D-AA04303783D1}">
      <dgm:prSet/>
      <dgm:spPr/>
      <dgm:t>
        <a:bodyPr/>
        <a:lstStyle/>
        <a:p>
          <a:endParaRPr lang="en-GB"/>
        </a:p>
      </dgm:t>
    </dgm:pt>
    <dgm:pt modelId="{E4A18694-6CD9-4F64-A55E-50879D462764}" type="sibTrans" cxnId="{7E39CC10-580E-431E-A81D-AA04303783D1}">
      <dgm:prSet/>
      <dgm:spPr/>
      <dgm:t>
        <a:bodyPr/>
        <a:lstStyle/>
        <a:p>
          <a:endParaRPr lang="en-GB"/>
        </a:p>
      </dgm:t>
    </dgm:pt>
    <dgm:pt modelId="{8BACE575-5A1D-462C-B53D-3FFDFE8034BD}" type="pres">
      <dgm:prSet presAssocID="{66B37DA4-4C05-4B80-80B1-A682AF17660B}" presName="Name0" presStyleCnt="0">
        <dgm:presLayoutVars>
          <dgm:chMax val="7"/>
          <dgm:chPref val="7"/>
          <dgm:dir/>
        </dgm:presLayoutVars>
      </dgm:prSet>
      <dgm:spPr/>
    </dgm:pt>
    <dgm:pt modelId="{FE14B260-8A5E-41A8-ACF6-C5BAA39715AF}" type="pres">
      <dgm:prSet presAssocID="{66B37DA4-4C05-4B80-80B1-A682AF17660B}" presName="Name1" presStyleCnt="0"/>
      <dgm:spPr/>
    </dgm:pt>
    <dgm:pt modelId="{80124B92-269F-449B-8BDE-C83E387E0CD6}" type="pres">
      <dgm:prSet presAssocID="{66B37DA4-4C05-4B80-80B1-A682AF17660B}" presName="cycle" presStyleCnt="0"/>
      <dgm:spPr/>
    </dgm:pt>
    <dgm:pt modelId="{84E0B304-D7BB-4499-ADB1-9ADE5707550C}" type="pres">
      <dgm:prSet presAssocID="{66B37DA4-4C05-4B80-80B1-A682AF17660B}" presName="srcNode" presStyleLbl="node1" presStyleIdx="0" presStyleCnt="4"/>
      <dgm:spPr/>
    </dgm:pt>
    <dgm:pt modelId="{BEEA9DD2-6006-43BA-9A91-B3E4416752A1}" type="pres">
      <dgm:prSet presAssocID="{66B37DA4-4C05-4B80-80B1-A682AF17660B}" presName="conn" presStyleLbl="parChTrans1D2" presStyleIdx="0" presStyleCnt="1"/>
      <dgm:spPr/>
    </dgm:pt>
    <dgm:pt modelId="{D9C3332B-93FA-4257-81F9-6BB6DD403537}" type="pres">
      <dgm:prSet presAssocID="{66B37DA4-4C05-4B80-80B1-A682AF17660B}" presName="extraNode" presStyleLbl="node1" presStyleIdx="0" presStyleCnt="4"/>
      <dgm:spPr/>
    </dgm:pt>
    <dgm:pt modelId="{E3D342EC-AD5E-4DAE-B8D0-E7EB5E478F7E}" type="pres">
      <dgm:prSet presAssocID="{66B37DA4-4C05-4B80-80B1-A682AF17660B}" presName="dstNode" presStyleLbl="node1" presStyleIdx="0" presStyleCnt="4"/>
      <dgm:spPr/>
    </dgm:pt>
    <dgm:pt modelId="{94971BEB-AF85-46D2-AD2B-30D654A5EDDF}" type="pres">
      <dgm:prSet presAssocID="{E251BB2B-9F9C-4091-943C-9501A5A9883A}" presName="text_1" presStyleLbl="node1" presStyleIdx="0" presStyleCnt="4">
        <dgm:presLayoutVars>
          <dgm:bulletEnabled val="1"/>
        </dgm:presLayoutVars>
      </dgm:prSet>
      <dgm:spPr/>
    </dgm:pt>
    <dgm:pt modelId="{C3D3E029-3C17-448A-AE8B-386629DAE83E}" type="pres">
      <dgm:prSet presAssocID="{E251BB2B-9F9C-4091-943C-9501A5A9883A}" presName="accent_1" presStyleCnt="0"/>
      <dgm:spPr/>
    </dgm:pt>
    <dgm:pt modelId="{6E546B95-C1D8-4DC8-A4E5-B14E0F4D01EF}" type="pres">
      <dgm:prSet presAssocID="{E251BB2B-9F9C-4091-943C-9501A5A9883A}" presName="accentRepeatNode" presStyleLbl="solidFgAcc1" presStyleIdx="0" presStyleCnt="4"/>
      <dgm:spPr/>
    </dgm:pt>
    <dgm:pt modelId="{FF64204B-D11C-4864-9E27-37E13B7D64B3}" type="pres">
      <dgm:prSet presAssocID="{32DBF10B-58A5-4AB8-9354-0ADF11664CD4}" presName="text_2" presStyleLbl="node1" presStyleIdx="1" presStyleCnt="4" custLinFactNeighborX="816" custLinFactNeighborY="-10033">
        <dgm:presLayoutVars>
          <dgm:bulletEnabled val="1"/>
        </dgm:presLayoutVars>
      </dgm:prSet>
      <dgm:spPr/>
    </dgm:pt>
    <dgm:pt modelId="{16147B56-E0C0-4AAD-BF3D-B26E6E26D6D2}" type="pres">
      <dgm:prSet presAssocID="{32DBF10B-58A5-4AB8-9354-0ADF11664CD4}" presName="accent_2" presStyleCnt="0"/>
      <dgm:spPr/>
    </dgm:pt>
    <dgm:pt modelId="{27EED51C-E63E-4438-A3A8-A4BD4737F25A}" type="pres">
      <dgm:prSet presAssocID="{32DBF10B-58A5-4AB8-9354-0ADF11664CD4}" presName="accentRepeatNode" presStyleLbl="solidFgAcc1" presStyleIdx="1" presStyleCnt="4"/>
      <dgm:spPr/>
    </dgm:pt>
    <dgm:pt modelId="{3B5DD614-27BB-47C4-9B46-2552B39A25DE}" type="pres">
      <dgm:prSet presAssocID="{76FC0C72-EEFA-4691-A382-36BB40D4DDC7}" presName="text_3" presStyleLbl="node1" presStyleIdx="2" presStyleCnt="4">
        <dgm:presLayoutVars>
          <dgm:bulletEnabled val="1"/>
        </dgm:presLayoutVars>
      </dgm:prSet>
      <dgm:spPr/>
    </dgm:pt>
    <dgm:pt modelId="{3A840195-56EF-4F92-8DB4-5957A8411691}" type="pres">
      <dgm:prSet presAssocID="{76FC0C72-EEFA-4691-A382-36BB40D4DDC7}" presName="accent_3" presStyleCnt="0"/>
      <dgm:spPr/>
    </dgm:pt>
    <dgm:pt modelId="{A291D463-EF69-40E6-8268-C0F1806BFBFE}" type="pres">
      <dgm:prSet presAssocID="{76FC0C72-EEFA-4691-A382-36BB40D4DDC7}" presName="accentRepeatNode" presStyleLbl="solidFgAcc1" presStyleIdx="2" presStyleCnt="4"/>
      <dgm:spPr/>
    </dgm:pt>
    <dgm:pt modelId="{9CB49D5F-F8B8-4B5F-9F35-5B43D5400D99}" type="pres">
      <dgm:prSet presAssocID="{CF4A8AD7-FC3A-40DF-899C-17A07459771F}" presName="text_4" presStyleLbl="node1" presStyleIdx="3" presStyleCnt="4">
        <dgm:presLayoutVars>
          <dgm:bulletEnabled val="1"/>
        </dgm:presLayoutVars>
      </dgm:prSet>
      <dgm:spPr/>
    </dgm:pt>
    <dgm:pt modelId="{23EBB642-64CF-4011-8EA9-8B86F4333044}" type="pres">
      <dgm:prSet presAssocID="{CF4A8AD7-FC3A-40DF-899C-17A07459771F}" presName="accent_4" presStyleCnt="0"/>
      <dgm:spPr/>
    </dgm:pt>
    <dgm:pt modelId="{3BC78AF2-94F1-47B9-B9B6-D30B5284B104}" type="pres">
      <dgm:prSet presAssocID="{CF4A8AD7-FC3A-40DF-899C-17A07459771F}" presName="accentRepeatNode" presStyleLbl="solidFgAcc1" presStyleIdx="3" presStyleCnt="4"/>
      <dgm:spPr/>
    </dgm:pt>
  </dgm:ptLst>
  <dgm:cxnLst>
    <dgm:cxn modelId="{7E39CC10-580E-431E-A81D-AA04303783D1}" srcId="{66B37DA4-4C05-4B80-80B1-A682AF17660B}" destId="{CF4A8AD7-FC3A-40DF-899C-17A07459771F}" srcOrd="3" destOrd="0" parTransId="{53EC586F-E60E-431B-B1C0-C29BFC75C943}" sibTransId="{E4A18694-6CD9-4F64-A55E-50879D462764}"/>
    <dgm:cxn modelId="{421E6D31-2CE3-4665-9ABC-3D6E08293089}" srcId="{66B37DA4-4C05-4B80-80B1-A682AF17660B}" destId="{E251BB2B-9F9C-4091-943C-9501A5A9883A}" srcOrd="0" destOrd="0" parTransId="{E10C9E46-0524-41C4-AC59-876C658F1140}" sibTransId="{3DD5534E-8F61-4454-BAFA-31E0EF9010AB}"/>
    <dgm:cxn modelId="{B98A393F-2DF6-43D3-8BB3-3ACD30E46F1D}" srcId="{66B37DA4-4C05-4B80-80B1-A682AF17660B}" destId="{76FC0C72-EEFA-4691-A382-36BB40D4DDC7}" srcOrd="2" destOrd="0" parTransId="{012484E0-C874-43A5-8D1D-8C866EF791FB}" sibTransId="{9D99381A-7CCB-4217-A0D0-0BC05C6AFDEB}"/>
    <dgm:cxn modelId="{58322C57-8A74-4DEF-897F-E5A073976FB8}" type="presOf" srcId="{E251BB2B-9F9C-4091-943C-9501A5A9883A}" destId="{94971BEB-AF85-46D2-AD2B-30D654A5EDDF}" srcOrd="0" destOrd="0" presId="urn:microsoft.com/office/officeart/2008/layout/VerticalCurvedList"/>
    <dgm:cxn modelId="{27C91DB5-DD9F-4129-AA7E-896AC7009463}" type="presOf" srcId="{66B37DA4-4C05-4B80-80B1-A682AF17660B}" destId="{8BACE575-5A1D-462C-B53D-3FFDFE8034BD}" srcOrd="0" destOrd="0" presId="urn:microsoft.com/office/officeart/2008/layout/VerticalCurvedList"/>
    <dgm:cxn modelId="{3F4A02C0-F6E9-47AC-A679-D24D6B83A1B4}" type="presOf" srcId="{CF4A8AD7-FC3A-40DF-899C-17A07459771F}" destId="{9CB49D5F-F8B8-4B5F-9F35-5B43D5400D99}" srcOrd="0" destOrd="0" presId="urn:microsoft.com/office/officeart/2008/layout/VerticalCurvedList"/>
    <dgm:cxn modelId="{AFC2C2C5-5C29-4557-98C5-630D9374D524}" type="presOf" srcId="{32DBF10B-58A5-4AB8-9354-0ADF11664CD4}" destId="{FF64204B-D11C-4864-9E27-37E13B7D64B3}" srcOrd="0" destOrd="0" presId="urn:microsoft.com/office/officeart/2008/layout/VerticalCurvedList"/>
    <dgm:cxn modelId="{493DF0C7-0AF2-4136-933E-F08A6C2A4B9F}" srcId="{66B37DA4-4C05-4B80-80B1-A682AF17660B}" destId="{32DBF10B-58A5-4AB8-9354-0ADF11664CD4}" srcOrd="1" destOrd="0" parTransId="{9794AEB1-BAE4-40B0-82BC-8095524D2893}" sibTransId="{A90C9106-A181-4C34-8E5F-1CEA55377E56}"/>
    <dgm:cxn modelId="{0C2AF6F6-CEC8-43ED-A547-F39FE1239A57}" type="presOf" srcId="{3DD5534E-8F61-4454-BAFA-31E0EF9010AB}" destId="{BEEA9DD2-6006-43BA-9A91-B3E4416752A1}" srcOrd="0" destOrd="0" presId="urn:microsoft.com/office/officeart/2008/layout/VerticalCurvedList"/>
    <dgm:cxn modelId="{BA9E20FF-BFB8-4E64-B2BA-B909E6635D6A}" type="presOf" srcId="{76FC0C72-EEFA-4691-A382-36BB40D4DDC7}" destId="{3B5DD614-27BB-47C4-9B46-2552B39A25DE}" srcOrd="0" destOrd="0" presId="urn:microsoft.com/office/officeart/2008/layout/VerticalCurvedList"/>
    <dgm:cxn modelId="{096C3C8F-6576-41A8-8EE0-57F6C48EAC25}" type="presParOf" srcId="{8BACE575-5A1D-462C-B53D-3FFDFE8034BD}" destId="{FE14B260-8A5E-41A8-ACF6-C5BAA39715AF}" srcOrd="0" destOrd="0" presId="urn:microsoft.com/office/officeart/2008/layout/VerticalCurvedList"/>
    <dgm:cxn modelId="{0F604C12-78AC-4581-BDC6-9705B328D738}" type="presParOf" srcId="{FE14B260-8A5E-41A8-ACF6-C5BAA39715AF}" destId="{80124B92-269F-449B-8BDE-C83E387E0CD6}" srcOrd="0" destOrd="0" presId="urn:microsoft.com/office/officeart/2008/layout/VerticalCurvedList"/>
    <dgm:cxn modelId="{9AD88BD9-2DB7-45E3-A3B6-886A3D97C19A}" type="presParOf" srcId="{80124B92-269F-449B-8BDE-C83E387E0CD6}" destId="{84E0B304-D7BB-4499-ADB1-9ADE5707550C}" srcOrd="0" destOrd="0" presId="urn:microsoft.com/office/officeart/2008/layout/VerticalCurvedList"/>
    <dgm:cxn modelId="{7AB641F2-001D-4C88-B2FD-F065BCF5D34F}" type="presParOf" srcId="{80124B92-269F-449B-8BDE-C83E387E0CD6}" destId="{BEEA9DD2-6006-43BA-9A91-B3E4416752A1}" srcOrd="1" destOrd="0" presId="urn:microsoft.com/office/officeart/2008/layout/VerticalCurvedList"/>
    <dgm:cxn modelId="{8284527D-2880-4D17-9AFC-9BF61F525B43}" type="presParOf" srcId="{80124B92-269F-449B-8BDE-C83E387E0CD6}" destId="{D9C3332B-93FA-4257-81F9-6BB6DD403537}" srcOrd="2" destOrd="0" presId="urn:microsoft.com/office/officeart/2008/layout/VerticalCurvedList"/>
    <dgm:cxn modelId="{8C6C8514-11C6-4F74-BE1E-F34B69E466B9}" type="presParOf" srcId="{80124B92-269F-449B-8BDE-C83E387E0CD6}" destId="{E3D342EC-AD5E-4DAE-B8D0-E7EB5E478F7E}" srcOrd="3" destOrd="0" presId="urn:microsoft.com/office/officeart/2008/layout/VerticalCurvedList"/>
    <dgm:cxn modelId="{2DEB6D53-F1D6-4ABC-93FD-C0201475FF05}" type="presParOf" srcId="{FE14B260-8A5E-41A8-ACF6-C5BAA39715AF}" destId="{94971BEB-AF85-46D2-AD2B-30D654A5EDDF}" srcOrd="1" destOrd="0" presId="urn:microsoft.com/office/officeart/2008/layout/VerticalCurvedList"/>
    <dgm:cxn modelId="{ACFBE3F5-74CA-4DC5-8252-AC67F8C28331}" type="presParOf" srcId="{FE14B260-8A5E-41A8-ACF6-C5BAA39715AF}" destId="{C3D3E029-3C17-448A-AE8B-386629DAE83E}" srcOrd="2" destOrd="0" presId="urn:microsoft.com/office/officeart/2008/layout/VerticalCurvedList"/>
    <dgm:cxn modelId="{07109D32-F4F8-42D5-A861-5631AE823B82}" type="presParOf" srcId="{C3D3E029-3C17-448A-AE8B-386629DAE83E}" destId="{6E546B95-C1D8-4DC8-A4E5-B14E0F4D01EF}" srcOrd="0" destOrd="0" presId="urn:microsoft.com/office/officeart/2008/layout/VerticalCurvedList"/>
    <dgm:cxn modelId="{DB119E82-0342-4260-A72D-A72C345D8371}" type="presParOf" srcId="{FE14B260-8A5E-41A8-ACF6-C5BAA39715AF}" destId="{FF64204B-D11C-4864-9E27-37E13B7D64B3}" srcOrd="3" destOrd="0" presId="urn:microsoft.com/office/officeart/2008/layout/VerticalCurvedList"/>
    <dgm:cxn modelId="{F922916B-2F21-4A76-97A0-D761D3104E89}" type="presParOf" srcId="{FE14B260-8A5E-41A8-ACF6-C5BAA39715AF}" destId="{16147B56-E0C0-4AAD-BF3D-B26E6E26D6D2}" srcOrd="4" destOrd="0" presId="urn:microsoft.com/office/officeart/2008/layout/VerticalCurvedList"/>
    <dgm:cxn modelId="{CC5B0CDB-E5F6-400F-95B9-A02F0C01E371}" type="presParOf" srcId="{16147B56-E0C0-4AAD-BF3D-B26E6E26D6D2}" destId="{27EED51C-E63E-4438-A3A8-A4BD4737F25A}" srcOrd="0" destOrd="0" presId="urn:microsoft.com/office/officeart/2008/layout/VerticalCurvedList"/>
    <dgm:cxn modelId="{460D2134-B78F-4C88-B30C-2075E4EEA561}" type="presParOf" srcId="{FE14B260-8A5E-41A8-ACF6-C5BAA39715AF}" destId="{3B5DD614-27BB-47C4-9B46-2552B39A25DE}" srcOrd="5" destOrd="0" presId="urn:microsoft.com/office/officeart/2008/layout/VerticalCurvedList"/>
    <dgm:cxn modelId="{DE4EE583-AF66-46FE-9713-973C5D5C866C}" type="presParOf" srcId="{FE14B260-8A5E-41A8-ACF6-C5BAA39715AF}" destId="{3A840195-56EF-4F92-8DB4-5957A8411691}" srcOrd="6" destOrd="0" presId="urn:microsoft.com/office/officeart/2008/layout/VerticalCurvedList"/>
    <dgm:cxn modelId="{E68CF8E7-5055-4CAA-8F22-FDE80CB82DC0}" type="presParOf" srcId="{3A840195-56EF-4F92-8DB4-5957A8411691}" destId="{A291D463-EF69-40E6-8268-C0F1806BFBFE}" srcOrd="0" destOrd="0" presId="urn:microsoft.com/office/officeart/2008/layout/VerticalCurvedList"/>
    <dgm:cxn modelId="{F78FBEBF-09E4-4021-8154-311E6E025FC1}" type="presParOf" srcId="{FE14B260-8A5E-41A8-ACF6-C5BAA39715AF}" destId="{9CB49D5F-F8B8-4B5F-9F35-5B43D5400D99}" srcOrd="7" destOrd="0" presId="urn:microsoft.com/office/officeart/2008/layout/VerticalCurvedList"/>
    <dgm:cxn modelId="{48B5F18E-32D3-4657-949F-B4AEB8F8EB91}" type="presParOf" srcId="{FE14B260-8A5E-41A8-ACF6-C5BAA39715AF}" destId="{23EBB642-64CF-4011-8EA9-8B86F4333044}" srcOrd="8" destOrd="0" presId="urn:microsoft.com/office/officeart/2008/layout/VerticalCurvedList"/>
    <dgm:cxn modelId="{58CE6214-1EBE-42E3-A11F-364BF4743815}" type="presParOf" srcId="{23EBB642-64CF-4011-8EA9-8B86F4333044}" destId="{3BC78AF2-94F1-47B9-B9B6-D30B5284B1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E2C760-BD47-47E8-B52F-90A020C86BD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169ABAC-0B52-4483-9D7D-D3FB001F19DD}">
      <dgm:prSet/>
      <dgm:spPr/>
      <dgm:t>
        <a:bodyPr/>
        <a:lstStyle/>
        <a:p>
          <a:r>
            <a:rPr lang="en-GB"/>
            <a:t>No dates confirmed yet for implementation </a:t>
          </a:r>
          <a:endParaRPr lang="en-US"/>
        </a:p>
      </dgm:t>
    </dgm:pt>
    <dgm:pt modelId="{64CB04D7-D713-4040-82C4-4CF03E6700C0}" type="parTrans" cxnId="{754C660C-2296-4565-A12F-12868264027D}">
      <dgm:prSet/>
      <dgm:spPr/>
      <dgm:t>
        <a:bodyPr/>
        <a:lstStyle/>
        <a:p>
          <a:endParaRPr lang="en-US"/>
        </a:p>
      </dgm:t>
    </dgm:pt>
    <dgm:pt modelId="{26A6E11C-DE21-45A7-990D-33607FF0F92B}" type="sibTrans" cxnId="{754C660C-2296-4565-A12F-12868264027D}">
      <dgm:prSet/>
      <dgm:spPr/>
      <dgm:t>
        <a:bodyPr/>
        <a:lstStyle/>
        <a:p>
          <a:endParaRPr lang="en-US"/>
        </a:p>
      </dgm:t>
    </dgm:pt>
    <dgm:pt modelId="{9B8A0EB0-43C7-4337-8F56-2BFA0985C279}">
      <dgm:prSet/>
      <dgm:spPr/>
      <dgm:t>
        <a:bodyPr/>
        <a:lstStyle/>
        <a:p>
          <a:r>
            <a:rPr lang="en-GB"/>
            <a:t>Phased Implementation </a:t>
          </a:r>
          <a:endParaRPr lang="en-US"/>
        </a:p>
      </dgm:t>
    </dgm:pt>
    <dgm:pt modelId="{CAEBE384-2C5E-4FFE-85FC-15DC71475EBC}" type="parTrans" cxnId="{69600ACC-C238-4564-8593-5B4106A8A54C}">
      <dgm:prSet/>
      <dgm:spPr/>
      <dgm:t>
        <a:bodyPr/>
        <a:lstStyle/>
        <a:p>
          <a:endParaRPr lang="en-US"/>
        </a:p>
      </dgm:t>
    </dgm:pt>
    <dgm:pt modelId="{730A1F93-A957-4830-B904-5E7F5BF642A0}" type="sibTrans" cxnId="{69600ACC-C238-4564-8593-5B4106A8A54C}">
      <dgm:prSet/>
      <dgm:spPr/>
      <dgm:t>
        <a:bodyPr/>
        <a:lstStyle/>
        <a:p>
          <a:endParaRPr lang="en-US"/>
        </a:p>
      </dgm:t>
    </dgm:pt>
    <dgm:pt modelId="{C4E5D522-9499-4725-8FEE-6AB23E307C71}" type="pres">
      <dgm:prSet presAssocID="{01E2C760-BD47-47E8-B52F-90A020C86B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6D9C6B-B5A1-4B98-BC13-BAECB362BD74}" type="pres">
      <dgm:prSet presAssocID="{7169ABAC-0B52-4483-9D7D-D3FB001F19DD}" presName="hierRoot1" presStyleCnt="0"/>
      <dgm:spPr/>
    </dgm:pt>
    <dgm:pt modelId="{A5735F65-90D1-42DE-8E5A-BA5FED1613E3}" type="pres">
      <dgm:prSet presAssocID="{7169ABAC-0B52-4483-9D7D-D3FB001F19DD}" presName="composite" presStyleCnt="0"/>
      <dgm:spPr/>
    </dgm:pt>
    <dgm:pt modelId="{2A6E617D-C0A7-4EA2-BF05-A24BE4C16E98}" type="pres">
      <dgm:prSet presAssocID="{7169ABAC-0B52-4483-9D7D-D3FB001F19DD}" presName="background" presStyleLbl="node0" presStyleIdx="0" presStyleCnt="2"/>
      <dgm:spPr/>
    </dgm:pt>
    <dgm:pt modelId="{D6DA96E0-C22E-483F-B1D5-D44BBFA7A551}" type="pres">
      <dgm:prSet presAssocID="{7169ABAC-0B52-4483-9D7D-D3FB001F19DD}" presName="text" presStyleLbl="fgAcc0" presStyleIdx="0" presStyleCnt="2">
        <dgm:presLayoutVars>
          <dgm:chPref val="3"/>
        </dgm:presLayoutVars>
      </dgm:prSet>
      <dgm:spPr/>
    </dgm:pt>
    <dgm:pt modelId="{B7A46647-68E8-46FF-B1CB-A16668783B7A}" type="pres">
      <dgm:prSet presAssocID="{7169ABAC-0B52-4483-9D7D-D3FB001F19DD}" presName="hierChild2" presStyleCnt="0"/>
      <dgm:spPr/>
    </dgm:pt>
    <dgm:pt modelId="{54CF2788-EF4B-4D40-90ED-DF5288169F4C}" type="pres">
      <dgm:prSet presAssocID="{9B8A0EB0-43C7-4337-8F56-2BFA0985C279}" presName="hierRoot1" presStyleCnt="0"/>
      <dgm:spPr/>
    </dgm:pt>
    <dgm:pt modelId="{39EC9069-6EDF-4589-901B-C29F32AC2DC6}" type="pres">
      <dgm:prSet presAssocID="{9B8A0EB0-43C7-4337-8F56-2BFA0985C279}" presName="composite" presStyleCnt="0"/>
      <dgm:spPr/>
    </dgm:pt>
    <dgm:pt modelId="{C81902D2-30D1-44C8-9F27-3914AFB75C00}" type="pres">
      <dgm:prSet presAssocID="{9B8A0EB0-43C7-4337-8F56-2BFA0985C279}" presName="background" presStyleLbl="node0" presStyleIdx="1" presStyleCnt="2"/>
      <dgm:spPr/>
    </dgm:pt>
    <dgm:pt modelId="{BC42DFF1-F73B-44B7-8D10-809FA1B2B6F0}" type="pres">
      <dgm:prSet presAssocID="{9B8A0EB0-43C7-4337-8F56-2BFA0985C279}" presName="text" presStyleLbl="fgAcc0" presStyleIdx="1" presStyleCnt="2">
        <dgm:presLayoutVars>
          <dgm:chPref val="3"/>
        </dgm:presLayoutVars>
      </dgm:prSet>
      <dgm:spPr/>
    </dgm:pt>
    <dgm:pt modelId="{C3D4CD1D-63C2-459C-BC3C-58820122A64C}" type="pres">
      <dgm:prSet presAssocID="{9B8A0EB0-43C7-4337-8F56-2BFA0985C279}" presName="hierChild2" presStyleCnt="0"/>
      <dgm:spPr/>
    </dgm:pt>
  </dgm:ptLst>
  <dgm:cxnLst>
    <dgm:cxn modelId="{FB4ECC03-5A8E-484A-A1DE-B4277220CD35}" type="presOf" srcId="{01E2C760-BD47-47E8-B52F-90A020C86BD9}" destId="{C4E5D522-9499-4725-8FEE-6AB23E307C71}" srcOrd="0" destOrd="0" presId="urn:microsoft.com/office/officeart/2005/8/layout/hierarchy1"/>
    <dgm:cxn modelId="{754C660C-2296-4565-A12F-12868264027D}" srcId="{01E2C760-BD47-47E8-B52F-90A020C86BD9}" destId="{7169ABAC-0B52-4483-9D7D-D3FB001F19DD}" srcOrd="0" destOrd="0" parTransId="{64CB04D7-D713-4040-82C4-4CF03E6700C0}" sibTransId="{26A6E11C-DE21-45A7-990D-33607FF0F92B}"/>
    <dgm:cxn modelId="{05067861-D36F-4765-AE08-6EED1A587218}" type="presOf" srcId="{9B8A0EB0-43C7-4337-8F56-2BFA0985C279}" destId="{BC42DFF1-F73B-44B7-8D10-809FA1B2B6F0}" srcOrd="0" destOrd="0" presId="urn:microsoft.com/office/officeart/2005/8/layout/hierarchy1"/>
    <dgm:cxn modelId="{EB7EB76F-1554-488D-9FB3-EF16D8975624}" type="presOf" srcId="{7169ABAC-0B52-4483-9D7D-D3FB001F19DD}" destId="{D6DA96E0-C22E-483F-B1D5-D44BBFA7A551}" srcOrd="0" destOrd="0" presId="urn:microsoft.com/office/officeart/2005/8/layout/hierarchy1"/>
    <dgm:cxn modelId="{69600ACC-C238-4564-8593-5B4106A8A54C}" srcId="{01E2C760-BD47-47E8-B52F-90A020C86BD9}" destId="{9B8A0EB0-43C7-4337-8F56-2BFA0985C279}" srcOrd="1" destOrd="0" parTransId="{CAEBE384-2C5E-4FFE-85FC-15DC71475EBC}" sibTransId="{730A1F93-A957-4830-B904-5E7F5BF642A0}"/>
    <dgm:cxn modelId="{A3E0AF9F-6E86-45FE-AA7E-18FC18514B72}" type="presParOf" srcId="{C4E5D522-9499-4725-8FEE-6AB23E307C71}" destId="{A16D9C6B-B5A1-4B98-BC13-BAECB362BD74}" srcOrd="0" destOrd="0" presId="urn:microsoft.com/office/officeart/2005/8/layout/hierarchy1"/>
    <dgm:cxn modelId="{417A894C-8D6D-442B-8776-88B796573731}" type="presParOf" srcId="{A16D9C6B-B5A1-4B98-BC13-BAECB362BD74}" destId="{A5735F65-90D1-42DE-8E5A-BA5FED1613E3}" srcOrd="0" destOrd="0" presId="urn:microsoft.com/office/officeart/2005/8/layout/hierarchy1"/>
    <dgm:cxn modelId="{B4827C4F-23CA-4BF8-926F-CC2F3C392C16}" type="presParOf" srcId="{A5735F65-90D1-42DE-8E5A-BA5FED1613E3}" destId="{2A6E617D-C0A7-4EA2-BF05-A24BE4C16E98}" srcOrd="0" destOrd="0" presId="urn:microsoft.com/office/officeart/2005/8/layout/hierarchy1"/>
    <dgm:cxn modelId="{72F90DDA-E33F-4B37-BC8B-59FC86E75DB4}" type="presParOf" srcId="{A5735F65-90D1-42DE-8E5A-BA5FED1613E3}" destId="{D6DA96E0-C22E-483F-B1D5-D44BBFA7A551}" srcOrd="1" destOrd="0" presId="urn:microsoft.com/office/officeart/2005/8/layout/hierarchy1"/>
    <dgm:cxn modelId="{769C3274-1404-43E7-B4A8-EB4111D2EEFE}" type="presParOf" srcId="{A16D9C6B-B5A1-4B98-BC13-BAECB362BD74}" destId="{B7A46647-68E8-46FF-B1CB-A16668783B7A}" srcOrd="1" destOrd="0" presId="urn:microsoft.com/office/officeart/2005/8/layout/hierarchy1"/>
    <dgm:cxn modelId="{F51383DD-2F6B-4BAA-83D4-921367A2CCD4}" type="presParOf" srcId="{C4E5D522-9499-4725-8FEE-6AB23E307C71}" destId="{54CF2788-EF4B-4D40-90ED-DF5288169F4C}" srcOrd="1" destOrd="0" presId="urn:microsoft.com/office/officeart/2005/8/layout/hierarchy1"/>
    <dgm:cxn modelId="{ED1A9F0A-DC1A-43E3-A5A1-B0E2E0826F6B}" type="presParOf" srcId="{54CF2788-EF4B-4D40-90ED-DF5288169F4C}" destId="{39EC9069-6EDF-4589-901B-C29F32AC2DC6}" srcOrd="0" destOrd="0" presId="urn:microsoft.com/office/officeart/2005/8/layout/hierarchy1"/>
    <dgm:cxn modelId="{C61046B7-C7C9-4ED4-B64B-638260118A9E}" type="presParOf" srcId="{39EC9069-6EDF-4589-901B-C29F32AC2DC6}" destId="{C81902D2-30D1-44C8-9F27-3914AFB75C00}" srcOrd="0" destOrd="0" presId="urn:microsoft.com/office/officeart/2005/8/layout/hierarchy1"/>
    <dgm:cxn modelId="{37B8848D-19A5-4EB0-A4E0-BF38FC4C837D}" type="presParOf" srcId="{39EC9069-6EDF-4589-901B-C29F32AC2DC6}" destId="{BC42DFF1-F73B-44B7-8D10-809FA1B2B6F0}" srcOrd="1" destOrd="0" presId="urn:microsoft.com/office/officeart/2005/8/layout/hierarchy1"/>
    <dgm:cxn modelId="{FDB5BA89-2F9B-45B9-9B1C-38B8477B5846}" type="presParOf" srcId="{54CF2788-EF4B-4D40-90ED-DF5288169F4C}" destId="{C3D4CD1D-63C2-459C-BC3C-58820122A6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8F449-0008-4062-A848-BA6F999E61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D35E76-3528-4DD1-B2CC-7203B266E0DE}">
      <dgm:prSet phldrT="[Text]"/>
      <dgm:spPr/>
      <dgm:t>
        <a:bodyPr/>
        <a:lstStyle/>
        <a:p>
          <a:r>
            <a:rPr lang="en-GB" dirty="0"/>
            <a:t>Direct</a:t>
          </a:r>
        </a:p>
      </dgm:t>
    </dgm:pt>
    <dgm:pt modelId="{955D9277-9370-4169-808F-2005AA2657B4}" type="parTrans" cxnId="{15101187-CFB8-44A8-9390-9B4973540FD5}">
      <dgm:prSet/>
      <dgm:spPr/>
      <dgm:t>
        <a:bodyPr/>
        <a:lstStyle/>
        <a:p>
          <a:endParaRPr lang="en-GB"/>
        </a:p>
      </dgm:t>
    </dgm:pt>
    <dgm:pt modelId="{391AA6A8-B9C0-4EDB-AF45-291C8CB1705F}" type="sibTrans" cxnId="{15101187-CFB8-44A8-9390-9B4973540FD5}">
      <dgm:prSet/>
      <dgm:spPr/>
      <dgm:t>
        <a:bodyPr/>
        <a:lstStyle/>
        <a:p>
          <a:endParaRPr lang="en-GB"/>
        </a:p>
      </dgm:t>
    </dgm:pt>
    <dgm:pt modelId="{3DC9286B-A6EC-4323-9F3D-B90AAE2BD778}">
      <dgm:prSet phldrT="[Text]"/>
      <dgm:spPr/>
      <dgm:t>
        <a:bodyPr/>
        <a:lstStyle/>
        <a:p>
          <a:r>
            <a:rPr lang="en-GB" dirty="0"/>
            <a:t>Less favourable treatment on prohibited ground</a:t>
          </a:r>
        </a:p>
      </dgm:t>
    </dgm:pt>
    <dgm:pt modelId="{8AC7B809-1996-43FA-9698-756286A9A4CF}" type="parTrans" cxnId="{1E7D98CA-9C9F-41B9-B1DA-E7C5E66F1473}">
      <dgm:prSet/>
      <dgm:spPr/>
      <dgm:t>
        <a:bodyPr/>
        <a:lstStyle/>
        <a:p>
          <a:endParaRPr lang="en-GB"/>
        </a:p>
      </dgm:t>
    </dgm:pt>
    <dgm:pt modelId="{933ABA04-E35C-43C4-90BF-E40A1A523093}" type="sibTrans" cxnId="{1E7D98CA-9C9F-41B9-B1DA-E7C5E66F1473}">
      <dgm:prSet/>
      <dgm:spPr/>
      <dgm:t>
        <a:bodyPr/>
        <a:lstStyle/>
        <a:p>
          <a:endParaRPr lang="en-GB"/>
        </a:p>
      </dgm:t>
    </dgm:pt>
    <dgm:pt modelId="{D3C81195-B488-40D2-9E86-7610F342138A}">
      <dgm:prSet phldrT="[Text]"/>
      <dgm:spPr/>
      <dgm:t>
        <a:bodyPr/>
        <a:lstStyle/>
        <a:p>
          <a:r>
            <a:rPr lang="en-GB" dirty="0"/>
            <a:t>Indirect</a:t>
          </a:r>
        </a:p>
      </dgm:t>
    </dgm:pt>
    <dgm:pt modelId="{BE1BD2F6-9A85-4C37-B0EA-2EC547E8FFAD}" type="parTrans" cxnId="{C824DA44-8DB9-4EEB-B535-042BF99D0E3C}">
      <dgm:prSet/>
      <dgm:spPr/>
      <dgm:t>
        <a:bodyPr/>
        <a:lstStyle/>
        <a:p>
          <a:endParaRPr lang="en-GB"/>
        </a:p>
      </dgm:t>
    </dgm:pt>
    <dgm:pt modelId="{73366896-4BA2-41CB-A423-DCE94D74518D}" type="sibTrans" cxnId="{C824DA44-8DB9-4EEB-B535-042BF99D0E3C}">
      <dgm:prSet/>
      <dgm:spPr/>
      <dgm:t>
        <a:bodyPr/>
        <a:lstStyle/>
        <a:p>
          <a:endParaRPr lang="en-GB"/>
        </a:p>
      </dgm:t>
    </dgm:pt>
    <dgm:pt modelId="{263618E6-A4CA-4B47-8E9C-39F4CD4498E8}">
      <dgm:prSet phldrT="[Text]"/>
      <dgm:spPr/>
      <dgm:t>
        <a:bodyPr/>
        <a:lstStyle/>
        <a:p>
          <a:r>
            <a:rPr lang="en-GB" dirty="0"/>
            <a:t>Application of a provision, criterion or practice which places people who share a certain equality characteristic at a disadvantage and which cannot be justified as a proportionate means of achieving a legitimate aim </a:t>
          </a:r>
        </a:p>
      </dgm:t>
    </dgm:pt>
    <dgm:pt modelId="{B87F079C-85D3-411E-B8F7-FEC615FE8CDD}" type="parTrans" cxnId="{BDCD6A16-3DFB-40BB-B047-BDD1C7E39FCE}">
      <dgm:prSet/>
      <dgm:spPr/>
      <dgm:t>
        <a:bodyPr/>
        <a:lstStyle/>
        <a:p>
          <a:endParaRPr lang="en-GB"/>
        </a:p>
      </dgm:t>
    </dgm:pt>
    <dgm:pt modelId="{3BEB4520-29EA-42E5-98A6-F31DB1B0C0E2}" type="sibTrans" cxnId="{BDCD6A16-3DFB-40BB-B047-BDD1C7E39FCE}">
      <dgm:prSet/>
      <dgm:spPr/>
      <dgm:t>
        <a:bodyPr/>
        <a:lstStyle/>
        <a:p>
          <a:endParaRPr lang="en-GB"/>
        </a:p>
      </dgm:t>
    </dgm:pt>
    <dgm:pt modelId="{DCD25532-DC79-4E9F-8775-60C40DD4E536}">
      <dgm:prSet phldrT="[Text]"/>
      <dgm:spPr/>
      <dgm:t>
        <a:bodyPr/>
        <a:lstStyle/>
        <a:p>
          <a:r>
            <a:rPr lang="en-GB" dirty="0"/>
            <a:t>Harassment</a:t>
          </a:r>
        </a:p>
      </dgm:t>
    </dgm:pt>
    <dgm:pt modelId="{FCDB4174-2F57-4BE5-B342-DE4520016D1A}" type="parTrans" cxnId="{A7322AA4-6514-4E71-8AC0-D642B329D7A8}">
      <dgm:prSet/>
      <dgm:spPr/>
      <dgm:t>
        <a:bodyPr/>
        <a:lstStyle/>
        <a:p>
          <a:endParaRPr lang="en-GB"/>
        </a:p>
      </dgm:t>
    </dgm:pt>
    <dgm:pt modelId="{333120A8-9559-4083-9BBE-92798D9070D7}" type="sibTrans" cxnId="{A7322AA4-6514-4E71-8AC0-D642B329D7A8}">
      <dgm:prSet/>
      <dgm:spPr/>
      <dgm:t>
        <a:bodyPr/>
        <a:lstStyle/>
        <a:p>
          <a:endParaRPr lang="en-GB"/>
        </a:p>
      </dgm:t>
    </dgm:pt>
    <dgm:pt modelId="{263F6D82-8DC5-4FC1-951A-652705C3B1C8}">
      <dgm:prSet phldrT="[Text]"/>
      <dgm:spPr/>
      <dgm:t>
        <a:bodyPr/>
        <a:lstStyle/>
        <a:p>
          <a:r>
            <a:rPr lang="en-GB" dirty="0"/>
            <a:t>Where a person treats someone less favourably where they have </a:t>
          </a:r>
        </a:p>
      </dgm:t>
    </dgm:pt>
    <dgm:pt modelId="{3ABD316E-B898-497D-9BB4-488D0CEBBA83}" type="parTrans" cxnId="{0A18ADFD-690B-4D04-AFC0-813D72F7D2F7}">
      <dgm:prSet/>
      <dgm:spPr/>
      <dgm:t>
        <a:bodyPr/>
        <a:lstStyle/>
        <a:p>
          <a:endParaRPr lang="en-GB"/>
        </a:p>
      </dgm:t>
    </dgm:pt>
    <dgm:pt modelId="{805F0853-6E1A-4D08-8EF9-7EFBBA0583EA}" type="sibTrans" cxnId="{0A18ADFD-690B-4D04-AFC0-813D72F7D2F7}">
      <dgm:prSet/>
      <dgm:spPr/>
      <dgm:t>
        <a:bodyPr/>
        <a:lstStyle/>
        <a:p>
          <a:endParaRPr lang="en-GB"/>
        </a:p>
      </dgm:t>
    </dgm:pt>
    <dgm:pt modelId="{950EC50A-54EF-4F2F-AE7E-C73681C6E999}">
      <dgm:prSet phldrT="[Text]"/>
      <dgm:spPr/>
      <dgm:t>
        <a:bodyPr/>
        <a:lstStyle/>
        <a:p>
          <a:r>
            <a:rPr lang="en-GB" dirty="0"/>
            <a:t>Intends to bring proceedings/ intends to bring proceedings or raise a grievance etc</a:t>
          </a:r>
        </a:p>
      </dgm:t>
    </dgm:pt>
    <dgm:pt modelId="{8F4CCE50-F017-48A8-A0B4-905A35224DAD}" type="parTrans" cxnId="{3D52FDBB-65D7-40B1-95B2-0D422696CDF6}">
      <dgm:prSet/>
      <dgm:spPr/>
      <dgm:t>
        <a:bodyPr/>
        <a:lstStyle/>
        <a:p>
          <a:endParaRPr lang="en-GB"/>
        </a:p>
      </dgm:t>
    </dgm:pt>
    <dgm:pt modelId="{95AEE601-5FAC-4055-8869-24DC39415EF8}" type="sibTrans" cxnId="{3D52FDBB-65D7-40B1-95B2-0D422696CDF6}">
      <dgm:prSet/>
      <dgm:spPr/>
      <dgm:t>
        <a:bodyPr/>
        <a:lstStyle/>
        <a:p>
          <a:endParaRPr lang="en-GB"/>
        </a:p>
      </dgm:t>
    </dgm:pt>
    <dgm:pt modelId="{2F6B9877-5DC1-4DDC-B8EC-DB25BE1779E7}">
      <dgm:prSet phldrT="[Text]"/>
      <dgm:spPr/>
      <dgm:t>
        <a:bodyPr/>
        <a:lstStyle/>
        <a:p>
          <a:r>
            <a:rPr lang="en-GB" dirty="0"/>
            <a:t>Disability Related</a:t>
          </a:r>
        </a:p>
        <a:p>
          <a:r>
            <a:rPr lang="en-GB" dirty="0"/>
            <a:t>Failure to make a reasonable adjustment</a:t>
          </a:r>
        </a:p>
      </dgm:t>
    </dgm:pt>
    <dgm:pt modelId="{295D0470-C4BD-4838-B05C-CADB22642526}" type="parTrans" cxnId="{6229DE08-78B2-4C86-A287-77915FC7DEFD}">
      <dgm:prSet/>
      <dgm:spPr/>
      <dgm:t>
        <a:bodyPr/>
        <a:lstStyle/>
        <a:p>
          <a:endParaRPr lang="en-GB"/>
        </a:p>
      </dgm:t>
    </dgm:pt>
    <dgm:pt modelId="{9A8DF659-B5D5-4C22-9348-45FB8A3A308C}" type="sibTrans" cxnId="{6229DE08-78B2-4C86-A287-77915FC7DEFD}">
      <dgm:prSet/>
      <dgm:spPr/>
      <dgm:t>
        <a:bodyPr/>
        <a:lstStyle/>
        <a:p>
          <a:endParaRPr lang="en-GB"/>
        </a:p>
      </dgm:t>
    </dgm:pt>
    <dgm:pt modelId="{EEE35ED3-7162-48F8-B761-3C178FCB7F62}">
      <dgm:prSet phldrT="[Text]"/>
      <dgm:spPr/>
      <dgm:t>
        <a:bodyPr/>
        <a:lstStyle/>
        <a:p>
          <a:r>
            <a:rPr lang="en-GB" dirty="0"/>
            <a:t>Victimisation</a:t>
          </a:r>
        </a:p>
      </dgm:t>
    </dgm:pt>
    <dgm:pt modelId="{0B5C3B84-8E50-421C-8B35-9ADC0E9F9C76}" type="parTrans" cxnId="{ACA3CD3B-206D-4878-A4E0-6E1AE55A4459}">
      <dgm:prSet/>
      <dgm:spPr/>
      <dgm:t>
        <a:bodyPr/>
        <a:lstStyle/>
        <a:p>
          <a:endParaRPr lang="en-GB"/>
        </a:p>
      </dgm:t>
    </dgm:pt>
    <dgm:pt modelId="{BD4CD8FE-8C2A-4549-BECA-B1931529CEBE}" type="sibTrans" cxnId="{ACA3CD3B-206D-4878-A4E0-6E1AE55A4459}">
      <dgm:prSet/>
      <dgm:spPr/>
      <dgm:t>
        <a:bodyPr/>
        <a:lstStyle/>
        <a:p>
          <a:endParaRPr lang="en-GB"/>
        </a:p>
      </dgm:t>
    </dgm:pt>
    <dgm:pt modelId="{D1118566-5042-4997-BA7F-92F68DD49EF7}">
      <dgm:prSet phldrT="[Text]"/>
      <dgm:spPr/>
      <dgm:t>
        <a:bodyPr/>
        <a:lstStyle/>
        <a:p>
          <a:r>
            <a:rPr lang="en-GB" dirty="0"/>
            <a:t>Brought proceedings under discrimination law</a:t>
          </a:r>
        </a:p>
      </dgm:t>
    </dgm:pt>
    <dgm:pt modelId="{12AEECE9-1C33-4A6D-BEFD-E762BB6041FE}" type="parTrans" cxnId="{ED1288B3-150E-40B6-A259-263E8D7A1D45}">
      <dgm:prSet/>
      <dgm:spPr/>
      <dgm:t>
        <a:bodyPr/>
        <a:lstStyle/>
        <a:p>
          <a:endParaRPr lang="en-GB"/>
        </a:p>
      </dgm:t>
    </dgm:pt>
    <dgm:pt modelId="{97468DAE-5D89-4305-AAAF-29DAD909DDDC}" type="sibTrans" cxnId="{ED1288B3-150E-40B6-A259-263E8D7A1D45}">
      <dgm:prSet/>
      <dgm:spPr/>
      <dgm:t>
        <a:bodyPr/>
        <a:lstStyle/>
        <a:p>
          <a:endParaRPr lang="en-GB"/>
        </a:p>
      </dgm:t>
    </dgm:pt>
    <dgm:pt modelId="{51AEFC9E-8FFE-4346-8E5B-6A814252D4F6}">
      <dgm:prSet phldrT="[Text]"/>
      <dgm:spPr/>
      <dgm:t>
        <a:bodyPr/>
        <a:lstStyle/>
        <a:p>
          <a:r>
            <a:rPr lang="en-GB" dirty="0"/>
            <a:t>Given evidence in connection with proceedings brought by any person</a:t>
          </a:r>
        </a:p>
      </dgm:t>
    </dgm:pt>
    <dgm:pt modelId="{0A3AD65A-46DA-46DF-8434-FCC0B7279B7C}" type="parTrans" cxnId="{8C0BC07D-9885-4722-AEFA-4ACA31C52510}">
      <dgm:prSet/>
      <dgm:spPr/>
      <dgm:t>
        <a:bodyPr/>
        <a:lstStyle/>
        <a:p>
          <a:endParaRPr lang="en-GB"/>
        </a:p>
      </dgm:t>
    </dgm:pt>
    <dgm:pt modelId="{FACF84E4-C389-4425-893B-D09DCE35FFA2}" type="sibTrans" cxnId="{8C0BC07D-9885-4722-AEFA-4ACA31C52510}">
      <dgm:prSet/>
      <dgm:spPr/>
      <dgm:t>
        <a:bodyPr/>
        <a:lstStyle/>
        <a:p>
          <a:endParaRPr lang="en-GB"/>
        </a:p>
      </dgm:t>
    </dgm:pt>
    <dgm:pt modelId="{93DB4AE2-4CFE-403D-AA16-A1052E86E49D}">
      <dgm:prSet phldrT="[Text]"/>
      <dgm:spPr/>
      <dgm:t>
        <a:bodyPr/>
        <a:lstStyle/>
        <a:p>
          <a:r>
            <a:rPr lang="en-GB" dirty="0"/>
            <a:t>Cannot be justified ( with the exception of Age)</a:t>
          </a:r>
        </a:p>
      </dgm:t>
    </dgm:pt>
    <dgm:pt modelId="{AC7DDC64-85E9-49CB-B28B-4B89F62CE9E5}" type="parTrans" cxnId="{BABBDB08-B49E-448F-A3AE-77DBE606BD1C}">
      <dgm:prSet/>
      <dgm:spPr/>
      <dgm:t>
        <a:bodyPr/>
        <a:lstStyle/>
        <a:p>
          <a:endParaRPr lang="en-GB"/>
        </a:p>
      </dgm:t>
    </dgm:pt>
    <dgm:pt modelId="{5CEF7820-101F-41B7-9A21-C1266AD250BB}" type="sibTrans" cxnId="{BABBDB08-B49E-448F-A3AE-77DBE606BD1C}">
      <dgm:prSet/>
      <dgm:spPr/>
      <dgm:t>
        <a:bodyPr/>
        <a:lstStyle/>
        <a:p>
          <a:endParaRPr lang="en-GB"/>
        </a:p>
      </dgm:t>
    </dgm:pt>
    <dgm:pt modelId="{D072D9D2-B836-4691-B1B3-F617DEABF7A8}" type="pres">
      <dgm:prSet presAssocID="{CD88F449-0008-4062-A848-BA6F999E61ED}" presName="Name0" presStyleCnt="0">
        <dgm:presLayoutVars>
          <dgm:dir/>
          <dgm:animLvl val="lvl"/>
          <dgm:resizeHandles val="exact"/>
        </dgm:presLayoutVars>
      </dgm:prSet>
      <dgm:spPr/>
    </dgm:pt>
    <dgm:pt modelId="{77CC1E5C-3518-44C7-B037-671BDD17A07C}" type="pres">
      <dgm:prSet presAssocID="{8CD35E76-3528-4DD1-B2CC-7203B266E0DE}" presName="linNode" presStyleCnt="0"/>
      <dgm:spPr/>
    </dgm:pt>
    <dgm:pt modelId="{8A549B76-99CC-43A6-B1CD-091F55C2F3A5}" type="pres">
      <dgm:prSet presAssocID="{8CD35E76-3528-4DD1-B2CC-7203B266E0D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3F83FB5-6276-4C25-9C36-230108FAE26B}" type="pres">
      <dgm:prSet presAssocID="{8CD35E76-3528-4DD1-B2CC-7203B266E0DE}" presName="descendantText" presStyleLbl="alignAccFollowNode1" presStyleIdx="0" presStyleCnt="3">
        <dgm:presLayoutVars>
          <dgm:bulletEnabled val="1"/>
        </dgm:presLayoutVars>
      </dgm:prSet>
      <dgm:spPr/>
    </dgm:pt>
    <dgm:pt modelId="{EDEAF691-7CF4-47B0-AB64-CE870A2CA7DD}" type="pres">
      <dgm:prSet presAssocID="{391AA6A8-B9C0-4EDB-AF45-291C8CB1705F}" presName="sp" presStyleCnt="0"/>
      <dgm:spPr/>
    </dgm:pt>
    <dgm:pt modelId="{8383D931-4944-4E54-9543-24FCB2040592}" type="pres">
      <dgm:prSet presAssocID="{D3C81195-B488-40D2-9E86-7610F342138A}" presName="linNode" presStyleCnt="0"/>
      <dgm:spPr/>
    </dgm:pt>
    <dgm:pt modelId="{B97857E2-FADD-4D6C-BBF0-94BA7D8EA7DD}" type="pres">
      <dgm:prSet presAssocID="{D3C81195-B488-40D2-9E86-7610F342138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00A2290-13C0-4934-BAD1-76C085858A70}" type="pres">
      <dgm:prSet presAssocID="{D3C81195-B488-40D2-9E86-7610F342138A}" presName="descendantText" presStyleLbl="alignAccFollowNode1" presStyleIdx="1" presStyleCnt="3">
        <dgm:presLayoutVars>
          <dgm:bulletEnabled val="1"/>
        </dgm:presLayoutVars>
      </dgm:prSet>
      <dgm:spPr/>
    </dgm:pt>
    <dgm:pt modelId="{94A53665-C7CF-408E-8A26-6EBED08EEC54}" type="pres">
      <dgm:prSet presAssocID="{73366896-4BA2-41CB-A423-DCE94D74518D}" presName="sp" presStyleCnt="0"/>
      <dgm:spPr/>
    </dgm:pt>
    <dgm:pt modelId="{A1980D74-8117-4F20-BAFD-7E2BF62F4837}" type="pres">
      <dgm:prSet presAssocID="{DCD25532-DC79-4E9F-8775-60C40DD4E536}" presName="linNode" presStyleCnt="0"/>
      <dgm:spPr/>
    </dgm:pt>
    <dgm:pt modelId="{32168AF7-ECB3-48D6-BB0C-7E886CCD564B}" type="pres">
      <dgm:prSet presAssocID="{DCD25532-DC79-4E9F-8775-60C40DD4E536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9CB80BB-3FC0-4374-9558-E321886DA045}" type="pres">
      <dgm:prSet presAssocID="{333120A8-9559-4083-9BBE-92798D9070D7}" presName="sp" presStyleCnt="0"/>
      <dgm:spPr/>
    </dgm:pt>
    <dgm:pt modelId="{58D80068-A89B-434A-AEDB-CDD281926DC6}" type="pres">
      <dgm:prSet presAssocID="{EEE35ED3-7162-48F8-B761-3C178FCB7F62}" presName="linNode" presStyleCnt="0"/>
      <dgm:spPr/>
    </dgm:pt>
    <dgm:pt modelId="{8BA357EC-004B-479C-9C2D-B8C752536D3C}" type="pres">
      <dgm:prSet presAssocID="{EEE35ED3-7162-48F8-B761-3C178FCB7F6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1D2AFC3-660B-4113-A25C-66ABED72B5FF}" type="pres">
      <dgm:prSet presAssocID="{EEE35ED3-7162-48F8-B761-3C178FCB7F62}" presName="descendantText" presStyleLbl="alignAccFollowNode1" presStyleIdx="2" presStyleCnt="3">
        <dgm:presLayoutVars>
          <dgm:bulletEnabled val="1"/>
        </dgm:presLayoutVars>
      </dgm:prSet>
      <dgm:spPr/>
    </dgm:pt>
    <dgm:pt modelId="{3311D4B6-468D-4E0B-8DAF-847F896C0DAF}" type="pres">
      <dgm:prSet presAssocID="{BD4CD8FE-8C2A-4549-BECA-B1931529CEBE}" presName="sp" presStyleCnt="0"/>
      <dgm:spPr/>
    </dgm:pt>
    <dgm:pt modelId="{7E9EEF4F-CDDF-4C5E-8CA8-8293718D0464}" type="pres">
      <dgm:prSet presAssocID="{2F6B9877-5DC1-4DDC-B8EC-DB25BE1779E7}" presName="linNode" presStyleCnt="0"/>
      <dgm:spPr/>
    </dgm:pt>
    <dgm:pt modelId="{BD1EF130-B13D-4671-B81A-F567E1ABA84A}" type="pres">
      <dgm:prSet presAssocID="{2F6B9877-5DC1-4DDC-B8EC-DB25BE1779E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4F6D4107-C7E9-4888-A6E8-A2DB53AE4EE9}" type="presOf" srcId="{950EC50A-54EF-4F2F-AE7E-C73681C6E999}" destId="{F1D2AFC3-660B-4113-A25C-66ABED72B5FF}" srcOrd="0" destOrd="3" presId="urn:microsoft.com/office/officeart/2005/8/layout/vList5"/>
    <dgm:cxn modelId="{BABBDB08-B49E-448F-A3AE-77DBE606BD1C}" srcId="{8CD35E76-3528-4DD1-B2CC-7203B266E0DE}" destId="{93DB4AE2-4CFE-403D-AA16-A1052E86E49D}" srcOrd="1" destOrd="0" parTransId="{AC7DDC64-85E9-49CB-B28B-4B89F62CE9E5}" sibTransId="{5CEF7820-101F-41B7-9A21-C1266AD250BB}"/>
    <dgm:cxn modelId="{6229DE08-78B2-4C86-A287-77915FC7DEFD}" srcId="{CD88F449-0008-4062-A848-BA6F999E61ED}" destId="{2F6B9877-5DC1-4DDC-B8EC-DB25BE1779E7}" srcOrd="4" destOrd="0" parTransId="{295D0470-C4BD-4838-B05C-CADB22642526}" sibTransId="{9A8DF659-B5D5-4C22-9348-45FB8A3A308C}"/>
    <dgm:cxn modelId="{AE21F610-FB58-4361-A94C-38D8D44B52D5}" type="presOf" srcId="{263618E6-A4CA-4B47-8E9C-39F4CD4498E8}" destId="{900A2290-13C0-4934-BAD1-76C085858A70}" srcOrd="0" destOrd="0" presId="urn:microsoft.com/office/officeart/2005/8/layout/vList5"/>
    <dgm:cxn modelId="{BDCD6A16-3DFB-40BB-B047-BDD1C7E39FCE}" srcId="{D3C81195-B488-40D2-9E86-7610F342138A}" destId="{263618E6-A4CA-4B47-8E9C-39F4CD4498E8}" srcOrd="0" destOrd="0" parTransId="{B87F079C-85D3-411E-B8F7-FEC615FE8CDD}" sibTransId="{3BEB4520-29EA-42E5-98A6-F31DB1B0C0E2}"/>
    <dgm:cxn modelId="{912D1B1B-E280-4453-8B04-AE0DB46E304B}" type="presOf" srcId="{CD88F449-0008-4062-A848-BA6F999E61ED}" destId="{D072D9D2-B836-4691-B1B3-F617DEABF7A8}" srcOrd="0" destOrd="0" presId="urn:microsoft.com/office/officeart/2005/8/layout/vList5"/>
    <dgm:cxn modelId="{4B029237-F189-4077-84C0-631D16500491}" type="presOf" srcId="{D3C81195-B488-40D2-9E86-7610F342138A}" destId="{B97857E2-FADD-4D6C-BBF0-94BA7D8EA7DD}" srcOrd="0" destOrd="0" presId="urn:microsoft.com/office/officeart/2005/8/layout/vList5"/>
    <dgm:cxn modelId="{ACA3CD3B-206D-4878-A4E0-6E1AE55A4459}" srcId="{CD88F449-0008-4062-A848-BA6F999E61ED}" destId="{EEE35ED3-7162-48F8-B761-3C178FCB7F62}" srcOrd="3" destOrd="0" parTransId="{0B5C3B84-8E50-421C-8B35-9ADC0E9F9C76}" sibTransId="{BD4CD8FE-8C2A-4549-BECA-B1931529CEBE}"/>
    <dgm:cxn modelId="{C4AEEF3C-CFD0-4117-8AF5-20C170F3AD9F}" type="presOf" srcId="{8CD35E76-3528-4DD1-B2CC-7203B266E0DE}" destId="{8A549B76-99CC-43A6-B1CD-091F55C2F3A5}" srcOrd="0" destOrd="0" presId="urn:microsoft.com/office/officeart/2005/8/layout/vList5"/>
    <dgm:cxn modelId="{E06C7B40-D7BA-49DE-96A7-36B2BDF6D97A}" type="presOf" srcId="{D1118566-5042-4997-BA7F-92F68DD49EF7}" destId="{F1D2AFC3-660B-4113-A25C-66ABED72B5FF}" srcOrd="0" destOrd="1" presId="urn:microsoft.com/office/officeart/2005/8/layout/vList5"/>
    <dgm:cxn modelId="{C824DA44-8DB9-4EEB-B535-042BF99D0E3C}" srcId="{CD88F449-0008-4062-A848-BA6F999E61ED}" destId="{D3C81195-B488-40D2-9E86-7610F342138A}" srcOrd="1" destOrd="0" parTransId="{BE1BD2F6-9A85-4C37-B0EA-2EC547E8FFAD}" sibTransId="{73366896-4BA2-41CB-A423-DCE94D74518D}"/>
    <dgm:cxn modelId="{21222D49-F628-42C0-8277-F1ADEDA22C8C}" type="presOf" srcId="{DCD25532-DC79-4E9F-8775-60C40DD4E536}" destId="{32168AF7-ECB3-48D6-BB0C-7E886CCD564B}" srcOrd="0" destOrd="0" presId="urn:microsoft.com/office/officeart/2005/8/layout/vList5"/>
    <dgm:cxn modelId="{48AE4E72-17E7-4DA0-9331-8360DDA9A68E}" type="presOf" srcId="{EEE35ED3-7162-48F8-B761-3C178FCB7F62}" destId="{8BA357EC-004B-479C-9C2D-B8C752536D3C}" srcOrd="0" destOrd="0" presId="urn:microsoft.com/office/officeart/2005/8/layout/vList5"/>
    <dgm:cxn modelId="{8C0BC07D-9885-4722-AEFA-4ACA31C52510}" srcId="{EEE35ED3-7162-48F8-B761-3C178FCB7F62}" destId="{51AEFC9E-8FFE-4346-8E5B-6A814252D4F6}" srcOrd="2" destOrd="0" parTransId="{0A3AD65A-46DA-46DF-8434-FCC0B7279B7C}" sibTransId="{FACF84E4-C389-4425-893B-D09DCE35FFA2}"/>
    <dgm:cxn modelId="{15101187-CFB8-44A8-9390-9B4973540FD5}" srcId="{CD88F449-0008-4062-A848-BA6F999E61ED}" destId="{8CD35E76-3528-4DD1-B2CC-7203B266E0DE}" srcOrd="0" destOrd="0" parTransId="{955D9277-9370-4169-808F-2005AA2657B4}" sibTransId="{391AA6A8-B9C0-4EDB-AF45-291C8CB1705F}"/>
    <dgm:cxn modelId="{5D349C89-9270-41D6-80A8-C060797432FE}" type="presOf" srcId="{2F6B9877-5DC1-4DDC-B8EC-DB25BE1779E7}" destId="{BD1EF130-B13D-4671-B81A-F567E1ABA84A}" srcOrd="0" destOrd="0" presId="urn:microsoft.com/office/officeart/2005/8/layout/vList5"/>
    <dgm:cxn modelId="{E720D08B-CB33-4605-8263-323630873177}" type="presOf" srcId="{93DB4AE2-4CFE-403D-AA16-A1052E86E49D}" destId="{F3F83FB5-6276-4C25-9C36-230108FAE26B}" srcOrd="0" destOrd="1" presId="urn:microsoft.com/office/officeart/2005/8/layout/vList5"/>
    <dgm:cxn modelId="{A7322AA4-6514-4E71-8AC0-D642B329D7A8}" srcId="{CD88F449-0008-4062-A848-BA6F999E61ED}" destId="{DCD25532-DC79-4E9F-8775-60C40DD4E536}" srcOrd="2" destOrd="0" parTransId="{FCDB4174-2F57-4BE5-B342-DE4520016D1A}" sibTransId="{333120A8-9559-4083-9BBE-92798D9070D7}"/>
    <dgm:cxn modelId="{029D99A7-E0B0-49FF-8707-58D2D810291A}" type="presOf" srcId="{3DC9286B-A6EC-4323-9F3D-B90AAE2BD778}" destId="{F3F83FB5-6276-4C25-9C36-230108FAE26B}" srcOrd="0" destOrd="0" presId="urn:microsoft.com/office/officeart/2005/8/layout/vList5"/>
    <dgm:cxn modelId="{ED1288B3-150E-40B6-A259-263E8D7A1D45}" srcId="{EEE35ED3-7162-48F8-B761-3C178FCB7F62}" destId="{D1118566-5042-4997-BA7F-92F68DD49EF7}" srcOrd="1" destOrd="0" parTransId="{12AEECE9-1C33-4A6D-BEFD-E762BB6041FE}" sibTransId="{97468DAE-5D89-4305-AAAF-29DAD909DDDC}"/>
    <dgm:cxn modelId="{25D0ABB6-A141-4AA0-BF9D-42B1266C6023}" type="presOf" srcId="{51AEFC9E-8FFE-4346-8E5B-6A814252D4F6}" destId="{F1D2AFC3-660B-4113-A25C-66ABED72B5FF}" srcOrd="0" destOrd="2" presId="urn:microsoft.com/office/officeart/2005/8/layout/vList5"/>
    <dgm:cxn modelId="{3D52FDBB-65D7-40B1-95B2-0D422696CDF6}" srcId="{EEE35ED3-7162-48F8-B761-3C178FCB7F62}" destId="{950EC50A-54EF-4F2F-AE7E-C73681C6E999}" srcOrd="3" destOrd="0" parTransId="{8F4CCE50-F017-48A8-A0B4-905A35224DAD}" sibTransId="{95AEE601-5FAC-4055-8869-24DC39415EF8}"/>
    <dgm:cxn modelId="{1E7D98CA-9C9F-41B9-B1DA-E7C5E66F1473}" srcId="{8CD35E76-3528-4DD1-B2CC-7203B266E0DE}" destId="{3DC9286B-A6EC-4323-9F3D-B90AAE2BD778}" srcOrd="0" destOrd="0" parTransId="{8AC7B809-1996-43FA-9698-756286A9A4CF}" sibTransId="{933ABA04-E35C-43C4-90BF-E40A1A523093}"/>
    <dgm:cxn modelId="{6EFCDAF3-18C3-4F8D-B48A-304EE9B7D196}" type="presOf" srcId="{263F6D82-8DC5-4FC1-951A-652705C3B1C8}" destId="{F1D2AFC3-660B-4113-A25C-66ABED72B5FF}" srcOrd="0" destOrd="0" presId="urn:microsoft.com/office/officeart/2005/8/layout/vList5"/>
    <dgm:cxn modelId="{0A18ADFD-690B-4D04-AFC0-813D72F7D2F7}" srcId="{EEE35ED3-7162-48F8-B761-3C178FCB7F62}" destId="{263F6D82-8DC5-4FC1-951A-652705C3B1C8}" srcOrd="0" destOrd="0" parTransId="{3ABD316E-B898-497D-9BB4-488D0CEBBA83}" sibTransId="{805F0853-6E1A-4D08-8EF9-7EFBBA0583EA}"/>
    <dgm:cxn modelId="{9903CE6C-C896-4100-A730-192DCFD48C2E}" type="presParOf" srcId="{D072D9D2-B836-4691-B1B3-F617DEABF7A8}" destId="{77CC1E5C-3518-44C7-B037-671BDD17A07C}" srcOrd="0" destOrd="0" presId="urn:microsoft.com/office/officeart/2005/8/layout/vList5"/>
    <dgm:cxn modelId="{34BFE0AD-5F54-4D67-93E0-4B9DD47E87A3}" type="presParOf" srcId="{77CC1E5C-3518-44C7-B037-671BDD17A07C}" destId="{8A549B76-99CC-43A6-B1CD-091F55C2F3A5}" srcOrd="0" destOrd="0" presId="urn:microsoft.com/office/officeart/2005/8/layout/vList5"/>
    <dgm:cxn modelId="{D654011A-F8B5-4C60-976B-36486812314B}" type="presParOf" srcId="{77CC1E5C-3518-44C7-B037-671BDD17A07C}" destId="{F3F83FB5-6276-4C25-9C36-230108FAE26B}" srcOrd="1" destOrd="0" presId="urn:microsoft.com/office/officeart/2005/8/layout/vList5"/>
    <dgm:cxn modelId="{FC51557D-84EB-445D-B1A9-6EC68DBC666A}" type="presParOf" srcId="{D072D9D2-B836-4691-B1B3-F617DEABF7A8}" destId="{EDEAF691-7CF4-47B0-AB64-CE870A2CA7DD}" srcOrd="1" destOrd="0" presId="urn:microsoft.com/office/officeart/2005/8/layout/vList5"/>
    <dgm:cxn modelId="{0B166926-F64F-4FDD-85DA-9F0EF2D1B4DB}" type="presParOf" srcId="{D072D9D2-B836-4691-B1B3-F617DEABF7A8}" destId="{8383D931-4944-4E54-9543-24FCB2040592}" srcOrd="2" destOrd="0" presId="urn:microsoft.com/office/officeart/2005/8/layout/vList5"/>
    <dgm:cxn modelId="{F895D2CB-A702-4034-8753-CC289AC25474}" type="presParOf" srcId="{8383D931-4944-4E54-9543-24FCB2040592}" destId="{B97857E2-FADD-4D6C-BBF0-94BA7D8EA7DD}" srcOrd="0" destOrd="0" presId="urn:microsoft.com/office/officeart/2005/8/layout/vList5"/>
    <dgm:cxn modelId="{01408068-BF80-48A2-8207-C9A88B2537A2}" type="presParOf" srcId="{8383D931-4944-4E54-9543-24FCB2040592}" destId="{900A2290-13C0-4934-BAD1-76C085858A70}" srcOrd="1" destOrd="0" presId="urn:microsoft.com/office/officeart/2005/8/layout/vList5"/>
    <dgm:cxn modelId="{E4A95B84-2395-4DB5-8033-4F5164F5BB04}" type="presParOf" srcId="{D072D9D2-B836-4691-B1B3-F617DEABF7A8}" destId="{94A53665-C7CF-408E-8A26-6EBED08EEC54}" srcOrd="3" destOrd="0" presId="urn:microsoft.com/office/officeart/2005/8/layout/vList5"/>
    <dgm:cxn modelId="{44F9A201-EC39-4E91-9BB6-EE0F17887D2B}" type="presParOf" srcId="{D072D9D2-B836-4691-B1B3-F617DEABF7A8}" destId="{A1980D74-8117-4F20-BAFD-7E2BF62F4837}" srcOrd="4" destOrd="0" presId="urn:microsoft.com/office/officeart/2005/8/layout/vList5"/>
    <dgm:cxn modelId="{664593F7-73EC-4AC3-A316-BF52150C7618}" type="presParOf" srcId="{A1980D74-8117-4F20-BAFD-7E2BF62F4837}" destId="{32168AF7-ECB3-48D6-BB0C-7E886CCD564B}" srcOrd="0" destOrd="0" presId="urn:microsoft.com/office/officeart/2005/8/layout/vList5"/>
    <dgm:cxn modelId="{BF0D18D2-9717-4970-B227-5CB22B7E4B66}" type="presParOf" srcId="{D072D9D2-B836-4691-B1B3-F617DEABF7A8}" destId="{69CB80BB-3FC0-4374-9558-E321886DA045}" srcOrd="5" destOrd="0" presId="urn:microsoft.com/office/officeart/2005/8/layout/vList5"/>
    <dgm:cxn modelId="{D600D11A-E667-4DDE-A6AD-F77BE79339D6}" type="presParOf" srcId="{D072D9D2-B836-4691-B1B3-F617DEABF7A8}" destId="{58D80068-A89B-434A-AEDB-CDD281926DC6}" srcOrd="6" destOrd="0" presId="urn:microsoft.com/office/officeart/2005/8/layout/vList5"/>
    <dgm:cxn modelId="{C0A25FF6-8C4E-4261-8F2C-DCDA567DE4E4}" type="presParOf" srcId="{58D80068-A89B-434A-AEDB-CDD281926DC6}" destId="{8BA357EC-004B-479C-9C2D-B8C752536D3C}" srcOrd="0" destOrd="0" presId="urn:microsoft.com/office/officeart/2005/8/layout/vList5"/>
    <dgm:cxn modelId="{AC82603A-BDD1-4B3E-94FD-0AF2536534DC}" type="presParOf" srcId="{58D80068-A89B-434A-AEDB-CDD281926DC6}" destId="{F1D2AFC3-660B-4113-A25C-66ABED72B5FF}" srcOrd="1" destOrd="0" presId="urn:microsoft.com/office/officeart/2005/8/layout/vList5"/>
    <dgm:cxn modelId="{AB5A9742-9FE4-4D0B-AEA0-2FCF3E93AB0E}" type="presParOf" srcId="{D072D9D2-B836-4691-B1B3-F617DEABF7A8}" destId="{3311D4B6-468D-4E0B-8DAF-847F896C0DAF}" srcOrd="7" destOrd="0" presId="urn:microsoft.com/office/officeart/2005/8/layout/vList5"/>
    <dgm:cxn modelId="{A7201DC4-CC9F-43AA-8F03-E96339E8AB3E}" type="presParOf" srcId="{D072D9D2-B836-4691-B1B3-F617DEABF7A8}" destId="{7E9EEF4F-CDDF-4C5E-8CA8-8293718D0464}" srcOrd="8" destOrd="0" presId="urn:microsoft.com/office/officeart/2005/8/layout/vList5"/>
    <dgm:cxn modelId="{75BDBA2E-1540-4E42-8217-07A0214BC845}" type="presParOf" srcId="{7E9EEF4F-CDDF-4C5E-8CA8-8293718D0464}" destId="{BD1EF130-B13D-4671-B81A-F567E1ABA84A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AB0EB-7C11-4514-80C7-2BF6CED119B7}">
      <dsp:nvSpPr>
        <dsp:cNvPr id="0" name=""/>
        <dsp:cNvSpPr/>
      </dsp:nvSpPr>
      <dsp:spPr>
        <a:xfrm>
          <a:off x="788484" y="1040253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8D41E-7692-41FD-9BC8-0E2304DC1130}">
      <dsp:nvSpPr>
        <dsp:cNvPr id="0" name=""/>
        <dsp:cNvSpPr/>
      </dsp:nvSpPr>
      <dsp:spPr>
        <a:xfrm>
          <a:off x="4219" y="1975675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Course Aims</a:t>
          </a:r>
        </a:p>
      </dsp:txBody>
      <dsp:txXfrm>
        <a:off x="4219" y="1975675"/>
        <a:ext cx="2413125" cy="361968"/>
      </dsp:txXfrm>
    </dsp:sp>
    <dsp:sp modelId="{03B5C19A-18FB-440F-B39E-CC232190141A}">
      <dsp:nvSpPr>
        <dsp:cNvPr id="0" name=""/>
        <dsp:cNvSpPr/>
      </dsp:nvSpPr>
      <dsp:spPr>
        <a:xfrm>
          <a:off x="4219" y="2379890"/>
          <a:ext cx="2413125" cy="77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Update on what is happening in Employment Law in Northern Ireland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Recent Changes and Future Developments</a:t>
          </a:r>
        </a:p>
      </dsp:txBody>
      <dsp:txXfrm>
        <a:off x="4219" y="2379890"/>
        <a:ext cx="2413125" cy="772661"/>
      </dsp:txXfrm>
    </dsp:sp>
    <dsp:sp modelId="{D9107FC8-E935-4D43-A4AA-82CC16DF464C}">
      <dsp:nvSpPr>
        <dsp:cNvPr id="0" name=""/>
        <dsp:cNvSpPr/>
      </dsp:nvSpPr>
      <dsp:spPr>
        <a:xfrm>
          <a:off x="3623906" y="1040253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4FA56-9A52-45D5-A4B6-B1B4636D04F2}">
      <dsp:nvSpPr>
        <dsp:cNvPr id="0" name=""/>
        <dsp:cNvSpPr/>
      </dsp:nvSpPr>
      <dsp:spPr>
        <a:xfrm>
          <a:off x="2839641" y="1975675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Course Objectives</a:t>
          </a:r>
        </a:p>
      </dsp:txBody>
      <dsp:txXfrm>
        <a:off x="2839641" y="1975675"/>
        <a:ext cx="2413125" cy="361968"/>
      </dsp:txXfrm>
    </dsp:sp>
    <dsp:sp modelId="{8F85F1B1-D8D8-4AF1-9C1E-AEBEF71CE2DA}">
      <dsp:nvSpPr>
        <dsp:cNvPr id="0" name=""/>
        <dsp:cNvSpPr/>
      </dsp:nvSpPr>
      <dsp:spPr>
        <a:xfrm>
          <a:off x="2839641" y="2379890"/>
          <a:ext cx="2413125" cy="77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Participants will understand how the developments in Employment Law will apply in their workplace</a:t>
          </a:r>
        </a:p>
      </dsp:txBody>
      <dsp:txXfrm>
        <a:off x="2839641" y="2379890"/>
        <a:ext cx="2413125" cy="772661"/>
      </dsp:txXfrm>
    </dsp:sp>
    <dsp:sp modelId="{0ADA50BC-4443-4D4F-B6BC-AAA38ECC015E}">
      <dsp:nvSpPr>
        <dsp:cNvPr id="0" name=""/>
        <dsp:cNvSpPr/>
      </dsp:nvSpPr>
      <dsp:spPr>
        <a:xfrm>
          <a:off x="6459328" y="1040253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19392-DB09-4691-B42A-F0CA1492AB2B}">
      <dsp:nvSpPr>
        <dsp:cNvPr id="0" name=""/>
        <dsp:cNvSpPr/>
      </dsp:nvSpPr>
      <dsp:spPr>
        <a:xfrm>
          <a:off x="5675062" y="1975675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Course Learning Content</a:t>
          </a:r>
        </a:p>
      </dsp:txBody>
      <dsp:txXfrm>
        <a:off x="5675062" y="1975675"/>
        <a:ext cx="2413125" cy="361968"/>
      </dsp:txXfrm>
    </dsp:sp>
    <dsp:sp modelId="{04ABEB69-EE80-4735-A7B6-BC0B215A9E6D}">
      <dsp:nvSpPr>
        <dsp:cNvPr id="0" name=""/>
        <dsp:cNvSpPr/>
      </dsp:nvSpPr>
      <dsp:spPr>
        <a:xfrm>
          <a:off x="5675062" y="2379890"/>
          <a:ext cx="2413125" cy="77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The course will cover recent changes in Employment Law and proposed changes which are due to be implemented</a:t>
          </a:r>
        </a:p>
      </dsp:txBody>
      <dsp:txXfrm>
        <a:off x="5675062" y="2379890"/>
        <a:ext cx="2413125" cy="772661"/>
      </dsp:txXfrm>
    </dsp:sp>
    <dsp:sp modelId="{D5EA8F98-0C06-4E50-A4D9-FD79D3F6E5D0}">
      <dsp:nvSpPr>
        <dsp:cNvPr id="0" name=""/>
        <dsp:cNvSpPr/>
      </dsp:nvSpPr>
      <dsp:spPr>
        <a:xfrm>
          <a:off x="9294750" y="1040253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92595-B692-4C58-B9A1-624B08C5AE33}">
      <dsp:nvSpPr>
        <dsp:cNvPr id="0" name=""/>
        <dsp:cNvSpPr/>
      </dsp:nvSpPr>
      <dsp:spPr>
        <a:xfrm>
          <a:off x="8510484" y="1975675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GDC Development Outcomes </a:t>
          </a:r>
        </a:p>
      </dsp:txBody>
      <dsp:txXfrm>
        <a:off x="8510484" y="1975675"/>
        <a:ext cx="2413125" cy="361968"/>
      </dsp:txXfrm>
    </dsp:sp>
    <dsp:sp modelId="{5A4ADE9D-7ABC-4660-A34D-2FD7EE5CF0EE}">
      <dsp:nvSpPr>
        <dsp:cNvPr id="0" name=""/>
        <dsp:cNvSpPr/>
      </dsp:nvSpPr>
      <dsp:spPr>
        <a:xfrm>
          <a:off x="8510484" y="2379890"/>
          <a:ext cx="2413125" cy="77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Applying and understanding requirements of employment law and equality law in the workplace</a:t>
          </a:r>
        </a:p>
      </dsp:txBody>
      <dsp:txXfrm>
        <a:off x="8510484" y="2379890"/>
        <a:ext cx="2413125" cy="772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A9DD2-6006-43BA-9A91-B3E4416752A1}">
      <dsp:nvSpPr>
        <dsp:cNvPr id="0" name=""/>
        <dsp:cNvSpPr/>
      </dsp:nvSpPr>
      <dsp:spPr>
        <a:xfrm>
          <a:off x="-4551135" y="-697840"/>
          <a:ext cx="5421496" cy="5421496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1BEB-AF85-46D2-AD2B-30D654A5EDDF}">
      <dsp:nvSpPr>
        <dsp:cNvPr id="0" name=""/>
        <dsp:cNvSpPr/>
      </dsp:nvSpPr>
      <dsp:spPr>
        <a:xfrm>
          <a:off x="455889" y="309504"/>
          <a:ext cx="6944005" cy="619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9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Terms of Employment</a:t>
          </a:r>
        </a:p>
      </dsp:txBody>
      <dsp:txXfrm>
        <a:off x="455889" y="309504"/>
        <a:ext cx="6944005" cy="619331"/>
      </dsp:txXfrm>
    </dsp:sp>
    <dsp:sp modelId="{6E546B95-C1D8-4DC8-A4E5-B14E0F4D01EF}">
      <dsp:nvSpPr>
        <dsp:cNvPr id="0" name=""/>
        <dsp:cNvSpPr/>
      </dsp:nvSpPr>
      <dsp:spPr>
        <a:xfrm>
          <a:off x="68807" y="232088"/>
          <a:ext cx="774164" cy="77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4204B-D11C-4864-9E27-37E13B7D64B3}">
      <dsp:nvSpPr>
        <dsp:cNvPr id="0" name=""/>
        <dsp:cNvSpPr/>
      </dsp:nvSpPr>
      <dsp:spPr>
        <a:xfrm>
          <a:off x="864732" y="1176525"/>
          <a:ext cx="6588928" cy="619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9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Pay and Benefits</a:t>
          </a:r>
        </a:p>
      </dsp:txBody>
      <dsp:txXfrm>
        <a:off x="864732" y="1176525"/>
        <a:ext cx="6588928" cy="619331"/>
      </dsp:txXfrm>
    </dsp:sp>
    <dsp:sp modelId="{27EED51C-E63E-4438-A3A8-A4BD4737F25A}">
      <dsp:nvSpPr>
        <dsp:cNvPr id="0" name=""/>
        <dsp:cNvSpPr/>
      </dsp:nvSpPr>
      <dsp:spPr>
        <a:xfrm>
          <a:off x="423884" y="1161246"/>
          <a:ext cx="774164" cy="77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DD614-27BB-47C4-9B46-2552B39A25DE}">
      <dsp:nvSpPr>
        <dsp:cNvPr id="0" name=""/>
        <dsp:cNvSpPr/>
      </dsp:nvSpPr>
      <dsp:spPr>
        <a:xfrm>
          <a:off x="810966" y="2167821"/>
          <a:ext cx="6588928" cy="619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9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Voice and Representation</a:t>
          </a:r>
        </a:p>
      </dsp:txBody>
      <dsp:txXfrm>
        <a:off x="810966" y="2167821"/>
        <a:ext cx="6588928" cy="619331"/>
      </dsp:txXfrm>
    </dsp:sp>
    <dsp:sp modelId="{A291D463-EF69-40E6-8268-C0F1806BFBFE}">
      <dsp:nvSpPr>
        <dsp:cNvPr id="0" name=""/>
        <dsp:cNvSpPr/>
      </dsp:nvSpPr>
      <dsp:spPr>
        <a:xfrm>
          <a:off x="423884" y="2090404"/>
          <a:ext cx="774164" cy="77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49D5F-F8B8-4B5F-9F35-5B43D5400D99}">
      <dsp:nvSpPr>
        <dsp:cNvPr id="0" name=""/>
        <dsp:cNvSpPr/>
      </dsp:nvSpPr>
      <dsp:spPr>
        <a:xfrm>
          <a:off x="455889" y="3096979"/>
          <a:ext cx="6944005" cy="619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9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Work-Life Balance</a:t>
          </a:r>
        </a:p>
      </dsp:txBody>
      <dsp:txXfrm>
        <a:off x="455889" y="3096979"/>
        <a:ext cx="6944005" cy="619331"/>
      </dsp:txXfrm>
    </dsp:sp>
    <dsp:sp modelId="{3BC78AF2-94F1-47B9-B9B6-D30B5284B104}">
      <dsp:nvSpPr>
        <dsp:cNvPr id="0" name=""/>
        <dsp:cNvSpPr/>
      </dsp:nvSpPr>
      <dsp:spPr>
        <a:xfrm>
          <a:off x="68807" y="3019563"/>
          <a:ext cx="774164" cy="77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E617D-C0A7-4EA2-BF05-A24BE4C16E98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A96E0-C22E-483F-B1D5-D44BBFA7A551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No dates confirmed yet for implementation </a:t>
          </a:r>
          <a:endParaRPr lang="en-US" sz="4200" kern="1200"/>
        </a:p>
      </dsp:txBody>
      <dsp:txXfrm>
        <a:off x="696297" y="538547"/>
        <a:ext cx="4171627" cy="2590157"/>
      </dsp:txXfrm>
    </dsp:sp>
    <dsp:sp modelId="{C81902D2-30D1-44C8-9F27-3914AFB75C00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2DFF1-F73B-44B7-8D10-809FA1B2B6F0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Phased Implementation </a:t>
          </a:r>
          <a:endParaRPr lang="en-US" sz="4200" kern="120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83FB5-6276-4C25-9C36-230108FAE26B}">
      <dsp:nvSpPr>
        <dsp:cNvPr id="0" name=""/>
        <dsp:cNvSpPr/>
      </dsp:nvSpPr>
      <dsp:spPr>
        <a:xfrm rot="5400000">
          <a:off x="5110585" y="-2078011"/>
          <a:ext cx="83290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Less favourable treatment on prohibited ground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Cannot be justified ( with the exception of Age)</a:t>
          </a:r>
        </a:p>
      </dsp:txBody>
      <dsp:txXfrm rot="-5400000">
        <a:off x="2926080" y="147153"/>
        <a:ext cx="5161261" cy="751590"/>
      </dsp:txXfrm>
    </dsp:sp>
    <dsp:sp modelId="{8A549B76-99CC-43A6-B1CD-091F55C2F3A5}">
      <dsp:nvSpPr>
        <dsp:cNvPr id="0" name=""/>
        <dsp:cNvSpPr/>
      </dsp:nvSpPr>
      <dsp:spPr>
        <a:xfrm>
          <a:off x="0" y="2381"/>
          <a:ext cx="2926080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Direct</a:t>
          </a:r>
        </a:p>
      </dsp:txBody>
      <dsp:txXfrm>
        <a:off x="50824" y="53205"/>
        <a:ext cx="2824432" cy="939487"/>
      </dsp:txXfrm>
    </dsp:sp>
    <dsp:sp modelId="{900A2290-13C0-4934-BAD1-76C085858A70}">
      <dsp:nvSpPr>
        <dsp:cNvPr id="0" name=""/>
        <dsp:cNvSpPr/>
      </dsp:nvSpPr>
      <dsp:spPr>
        <a:xfrm rot="5400000">
          <a:off x="5110585" y="-984818"/>
          <a:ext cx="83290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Application of a provision, criterion or practice which places people who share a certain equality characteristic at a disadvantage and which cannot be justified as a proportionate means of achieving a legitimate aim </a:t>
          </a:r>
        </a:p>
      </dsp:txBody>
      <dsp:txXfrm rot="-5400000">
        <a:off x="2926080" y="1240346"/>
        <a:ext cx="5161261" cy="751590"/>
      </dsp:txXfrm>
    </dsp:sp>
    <dsp:sp modelId="{B97857E2-FADD-4D6C-BBF0-94BA7D8EA7DD}">
      <dsp:nvSpPr>
        <dsp:cNvPr id="0" name=""/>
        <dsp:cNvSpPr/>
      </dsp:nvSpPr>
      <dsp:spPr>
        <a:xfrm>
          <a:off x="0" y="1095573"/>
          <a:ext cx="2926080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Indirect</a:t>
          </a:r>
        </a:p>
      </dsp:txBody>
      <dsp:txXfrm>
        <a:off x="50824" y="1146397"/>
        <a:ext cx="2824432" cy="939487"/>
      </dsp:txXfrm>
    </dsp:sp>
    <dsp:sp modelId="{32168AF7-ECB3-48D6-BB0C-7E886CCD564B}">
      <dsp:nvSpPr>
        <dsp:cNvPr id="0" name=""/>
        <dsp:cNvSpPr/>
      </dsp:nvSpPr>
      <dsp:spPr>
        <a:xfrm>
          <a:off x="0" y="2188765"/>
          <a:ext cx="2926080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Harassment</a:t>
          </a:r>
        </a:p>
      </dsp:txBody>
      <dsp:txXfrm>
        <a:off x="50824" y="2239589"/>
        <a:ext cx="2824432" cy="939487"/>
      </dsp:txXfrm>
    </dsp:sp>
    <dsp:sp modelId="{F1D2AFC3-660B-4113-A25C-66ABED72B5FF}">
      <dsp:nvSpPr>
        <dsp:cNvPr id="0" name=""/>
        <dsp:cNvSpPr/>
      </dsp:nvSpPr>
      <dsp:spPr>
        <a:xfrm rot="5400000">
          <a:off x="5110585" y="1201565"/>
          <a:ext cx="83290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Where a person treats someone less favourably where they have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Brought proceedings under discrimination law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Given evidence in connection with proceedings brought by any person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Intends to bring proceedings/ intends to bring proceedings or raise a grievance etc</a:t>
          </a:r>
        </a:p>
      </dsp:txBody>
      <dsp:txXfrm rot="-5400000">
        <a:off x="2926080" y="3426730"/>
        <a:ext cx="5161261" cy="751590"/>
      </dsp:txXfrm>
    </dsp:sp>
    <dsp:sp modelId="{8BA357EC-004B-479C-9C2D-B8C752536D3C}">
      <dsp:nvSpPr>
        <dsp:cNvPr id="0" name=""/>
        <dsp:cNvSpPr/>
      </dsp:nvSpPr>
      <dsp:spPr>
        <a:xfrm>
          <a:off x="0" y="3281958"/>
          <a:ext cx="2926080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Victimisation</a:t>
          </a:r>
        </a:p>
      </dsp:txBody>
      <dsp:txXfrm>
        <a:off x="50824" y="3332782"/>
        <a:ext cx="2824432" cy="939487"/>
      </dsp:txXfrm>
    </dsp:sp>
    <dsp:sp modelId="{BD1EF130-B13D-4671-B81A-F567E1ABA84A}">
      <dsp:nvSpPr>
        <dsp:cNvPr id="0" name=""/>
        <dsp:cNvSpPr/>
      </dsp:nvSpPr>
      <dsp:spPr>
        <a:xfrm>
          <a:off x="0" y="4375150"/>
          <a:ext cx="2926080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Disability Related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Failure to make a reasonable adjustment</a:t>
          </a:r>
        </a:p>
      </dsp:txBody>
      <dsp:txXfrm>
        <a:off x="50824" y="4425974"/>
        <a:ext cx="2824432" cy="93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973E-D2C8-4833-A9E0-38839E99290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A8DB2-147C-492C-9E4E-93037FFB8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5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A8DB2-147C-492C-9E4E-93037FFB8A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66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13F94-7ECB-47A5-3A42-D05F99F5A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F03DF-A742-FCFC-A6DB-FF8DF495E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96484-2C6F-F4F7-FED7-96F4C650A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96F0A-8B14-71DF-2723-B941CF2EA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A8DB2-147C-492C-9E4E-93037FFB8A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2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48B4D-7E6B-64BB-781D-0D94CE3BC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DBFEF-08D0-1B61-6937-89ADB7C90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39D27-F210-7D97-FE40-68F4A2511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11F1-D186-E951-2399-2D29651C6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A8DB2-147C-492C-9E4E-93037FFB8A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49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2CD76-097D-B889-9782-B3BAD7054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4D1C2-2DF8-9CCF-254B-014FA7A95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FD13B-941D-6D58-5DED-885E5699D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44163-9BE6-FA9C-F7D0-DB456DCCA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A8DB2-147C-492C-9E4E-93037FFB8A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720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A8DB2-147C-492C-9E4E-93037FFB8A8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3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A8DB2-147C-492C-9E4E-93037FFB8A8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789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A8DB2-147C-492C-9E4E-93037FFB8A8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2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0225" y="393700"/>
            <a:ext cx="5832475" cy="3281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GB" altLang="en-US" baseline="0" dirty="0"/>
              <a:t>    </a:t>
            </a:r>
          </a:p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GB" altLang="en-US" baseline="0" dirty="0"/>
              <a:t>  </a:t>
            </a:r>
          </a:p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GB" altLang="en-US" baseline="0" dirty="0"/>
              <a:t>                       </a:t>
            </a:r>
            <a:endParaRPr lang="en-GB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90752">
              <a:spcBef>
                <a:spcPct val="0"/>
              </a:spcBef>
              <a:defRPr/>
            </a:pPr>
            <a:fld id="{5310488C-77DB-41A2-9A19-785588D4D0A5}" type="slidenum">
              <a:rPr lang="en-GB" altLang="en-US">
                <a:solidFill>
                  <a:prstClr val="black"/>
                </a:solidFill>
                <a:latin typeface="Lato" panose="020F0502020204030203" pitchFamily="34" charset="0"/>
              </a:rPr>
              <a:pPr defTabSz="990752">
                <a:spcBef>
                  <a:spcPct val="0"/>
                </a:spcBef>
                <a:defRPr/>
              </a:pPr>
              <a:t>22</a:t>
            </a:fld>
            <a:endParaRPr lang="en-GB" altLang="en-US">
              <a:solidFill>
                <a:prstClr val="black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1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A8DB2-147C-492C-9E4E-93037FFB8A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5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A8DB2-147C-492C-9E4E-93037FFB8A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1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D9DFF-6F9E-4B87-BA25-17A6892F72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3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D9DFF-6F9E-4B87-BA25-17A6892F72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8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A8DB2-147C-492C-9E4E-93037FFB8A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58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A8DB2-147C-492C-9E4E-93037FFB8A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8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A8DB2-147C-492C-9E4E-93037FFB8A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18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A8DB2-147C-492C-9E4E-93037FFB8A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2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F69A-8BBA-4B94-BBB0-C3CDC27D3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2BF73-CB8E-4AD1-81F9-9049601E2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BE542-D9F9-4DD2-A9A3-4DB65ECF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B8763-98C2-4DF7-AD97-61C73F9B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67B5C-757F-43AC-8D18-A209630D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1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C0A8-53B1-4B73-8DF4-86B1D46F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97BE2-3856-4AB4-A5BF-23482BD32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6962-EE95-40F9-8994-A1620AE8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A2A1-19D9-4948-98DB-C65C7A98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066FA-02D8-4E42-9BE6-804AF68C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38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116C2-A9A4-409D-ADBD-ED211F9EC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4F077-8588-411A-B2B9-9A84AC7A8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634E3-E102-4231-811C-1B29C5F4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FB5D4-40F9-4055-AD48-E3DB84BF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7884E-4E1C-4B69-A43A-D9567930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3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10B3-87AC-4491-9517-70F120BC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D4DC9-99E3-4E7F-8B9D-24751137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C34FF-367D-4FA8-9B0A-F4F69B8F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C1D04-5AAC-4368-92F3-129D7074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9CC95-C94C-4C8A-8832-19763AE3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4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1849-6832-49FE-8EB4-D38AD1FC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B253D-59E3-41EA-A58B-6FC7F3EB4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B1EE-B417-4D8B-A250-4E20F102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E9FD5-81C0-489B-86B4-2A9238A4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2A88C-F36A-4C28-AE7C-197E1DDD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05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4EC7-9B15-4012-AA1B-84E88B6E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98C23-E79F-4B10-8FB0-ECC0127DA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AB8B9-635D-4F46-8277-FFC9656DD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E4660-5321-4873-AEA2-FB5962AE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5BFAC-E9BE-4DC0-A678-00391DF6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FB141-9405-4913-A3ED-DDACE75D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42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779-127D-41C8-A97E-F707E527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40B7C-CD45-4AE2-925B-96AF5D970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4C4B8-9684-4505-A36D-D7A40E2A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C908B-5047-4728-8B3F-F4293B549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D432A-AA8F-47EB-9343-3C7F58769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3B281-E381-45FD-8C8D-466561B6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79161-B4C6-4FC2-8421-C763B3BB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A058-8B90-4A1A-8F6D-4A40F4DE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6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CF-E73B-4248-B4A2-85BC82F6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0FB7C-C35C-4841-80BB-D14367C7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941E0-22C6-4A5B-80AD-86A1B4B0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74766-C2E9-4E3F-91FD-7BC16DDA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61DC7-304A-4FB6-A9BE-23B498C5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0E958-2454-46DD-AA12-8871A90C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1912F-0397-47B7-8672-73E89871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3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9536-45B8-4079-B8EB-7DDBC95D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37B8-C696-482C-8090-AECC158B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3BE6C-A178-484E-AF6D-25094C06A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6C7CE-EC64-432E-B3F0-D9213C22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9B18D-BC48-4AA7-8120-6EAC5AD7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17E1E-0D96-47E2-906D-35CCC469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1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EB78-EAE6-4FE6-A6B6-D70DD950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308DD-01FB-4851-B621-28403D29E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308E7-E0E5-4446-9347-2986A9E2D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ADEC6-75B4-4F35-B242-0E9517A2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3EF30-6C21-4D0F-9FD2-F540FDE1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22239-2AFF-4B0A-B4F0-C0C8C201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2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8FD37-CC7E-4453-A060-6678FA2F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FA7F1-2CC6-4BC0-82C1-B4A996E39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8CD3E-86F4-41BC-B1AD-DA29F98BE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1468-52EA-408D-8E55-1F1F846F139C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3287C-6E22-47B8-A439-EAB48E459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C4A5-7858-4D31-A5EE-500ACD43B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D79EE-81D1-429B-8669-A366D741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2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linkedin.com/company/labour-relations-agency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a.org.uk/search?search_api_fulltext=managing+abse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posts/the-uk-payroll-guy_april-2026-is-bringing-the-biggest-change-activity-7416781750015598593-mVqS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1DAD77-3BBF-4282-931B-9289E01CD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4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42F95F-78EA-3FEA-AF99-D30310902A6C}"/>
              </a:ext>
            </a:extLst>
          </p:cNvPr>
          <p:cNvSpPr txBox="1"/>
          <p:nvPr/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20145E"/>
                </a:solidFill>
                <a:latin typeface="+mj-lt"/>
                <a:ea typeface="+mj-ea"/>
                <a:cs typeface="+mj-cs"/>
              </a:rPr>
              <a:t>Theme A – Terms of Employment</a:t>
            </a:r>
            <a:endParaRPr lang="en-US" sz="3600" b="1" dirty="0">
              <a:solidFill>
                <a:srgbClr val="2014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FDB8EF-7826-1591-6AAF-BBFD24E6E4B3}"/>
              </a:ext>
            </a:extLst>
          </p:cNvPr>
          <p:cNvSpPr/>
          <p:nvPr/>
        </p:nvSpPr>
        <p:spPr>
          <a:xfrm>
            <a:off x="1461144" y="1601986"/>
            <a:ext cx="3695056" cy="1356717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Zero Hours Contracts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 Banded hours</a:t>
            </a:r>
            <a:endParaRPr lang="en-US" sz="13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68FCAF-F383-972F-996C-1DE4C79C36EE}"/>
              </a:ext>
            </a:extLst>
          </p:cNvPr>
          <p:cNvSpPr/>
          <p:nvPr/>
        </p:nvSpPr>
        <p:spPr>
          <a:xfrm>
            <a:off x="6417734" y="1601986"/>
            <a:ext cx="3407188" cy="1356716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Employment Status –</a:t>
            </a:r>
            <a:endParaRPr lang="en-US" sz="13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07F301-34E1-4A20-E17C-6987C336AB75}"/>
              </a:ext>
            </a:extLst>
          </p:cNvPr>
          <p:cNvSpPr/>
          <p:nvPr/>
        </p:nvSpPr>
        <p:spPr>
          <a:xfrm>
            <a:off x="1461144" y="3184822"/>
            <a:ext cx="3695056" cy="1356717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Fire and Re Hire </a:t>
            </a:r>
            <a:endParaRPr lang="en-US" sz="13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853075-2F4E-FAAC-AEFD-73D58C05D3AA}"/>
              </a:ext>
            </a:extLst>
          </p:cNvPr>
          <p:cNvSpPr/>
          <p:nvPr/>
        </p:nvSpPr>
        <p:spPr>
          <a:xfrm>
            <a:off x="6417734" y="3184821"/>
            <a:ext cx="3407188" cy="1356717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Redundancy – failure to notify. </a:t>
            </a:r>
            <a:endParaRPr lang="en-US" sz="13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14B01D-7F09-ACF2-3406-EA1516084C92}"/>
              </a:ext>
            </a:extLst>
          </p:cNvPr>
          <p:cNvSpPr/>
          <p:nvPr/>
        </p:nvSpPr>
        <p:spPr>
          <a:xfrm>
            <a:off x="1461144" y="4767656"/>
            <a:ext cx="3695056" cy="1356718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Written Statement – Day 1 right/extend to workers/minimum content</a:t>
            </a:r>
            <a:endParaRPr lang="en-US" sz="13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E90446-1135-4923-82A8-F35222322938}"/>
              </a:ext>
            </a:extLst>
          </p:cNvPr>
          <p:cNvSpPr/>
          <p:nvPr/>
        </p:nvSpPr>
        <p:spPr>
          <a:xfrm>
            <a:off x="6417734" y="4767657"/>
            <a:ext cx="3407188" cy="1356717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Agency workers</a:t>
            </a:r>
            <a:endParaRPr lang="en-US" sz="1300" kern="1200" dirty="0"/>
          </a:p>
        </p:txBody>
      </p:sp>
    </p:spTree>
    <p:extLst>
      <p:ext uri="{BB962C8B-B14F-4D97-AF65-F5344CB8AC3E}">
        <p14:creationId xmlns:p14="http://schemas.microsoft.com/office/powerpoint/2010/main" val="355410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595E-C23A-0F6D-922A-642127C0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B908FC-F5CF-3B2F-CEC9-0369DBB9D431}"/>
              </a:ext>
            </a:extLst>
          </p:cNvPr>
          <p:cNvSpPr txBox="1"/>
          <p:nvPr/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3600" b="1" dirty="0">
                <a:solidFill>
                  <a:srgbClr val="20145E"/>
                </a:solidFill>
                <a:latin typeface="+mj-lt"/>
                <a:ea typeface="+mj-ea"/>
                <a:cs typeface="+mj-cs"/>
              </a:rPr>
              <a:t>Theme B – Pay and Benefits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9F22BA-3081-1844-774D-3E7EEE42E9E2}"/>
              </a:ext>
            </a:extLst>
          </p:cNvPr>
          <p:cNvSpPr/>
          <p:nvPr/>
        </p:nvSpPr>
        <p:spPr>
          <a:xfrm>
            <a:off x="933450" y="1544507"/>
            <a:ext cx="3435531" cy="1647426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b="1" dirty="0"/>
              <a:t>Fair Allocation of Tips – Legislation- supported by a Code of Practice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2C37C7-A7E2-D0D3-0016-24564CB14202}"/>
              </a:ext>
            </a:extLst>
          </p:cNvPr>
          <p:cNvSpPr/>
          <p:nvPr/>
        </p:nvSpPr>
        <p:spPr>
          <a:xfrm>
            <a:off x="7196484" y="1498892"/>
            <a:ext cx="3549649" cy="1647426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b="1" dirty="0"/>
              <a:t>Payslips – extend to workers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B226FD-6D1C-654B-C47E-898D9AE1D0D9}"/>
              </a:ext>
            </a:extLst>
          </p:cNvPr>
          <p:cNvSpPr/>
          <p:nvPr/>
        </p:nvSpPr>
        <p:spPr>
          <a:xfrm>
            <a:off x="3572933" y="3666068"/>
            <a:ext cx="4715933" cy="1947332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b="1" dirty="0"/>
              <a:t>Working Time Regulations</a:t>
            </a:r>
          </a:p>
          <a:p>
            <a:pPr marL="7429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GB" sz="1300" b="1" dirty="0"/>
              <a:t>Reference period for calculation of holiday pay – from 12 to 52 weeks</a:t>
            </a:r>
          </a:p>
          <a:p>
            <a:pPr marL="7429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GB" sz="1300" b="1" dirty="0"/>
              <a:t>Record keeping </a:t>
            </a:r>
          </a:p>
          <a:p>
            <a:pPr marL="7429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GB" sz="1300" b="1" dirty="0"/>
              <a:t>Right to disconnect</a:t>
            </a:r>
          </a:p>
        </p:txBody>
      </p:sp>
    </p:spTree>
    <p:extLst>
      <p:ext uri="{BB962C8B-B14F-4D97-AF65-F5344CB8AC3E}">
        <p14:creationId xmlns:p14="http://schemas.microsoft.com/office/powerpoint/2010/main" val="14883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1FEF8-605C-4E32-5180-ABBFEB291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EAE6C-1E8A-B0B6-4CBA-C29CABA807CF}"/>
              </a:ext>
            </a:extLst>
          </p:cNvPr>
          <p:cNvSpPr txBox="1"/>
          <p:nvPr/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0145E"/>
                </a:solidFill>
                <a:latin typeface="+mj-lt"/>
                <a:ea typeface="+mj-ea"/>
                <a:cs typeface="+mj-cs"/>
              </a:rPr>
              <a:t>Theme C – Voice and Representation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5330590-9A1B-5560-D803-F25F92524DF5}"/>
              </a:ext>
            </a:extLst>
          </p:cNvPr>
          <p:cNvSpPr/>
          <p:nvPr/>
        </p:nvSpPr>
        <p:spPr>
          <a:xfrm>
            <a:off x="445144" y="1601985"/>
            <a:ext cx="3695056" cy="1356717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Workplace Access</a:t>
            </a:r>
            <a:endParaRPr lang="en-US" sz="13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8E9A38F-8521-9C4F-EA50-3B127B7D0B76}"/>
              </a:ext>
            </a:extLst>
          </p:cNvPr>
          <p:cNvSpPr/>
          <p:nvPr/>
        </p:nvSpPr>
        <p:spPr>
          <a:xfrm>
            <a:off x="4758912" y="1601986"/>
            <a:ext cx="3407188" cy="1356716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TU Workplace Recognition</a:t>
            </a:r>
            <a:endParaRPr lang="en-US" sz="13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C2EC63-0017-3296-DE61-2F921348C378}"/>
              </a:ext>
            </a:extLst>
          </p:cNvPr>
          <p:cNvSpPr/>
          <p:nvPr/>
        </p:nvSpPr>
        <p:spPr>
          <a:xfrm>
            <a:off x="445144" y="3220940"/>
            <a:ext cx="3695056" cy="1356717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Industrial Action -Balloting</a:t>
            </a:r>
            <a:endParaRPr lang="en-US" sz="13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534D4B-A299-8A9E-82FF-783D2C751281}"/>
              </a:ext>
            </a:extLst>
          </p:cNvPr>
          <p:cNvSpPr/>
          <p:nvPr/>
        </p:nvSpPr>
        <p:spPr>
          <a:xfrm>
            <a:off x="4714140" y="3220940"/>
            <a:ext cx="3407188" cy="1356717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Protection for TU Representatives</a:t>
            </a:r>
            <a:endParaRPr lang="en-US" sz="13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DB7189-7B09-EFD4-A39D-D16E9CF285A9}"/>
              </a:ext>
            </a:extLst>
          </p:cNvPr>
          <p:cNvSpPr/>
          <p:nvPr/>
        </p:nvSpPr>
        <p:spPr>
          <a:xfrm>
            <a:off x="445144" y="4767657"/>
            <a:ext cx="3695056" cy="1356718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Facilitating Productive Employment Relationships</a:t>
            </a:r>
            <a:endParaRPr lang="en-US" sz="13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DB51DD-E123-3B07-9586-715A95D19187}"/>
              </a:ext>
            </a:extLst>
          </p:cNvPr>
          <p:cNvSpPr/>
          <p:nvPr/>
        </p:nvSpPr>
        <p:spPr>
          <a:xfrm>
            <a:off x="4714140" y="4767657"/>
            <a:ext cx="3407188" cy="1356717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Information and Consultation</a:t>
            </a:r>
            <a:endParaRPr lang="en-US" sz="1300" kern="1200" dirty="0"/>
          </a:p>
        </p:txBody>
      </p:sp>
      <p:sp>
        <p:nvSpPr>
          <p:cNvPr id="2" name="Freeform: Shape 7">
            <a:extLst>
              <a:ext uri="{FF2B5EF4-FFF2-40B4-BE49-F238E27FC236}">
                <a16:creationId xmlns:a16="http://schemas.microsoft.com/office/drawing/2014/main" id="{C343C86E-F36D-A695-66F0-165872F6677D}"/>
              </a:ext>
            </a:extLst>
          </p:cNvPr>
          <p:cNvSpPr/>
          <p:nvPr/>
        </p:nvSpPr>
        <p:spPr>
          <a:xfrm>
            <a:off x="8607012" y="1601986"/>
            <a:ext cx="3407188" cy="1356716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Collective Sectoral </a:t>
            </a:r>
            <a:r>
              <a:rPr lang="en-GB" sz="1300" b="1" dirty="0"/>
              <a:t>Bargaining</a:t>
            </a:r>
            <a:endParaRPr lang="en-US" sz="1300" kern="1200" dirty="0"/>
          </a:p>
        </p:txBody>
      </p:sp>
      <p:sp>
        <p:nvSpPr>
          <p:cNvPr id="4" name="Freeform: Shape 7">
            <a:extLst>
              <a:ext uri="{FF2B5EF4-FFF2-40B4-BE49-F238E27FC236}">
                <a16:creationId xmlns:a16="http://schemas.microsoft.com/office/drawing/2014/main" id="{9DEF0CEA-7C01-C8CA-23C7-25CA86577834}"/>
              </a:ext>
            </a:extLst>
          </p:cNvPr>
          <p:cNvSpPr/>
          <p:nvPr/>
        </p:nvSpPr>
        <p:spPr>
          <a:xfrm>
            <a:off x="8607012" y="3295320"/>
            <a:ext cx="3407188" cy="1356716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Protections for employees taking Industrial Action</a:t>
            </a:r>
            <a:endParaRPr lang="en-US" sz="1300" kern="1200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FEE21124-AE34-0AFB-19B3-40570F529942}"/>
              </a:ext>
            </a:extLst>
          </p:cNvPr>
          <p:cNvSpPr/>
          <p:nvPr/>
        </p:nvSpPr>
        <p:spPr>
          <a:xfrm>
            <a:off x="8669867" y="4861653"/>
            <a:ext cx="3407188" cy="1356716"/>
          </a:xfrm>
          <a:custGeom>
            <a:avLst/>
            <a:gdLst>
              <a:gd name="connsiteX0" fmla="*/ 0 w 2261195"/>
              <a:gd name="connsiteY0" fmla="*/ 0 h 1356717"/>
              <a:gd name="connsiteX1" fmla="*/ 2261195 w 2261195"/>
              <a:gd name="connsiteY1" fmla="*/ 0 h 1356717"/>
              <a:gd name="connsiteX2" fmla="*/ 2261195 w 2261195"/>
              <a:gd name="connsiteY2" fmla="*/ 1356717 h 1356717"/>
              <a:gd name="connsiteX3" fmla="*/ 0 w 2261195"/>
              <a:gd name="connsiteY3" fmla="*/ 1356717 h 1356717"/>
              <a:gd name="connsiteX4" fmla="*/ 0 w 2261195"/>
              <a:gd name="connsiteY4" fmla="*/ 0 h 13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195" h="1356717">
                <a:moveTo>
                  <a:pt x="0" y="0"/>
                </a:moveTo>
                <a:lnTo>
                  <a:pt x="2261195" y="0"/>
                </a:lnTo>
                <a:lnTo>
                  <a:pt x="2261195" y="1356717"/>
                </a:lnTo>
                <a:lnTo>
                  <a:pt x="0" y="1356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/>
              <a:t>Public Interest Disclosure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dirty="0"/>
              <a:t>(Whistleblowing)</a:t>
            </a:r>
            <a:endParaRPr lang="en-US" sz="1300" kern="1200" dirty="0"/>
          </a:p>
        </p:txBody>
      </p:sp>
    </p:spTree>
    <p:extLst>
      <p:ext uri="{BB962C8B-B14F-4D97-AF65-F5344CB8AC3E}">
        <p14:creationId xmlns:p14="http://schemas.microsoft.com/office/powerpoint/2010/main" val="422686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6A32A-3EBE-9F19-C567-D39A5D66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F9BCBD-4A2F-12CB-808A-FC1F2F4F5E1C}"/>
              </a:ext>
            </a:extLst>
          </p:cNvPr>
          <p:cNvSpPr txBox="1"/>
          <p:nvPr/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0145E"/>
                </a:solidFill>
                <a:latin typeface="+mj-lt"/>
                <a:ea typeface="+mj-ea"/>
                <a:cs typeface="+mj-cs"/>
              </a:rPr>
              <a:t>Theme D – Work Life Balance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264DD-98C6-6BDE-8E10-459616F21F41}"/>
              </a:ext>
            </a:extLst>
          </p:cNvPr>
          <p:cNvSpPr txBox="1"/>
          <p:nvPr/>
        </p:nvSpPr>
        <p:spPr>
          <a:xfrm>
            <a:off x="711199" y="1837828"/>
            <a:ext cx="3626401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alibri"/>
              </a:rPr>
              <a:t>Flexible Working – enhanced rights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F0DE4-C3E6-1C02-8F84-DFB75201AEBE}"/>
              </a:ext>
            </a:extLst>
          </p:cNvPr>
          <p:cNvSpPr txBox="1"/>
          <p:nvPr/>
        </p:nvSpPr>
        <p:spPr>
          <a:xfrm>
            <a:off x="4795215" y="1837828"/>
            <a:ext cx="328231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alibri"/>
              </a:rPr>
              <a:t>Carers Leave – new right</a:t>
            </a:r>
          </a:p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endParaRPr lang="en-GB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5D93F-95F9-A6C9-5F74-CA8355801E5D}"/>
              </a:ext>
            </a:extLst>
          </p:cNvPr>
          <p:cNvSpPr txBox="1"/>
          <p:nvPr/>
        </p:nvSpPr>
        <p:spPr>
          <a:xfrm>
            <a:off x="8535147" y="1837828"/>
            <a:ext cx="2945654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alibri"/>
              </a:rPr>
              <a:t>Neonatal Care leave and Pay </a:t>
            </a:r>
            <a:r>
              <a:rPr lang="en-GB" sz="1600" dirty="0">
                <a:solidFill>
                  <a:schemeClr val="bg1"/>
                </a:solidFill>
                <a:latin typeface="Calibri"/>
              </a:rPr>
              <a:t>– </a:t>
            </a:r>
            <a:r>
              <a:rPr lang="en-GB" sz="1600" b="1" dirty="0">
                <a:solidFill>
                  <a:schemeClr val="bg1"/>
                </a:solidFill>
                <a:latin typeface="Calibri"/>
              </a:rPr>
              <a:t>new right</a:t>
            </a:r>
          </a:p>
          <a:p>
            <a:endParaRPr lang="en-GB" sz="1600" dirty="0">
              <a:solidFill>
                <a:schemeClr val="bg1"/>
              </a:solidFill>
              <a:latin typeface="Calibri"/>
            </a:endParaRPr>
          </a:p>
          <a:p>
            <a:endParaRPr lang="en-GB" sz="1600" dirty="0">
              <a:solidFill>
                <a:schemeClr val="bg1"/>
              </a:solidFill>
              <a:latin typeface="Calibri"/>
            </a:endParaRPr>
          </a:p>
          <a:p>
            <a:endParaRPr lang="en-GB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6077F-494A-533D-B3CC-7F02D393A08B}"/>
              </a:ext>
            </a:extLst>
          </p:cNvPr>
          <p:cNvSpPr txBox="1"/>
          <p:nvPr/>
        </p:nvSpPr>
        <p:spPr>
          <a:xfrm>
            <a:off x="2981266" y="3896606"/>
            <a:ext cx="3207405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alibri"/>
              </a:rPr>
              <a:t>Protection from Redundancy </a:t>
            </a:r>
            <a:r>
              <a:rPr lang="en-GB" sz="1600" dirty="0">
                <a:solidFill>
                  <a:schemeClr val="bg1"/>
                </a:solidFill>
                <a:latin typeface="Calibri"/>
              </a:rPr>
              <a:t>– </a:t>
            </a:r>
            <a:r>
              <a:rPr lang="en-GB" sz="1600" b="1" dirty="0">
                <a:solidFill>
                  <a:schemeClr val="bg1"/>
                </a:solidFill>
                <a:latin typeface="Calibri"/>
              </a:rPr>
              <a:t>enhanced rights</a:t>
            </a:r>
          </a:p>
          <a:p>
            <a:pPr algn="ctr"/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105DA8-B326-9DB1-01F0-D7A5547EC578}"/>
              </a:ext>
            </a:extLst>
          </p:cNvPr>
          <p:cNvSpPr txBox="1"/>
          <p:nvPr/>
        </p:nvSpPr>
        <p:spPr>
          <a:xfrm>
            <a:off x="6800569" y="3896606"/>
            <a:ext cx="3207405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alibri"/>
              </a:rPr>
              <a:t>Paternity Leave - enhanced rights</a:t>
            </a:r>
          </a:p>
          <a:p>
            <a:pPr algn="ctr"/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endParaRPr lang="en-GB" sz="1600" b="1" dirty="0">
              <a:solidFill>
                <a:schemeClr val="bg1"/>
              </a:solidFill>
              <a:latin typeface="Calibri"/>
            </a:endParaRPr>
          </a:p>
          <a:p>
            <a:endParaRPr lang="en-GB" sz="1600" b="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17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D07DEB-BB36-C89A-27EB-2D9CF8D0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Implementation- Good Jobs Legislation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1B76E62-9E2B-7CE2-1709-186B57D87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69422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711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474EC1-6096-8EE3-7F4B-15E3D0CF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Holiday Pay and Leave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24138-FA89-9FB2-FB0F-1EE100450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0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1FEA0-A317-B379-8BB0-330EF631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Entitlement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D26F9-BA2C-DA6C-26E6-C7320CA6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Every worker has the right to a minimum of 5.6 weeks paid leave each year</a:t>
            </a:r>
          </a:p>
          <a:p>
            <a:pPr lvl="1"/>
            <a:r>
              <a:rPr lang="en-GB" dirty="0"/>
              <a:t>4 weeks leave (Directive Leave) – Working Time Directive</a:t>
            </a:r>
          </a:p>
          <a:p>
            <a:pPr lvl="1"/>
            <a:r>
              <a:rPr lang="en-GB" dirty="0"/>
              <a:t>1.6 weeks leave(additional leave) – Working Time Regulations</a:t>
            </a:r>
          </a:p>
          <a:p>
            <a:pPr lvl="1"/>
            <a:r>
              <a:rPr lang="en-GB" dirty="0"/>
              <a:t>Contractual leave – any leave in addition to 5.6 weeks leave</a:t>
            </a:r>
          </a:p>
          <a:p>
            <a:pPr lvl="1"/>
            <a:endParaRPr lang="en-GB" dirty="0"/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Some of the rules apply only to the 4 weeks directive leave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1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4BD4-F021-B187-7F25-1D2DA469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</a:t>
            </a:r>
            <a:r>
              <a:rPr lang="en-GB" b="1" dirty="0"/>
              <a:t>Normal Pay’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207B-3020-E15F-268D-D37641B8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making a holiday pay calculation – specific rules apply to </a:t>
            </a:r>
            <a:r>
              <a:rPr lang="en-GB" u="sng" dirty="0"/>
              <a:t>4 weeks</a:t>
            </a:r>
            <a:r>
              <a:rPr lang="en-GB" dirty="0"/>
              <a:t> of a worker’s entitlement</a:t>
            </a:r>
          </a:p>
          <a:p>
            <a:pPr lvl="1"/>
            <a:r>
              <a:rPr lang="en-GB" sz="2800" dirty="0"/>
              <a:t>payments, including commission payments, which are intrinsically linked to the performance of tasks which a worker is obliged to carry out under the terms of their contract;</a:t>
            </a:r>
          </a:p>
          <a:p>
            <a:pPr lvl="1"/>
            <a:r>
              <a:rPr lang="en-GB" sz="2800" dirty="0"/>
              <a:t>payments for professional or personal status relating to length of service, seniority or professional qualifications;</a:t>
            </a:r>
          </a:p>
          <a:p>
            <a:pPr lvl="1"/>
            <a:r>
              <a:rPr lang="en-GB" sz="2800" dirty="0"/>
              <a:t>other payments, such as overtime payments, which have been regularly paid to a worker in the 12 weeks preceding the calculation date.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6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F7F0-4940-8DAC-EC6D-DCACECEC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Carryover of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7BD9-C2D1-2111-CE2C-2C07F7BD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Sick Leave– to be taken within 18 months following end of leave year (</a:t>
            </a:r>
            <a:r>
              <a:rPr lang="en-GB" b="1" dirty="0"/>
              <a:t>4 weeks)</a:t>
            </a:r>
          </a:p>
          <a:p>
            <a:r>
              <a:rPr lang="en-GB" dirty="0"/>
              <a:t>Statutory Leave(</a:t>
            </a:r>
            <a:r>
              <a:rPr lang="en-GB" dirty="0" err="1"/>
              <a:t>e.g</a:t>
            </a:r>
            <a:r>
              <a:rPr lang="en-GB" dirty="0"/>
              <a:t> maternity/adoption) – to be taken in the following year (</a:t>
            </a:r>
            <a:r>
              <a:rPr lang="en-GB" b="1" dirty="0"/>
              <a:t>5.6 weeks</a:t>
            </a:r>
            <a:r>
              <a:rPr lang="en-GB" dirty="0"/>
              <a:t>)</a:t>
            </a:r>
          </a:p>
          <a:p>
            <a:r>
              <a:rPr lang="en-GB" dirty="0"/>
              <a:t>Can allow carryover of </a:t>
            </a:r>
            <a:r>
              <a:rPr lang="en-GB" b="1" dirty="0"/>
              <a:t>1.6 weeks </a:t>
            </a:r>
            <a:r>
              <a:rPr lang="en-GB" dirty="0"/>
              <a:t>leave if worker unable to take it in the year it is due(if a relevant agreement in place)</a:t>
            </a:r>
          </a:p>
          <a:p>
            <a:r>
              <a:rPr lang="en-GB" dirty="0"/>
              <a:t>Carryover of </a:t>
            </a:r>
            <a:r>
              <a:rPr lang="en-GB" b="1" dirty="0"/>
              <a:t>4 weeks </a:t>
            </a:r>
            <a:r>
              <a:rPr lang="en-GB" dirty="0"/>
              <a:t>leave where:</a:t>
            </a:r>
          </a:p>
          <a:p>
            <a:pPr lvl="1"/>
            <a:r>
              <a:rPr lang="en-GB" b="0" i="0" dirty="0">
                <a:solidFill>
                  <a:srgbClr val="4A4A4A"/>
                </a:solidFill>
                <a:effectLst/>
                <a:latin typeface="Lato" panose="020F0502020204030203" pitchFamily="34" charset="0"/>
              </a:rPr>
              <a:t>the employer fails to recognize a worker’s right to paid annual leave</a:t>
            </a:r>
          </a:p>
          <a:p>
            <a:pPr lvl="1"/>
            <a:r>
              <a:rPr lang="en-GB" b="0" i="0" dirty="0">
                <a:solidFill>
                  <a:srgbClr val="4A4A4A"/>
                </a:solidFill>
                <a:effectLst/>
                <a:latin typeface="Lato" panose="020F0502020204030203" pitchFamily="34" charset="0"/>
              </a:rPr>
              <a:t>the employer fails to give the worker reasonable opportunity to take leave or to encourage them to do so</a:t>
            </a:r>
          </a:p>
          <a:p>
            <a:pPr lvl="1"/>
            <a:r>
              <a:rPr lang="en-GB" b="0" i="0" dirty="0">
                <a:solidFill>
                  <a:srgbClr val="4A4A4A"/>
                </a:solidFill>
                <a:effectLst/>
                <a:latin typeface="Lato" panose="020F0502020204030203" pitchFamily="34" charset="0"/>
              </a:rPr>
              <a:t>the employer fails to inform the worker that any leave not taken by the end of the leave year, which cannot be carried over, will be lost.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8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0D1B9B-FFB1-A358-6FF7-23517506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Discrimination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C82EF-FE75-D3CE-4989-E5C23934E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F41A8-4236-B5F7-1FDD-E44E9738AAC4}"/>
              </a:ext>
            </a:extLst>
          </p:cNvPr>
          <p:cNvSpPr txBox="1"/>
          <p:nvPr/>
        </p:nvSpPr>
        <p:spPr>
          <a:xfrm>
            <a:off x="3045759" y="3092388"/>
            <a:ext cx="6091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Likely to become law this year – likely to be phased over at least 2 years</a:t>
            </a:r>
          </a:p>
        </p:txBody>
      </p:sp>
    </p:spTree>
    <p:extLst>
      <p:ext uri="{BB962C8B-B14F-4D97-AF65-F5344CB8AC3E}">
        <p14:creationId xmlns:p14="http://schemas.microsoft.com/office/powerpoint/2010/main" val="278355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E802EC-8836-70A4-A4F7-00DC5FAC72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83678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319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85CE5-D908-CA88-92BE-53B8DAA3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sz="4100">
                <a:solidFill>
                  <a:srgbClr val="FFFFFF"/>
                </a:solidFill>
              </a:rPr>
              <a:t>Discrimination Grounds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EA2B-2A57-3755-C2C2-7438D1FDA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colour, nationality, ethnic or national origins)</a:t>
            </a: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Religious belief</a:t>
            </a: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 (political opinion, similar philosophical belief)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pregnancy &amp; maternity, gender reassignment, being married or in a civil partnership)</a:t>
            </a: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Sexual orientation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826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5D2A6E-ADC0-612B-35A4-68595DB3F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808717"/>
              </p:ext>
            </p:extLst>
          </p:nvPr>
        </p:nvGraphicFramePr>
        <p:xfrm>
          <a:off x="2032000" y="8206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1B8541C-363E-0386-D06A-41AA5CCB7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565" y="3073889"/>
            <a:ext cx="5206435" cy="83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E220F-A953-A62A-86E3-3BDF0B2720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565" y="5277967"/>
            <a:ext cx="5206435" cy="835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0B3434-6EFB-B6BD-382E-F392B6FE0396}"/>
              </a:ext>
            </a:extLst>
          </p:cNvPr>
          <p:cNvSpPr txBox="1"/>
          <p:nvPr/>
        </p:nvSpPr>
        <p:spPr>
          <a:xfrm>
            <a:off x="4953565" y="3042279"/>
            <a:ext cx="489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Unwanted Conduct related to a protected characteristic which has the purpose or effect of violating a person’s dignity or creates a hostile, intimidating, hostile, degrading , humiliating or offensive environment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3789B-7BB9-B929-37AF-22CC1B6CFB19}"/>
              </a:ext>
            </a:extLst>
          </p:cNvPr>
          <p:cNvSpPr txBox="1"/>
          <p:nvPr/>
        </p:nvSpPr>
        <p:spPr>
          <a:xfrm>
            <a:off x="4953566" y="5362575"/>
            <a:ext cx="509531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These apply in the context of Disability Discrimination only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10A4A-9F88-83EC-0739-89ED3CAAB9B1}"/>
              </a:ext>
            </a:extLst>
          </p:cNvPr>
          <p:cNvSpPr txBox="1"/>
          <p:nvPr/>
        </p:nvSpPr>
        <p:spPr>
          <a:xfrm>
            <a:off x="1924050" y="161925"/>
            <a:ext cx="8029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Types of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147701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0"/>
            <a:ext cx="9144000" cy="6354000"/>
          </a:xfrm>
          <a:prstGeom prst="rect">
            <a:avLst/>
          </a:prstGeom>
          <a:solidFill>
            <a:srgbClr val="292258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ato" panose="020F050202020403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25570" y="776989"/>
            <a:ext cx="7740860" cy="5416531"/>
          </a:xfrm>
          <a:prstGeom prst="roundRect">
            <a:avLst>
              <a:gd name="adj" fmla="val 1409"/>
            </a:avLst>
          </a:prstGeom>
          <a:solidFill>
            <a:schemeClr val="bg1"/>
          </a:solidFill>
          <a:ln w="12700">
            <a:solidFill>
              <a:srgbClr val="F05021"/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25570" y="19083"/>
            <a:ext cx="7740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sz="4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Continuing support from the LRA</a:t>
            </a:r>
            <a:endParaRPr lang="en-GB" sz="400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62" y="3899591"/>
            <a:ext cx="437343" cy="430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7" y="1018593"/>
            <a:ext cx="425712" cy="424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7" y="1737072"/>
            <a:ext cx="441852" cy="441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68000" y="1013147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Workplace Information Service - 03300 555 300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8000" y="1739350"/>
            <a:ext cx="5389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www.lra.org.uk</a:t>
            </a:r>
          </a:p>
          <a:p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webinars/ podcasts/ guides</a:t>
            </a:r>
          </a:p>
          <a:p>
            <a:pPr marL="742950" lvl="1" indent="-285750">
              <a:buFontTx/>
              <a:buChar char="-"/>
            </a:pP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document toolkit service </a:t>
            </a:r>
          </a:p>
          <a:p>
            <a:pPr marL="742950" lvl="1" indent="-285750">
              <a:buFontTx/>
              <a:buChar char="-"/>
            </a:pP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newsletter</a:t>
            </a:r>
          </a:p>
          <a:p>
            <a:pPr marL="742950" lvl="1" indent="-285750">
              <a:buFontTx/>
              <a:buChar char="-"/>
            </a:pP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details of upcoming events and training</a:t>
            </a:r>
          </a:p>
          <a:p>
            <a:pPr marL="742950" lvl="1" indent="-285750">
              <a:buFontTx/>
              <a:buChar char="-"/>
            </a:pP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 to date advice on employment matters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8000" y="3899591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HQ - 4</a:t>
            </a:r>
            <a:r>
              <a:rPr lang="en-GB" sz="1600" baseline="30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GB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Floor, James House, 2-4 </a:t>
            </a:r>
            <a:r>
              <a:rPr lang="en-GB" sz="16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Cromac</a:t>
            </a:r>
            <a:r>
              <a:rPr lang="en-GB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Avenue, Belfast, BT7 2JD</a:t>
            </a:r>
          </a:p>
          <a:p>
            <a:endParaRPr lang="en-GB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Regional Office - 3rd Floor, Richmond Chambers, The Diamond, Derry/Londonderry BT48 6HN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7870" y="5662489"/>
            <a:ext cx="491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- Search Labour Relations Agency Northern Ireland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935760" y="1556792"/>
            <a:ext cx="4536504" cy="0"/>
          </a:xfrm>
          <a:prstGeom prst="line">
            <a:avLst/>
          </a:prstGeom>
          <a:ln>
            <a:solidFill>
              <a:srgbClr val="F05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35760" y="3717032"/>
            <a:ext cx="4536504" cy="0"/>
          </a:xfrm>
          <a:prstGeom prst="line">
            <a:avLst/>
          </a:prstGeom>
          <a:ln>
            <a:solidFill>
              <a:srgbClr val="F05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575134" y="5636457"/>
            <a:ext cx="2104577" cy="393637"/>
            <a:chOff x="1051133" y="5636456"/>
            <a:chExt cx="2104577" cy="393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33" y="5636456"/>
              <a:ext cx="393637" cy="3936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177" y="5636456"/>
              <a:ext cx="393637" cy="393637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221" y="5636456"/>
              <a:ext cx="393637" cy="3936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265" y="5636456"/>
              <a:ext cx="393637" cy="39363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310" y="5637074"/>
              <a:ext cx="392400" cy="39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3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7F304-41E1-85B5-1ABB-E197D15A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Programme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396E-87DC-F35E-2F54-42EF1C1E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b="1" dirty="0"/>
              <a:t>Impending Changes to Legislation	</a:t>
            </a:r>
          </a:p>
          <a:p>
            <a:pPr marL="0" indent="0">
              <a:buNone/>
            </a:pPr>
            <a:endParaRPr lang="en-GB" b="1" dirty="0"/>
          </a:p>
          <a:p>
            <a:pPr lvl="1"/>
            <a:r>
              <a:rPr lang="en-GB" dirty="0"/>
              <a:t>Changes to SSP </a:t>
            </a:r>
          </a:p>
          <a:p>
            <a:pPr lvl="1"/>
            <a:r>
              <a:rPr lang="en-GB" dirty="0"/>
              <a:t>Miscarriage Leave</a:t>
            </a:r>
            <a:endParaRPr lang="en-GB" b="1" dirty="0"/>
          </a:p>
          <a:p>
            <a:pPr lvl="1"/>
            <a:r>
              <a:rPr lang="en-GB" dirty="0"/>
              <a:t>Domestic Abuse Safe leave </a:t>
            </a:r>
          </a:p>
          <a:p>
            <a:pPr lvl="1"/>
            <a:r>
              <a:rPr lang="en-GB" dirty="0"/>
              <a:t>Good Jobs Bill – proposals</a:t>
            </a:r>
          </a:p>
          <a:p>
            <a:pPr lvl="1"/>
            <a:r>
              <a:rPr lang="en-GB" dirty="0"/>
              <a:t>Gender Pay Gap Reporting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/>
              <a:t>Holidays and Holiday Pay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Discrimination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69485-EB37-FC09-B915-59003FD3C759}"/>
              </a:ext>
            </a:extLst>
          </p:cNvPr>
          <p:cNvSpPr txBox="1"/>
          <p:nvPr/>
        </p:nvSpPr>
        <p:spPr>
          <a:xfrm>
            <a:off x="-1" y="5031924"/>
            <a:ext cx="4087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Patricia Coulter    Knowledge Manager </a:t>
            </a:r>
          </a:p>
          <a:p>
            <a:endParaRPr lang="en-GB" b="1" dirty="0"/>
          </a:p>
          <a:p>
            <a:r>
              <a:rPr lang="en-GB" b="1" dirty="0"/>
              <a:t>Labour Relations Agency</a:t>
            </a:r>
          </a:p>
        </p:txBody>
      </p:sp>
    </p:spTree>
    <p:extLst>
      <p:ext uri="{BB962C8B-B14F-4D97-AF65-F5344CB8AC3E}">
        <p14:creationId xmlns:p14="http://schemas.microsoft.com/office/powerpoint/2010/main" val="267950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7FF3DE-CBA4-40A3-0956-022E4283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b="1" dirty="0"/>
              <a:t>Changes to SSP 	</a:t>
            </a:r>
            <a:r>
              <a:rPr lang="en-GB" dirty="0"/>
              <a:t>		</a:t>
            </a:r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April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81350F-2AD8-851E-59C6-2C5F29F4F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en-GB" sz="2000" b="0" i="0" dirty="0">
              <a:effectLst/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Open Sans" panose="020B0606030504020204" pitchFamily="34" charset="0"/>
              </a:rPr>
              <a:t>Payable from the first full day of sickness </a:t>
            </a:r>
          </a:p>
          <a:p>
            <a:pPr lvl="1" fontAlgn="base"/>
            <a:r>
              <a:rPr lang="en-GB" sz="2000" b="0" i="0" dirty="0">
                <a:effectLst/>
                <a:latin typeface="Open Sans" panose="020B0606030504020204" pitchFamily="34" charset="0"/>
              </a:rPr>
              <a:t>removal of the 3-day waiting period</a:t>
            </a:r>
          </a:p>
          <a:p>
            <a:pPr lvl="1" fontAlgn="base"/>
            <a:endParaRPr lang="en-GB" sz="2000" dirty="0">
              <a:latin typeface="Open Sans" panose="020B0606030504020204" pitchFamily="34" charset="0"/>
            </a:endParaRPr>
          </a:p>
          <a:p>
            <a:pPr marL="457200" lvl="1" indent="0" fontAlgn="base">
              <a:buNone/>
            </a:pPr>
            <a:endParaRPr lang="en-GB" sz="2000" b="0" i="0" dirty="0">
              <a:effectLst/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Open Sans" panose="020B0606030504020204" pitchFamily="34" charset="0"/>
              </a:rPr>
              <a:t>Removal of Lower Earnings Limit</a:t>
            </a:r>
          </a:p>
          <a:p>
            <a:pPr lvl="1" fontAlgn="base"/>
            <a:r>
              <a:rPr lang="en-GB" sz="2000" dirty="0">
                <a:latin typeface="Open Sans" panose="020B0606030504020204" pitchFamily="34" charset="0"/>
              </a:rPr>
              <a:t>all employees will be eligible regardless of their earnings</a:t>
            </a:r>
            <a:endParaRPr lang="en-GB" sz="2000" b="0" i="0" dirty="0">
              <a:effectLst/>
              <a:latin typeface="Open Sans" panose="020B0606030504020204" pitchFamily="34" charset="0"/>
            </a:endParaRPr>
          </a:p>
          <a:p>
            <a:endParaRPr lang="en-GB" sz="2000" dirty="0"/>
          </a:p>
          <a:p>
            <a:r>
              <a:rPr lang="en-GB" sz="2000" dirty="0">
                <a:hlinkClick r:id="rId3"/>
              </a:rPr>
              <a:t>Managing absence resources</a:t>
            </a:r>
            <a:endParaRPr lang="en-GB" sz="2000" dirty="0"/>
          </a:p>
        </p:txBody>
      </p:sp>
      <p:pic>
        <p:nvPicPr>
          <p:cNvPr id="9" name="Picture 8" descr="A stethoscope and a note on a table&#10;&#10;Description automatically generated">
            <a:extLst>
              <a:ext uri="{FF2B5EF4-FFF2-40B4-BE49-F238E27FC236}">
                <a16:creationId xmlns:a16="http://schemas.microsoft.com/office/drawing/2014/main" id="{6A0A0ABA-87D5-0D0C-EEE1-26A76ACE3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19367" y="2464708"/>
            <a:ext cx="4788505" cy="3196327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0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: Shape 205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0E7AD-9158-E14A-FB43-99284846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Miscarriage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DF6B7-C4CB-64C1-C538-613523986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/>
              <a:t>Parental Bereavement (Leave and Pay) Act Northern Ireland- 2022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/>
              <a:t>	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/>
              <a:t>Amend legislation to include employees and workers who experience pregnancy loss through miscarriage</a:t>
            </a:r>
          </a:p>
        </p:txBody>
      </p:sp>
      <p:pic>
        <p:nvPicPr>
          <p:cNvPr id="2050" name="Picture 2" descr="Miscarriage Association launches Leave for Every Loss campaign calling for  bereavement leave reform - The Miscarriage Association">
            <a:extLst>
              <a:ext uri="{FF2B5EF4-FFF2-40B4-BE49-F238E27FC236}">
                <a16:creationId xmlns:a16="http://schemas.microsoft.com/office/drawing/2014/main" id="{2F51D3CF-FA0B-3C86-9E83-12FB767E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r="17127" b="-2"/>
          <a:stretch/>
        </p:blipFill>
        <p:spPr bwMode="auto">
          <a:xfrm>
            <a:off x="6879311" y="2184914"/>
            <a:ext cx="4468617" cy="375591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69" name="Freeform: Shape 205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4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BFCE-EDE8-D29A-9A8E-22770FE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2" y="302380"/>
            <a:ext cx="10972800" cy="850106"/>
          </a:xfrm>
        </p:spPr>
        <p:txBody>
          <a:bodyPr/>
          <a:lstStyle/>
          <a:p>
            <a:r>
              <a:rPr lang="en-GB" b="1"/>
              <a:t>Domestic Abuse Safe Leave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1F36-6FFD-BE15-CA87-C3EE273A4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Domestic Abuse (Safe Leave) Act 2022</a:t>
            </a:r>
          </a:p>
          <a:p>
            <a:pPr marL="0" indent="0">
              <a:buNone/>
            </a:pPr>
            <a:r>
              <a:rPr lang="en-GB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 10 days paid leave</a:t>
            </a:r>
          </a:p>
          <a:p>
            <a:pPr marL="0" indent="0">
              <a:buNone/>
            </a:pPr>
            <a:endParaRPr lang="en-GB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Consultation on the following:</a:t>
            </a:r>
          </a:p>
          <a:p>
            <a:pPr lvl="1"/>
            <a:r>
              <a:rPr lang="en-GB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Definition of domestic abuse</a:t>
            </a:r>
          </a:p>
          <a:p>
            <a:pPr lvl="1"/>
            <a:r>
              <a:rPr lang="en-GB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Definition of leave year</a:t>
            </a:r>
          </a:p>
          <a:p>
            <a:pPr lvl="1"/>
            <a:r>
              <a:rPr lang="en-GB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Flexibility to take leave</a:t>
            </a:r>
          </a:p>
          <a:p>
            <a:pPr lvl="1"/>
            <a:r>
              <a:rPr lang="en-GB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Notice to take leave</a:t>
            </a:r>
          </a:p>
          <a:p>
            <a:pPr lvl="1"/>
            <a:r>
              <a:rPr lang="en-GB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Calculation of pay</a:t>
            </a:r>
          </a:p>
          <a:p>
            <a:pPr lvl="1"/>
            <a:r>
              <a:rPr lang="en-GB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 of guidance to be provided</a:t>
            </a:r>
          </a:p>
          <a:p>
            <a:pPr lvl="1"/>
            <a:r>
              <a:rPr lang="en-GB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Resolving disputes</a:t>
            </a:r>
            <a:endParaRPr lang="en-GB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What to Know About the Domestic Abuse (Safe Leave) Bill">
            <a:extLst>
              <a:ext uri="{FF2B5EF4-FFF2-40B4-BE49-F238E27FC236}">
                <a16:creationId xmlns:a16="http://schemas.microsoft.com/office/drawing/2014/main" id="{26603293-6CB4-C924-7F57-A0BB5894D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1" t="-2015" r="13782" b="2015"/>
          <a:stretch/>
        </p:blipFill>
        <p:spPr bwMode="auto">
          <a:xfrm>
            <a:off x="8839200" y="783139"/>
            <a:ext cx="2895600" cy="55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2A0D4-A87E-2D98-31F8-B2C65BD5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969"/>
          <a:stretch>
            <a:fillRect/>
          </a:stretch>
        </p:blipFill>
        <p:spPr>
          <a:xfrm>
            <a:off x="2497014" y="-107695"/>
            <a:ext cx="6013939" cy="67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4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7B2BA-5E2C-82D0-DD50-72CADBDE54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82" r="-2" b="-2"/>
          <a:stretch>
            <a:fillRect/>
          </a:stretch>
        </p:blipFill>
        <p:spPr>
          <a:xfrm>
            <a:off x="1575014" y="324309"/>
            <a:ext cx="4520986" cy="5966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240D5-4442-E352-2B0D-9514B9DDFE84}"/>
              </a:ext>
            </a:extLst>
          </p:cNvPr>
          <p:cNvSpPr txBox="1"/>
          <p:nvPr/>
        </p:nvSpPr>
        <p:spPr>
          <a:xfrm>
            <a:off x="6383215" y="1178169"/>
            <a:ext cx="56622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Major Changes in Employment Legislation aimed at modernising the Employment Rights Framework in 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281620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78522A-99D2-B4A9-3355-09D7E4F4899F}"/>
              </a:ext>
            </a:extLst>
          </p:cNvPr>
          <p:cNvGraphicFramePr/>
          <p:nvPr/>
        </p:nvGraphicFramePr>
        <p:xfrm>
          <a:off x="1689521" y="1435184"/>
          <a:ext cx="7454479" cy="402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FC98A7-FDA0-B6D4-307F-EFAC6E239251}"/>
              </a:ext>
            </a:extLst>
          </p:cNvPr>
          <p:cNvSpPr txBox="1"/>
          <p:nvPr/>
        </p:nvSpPr>
        <p:spPr>
          <a:xfrm>
            <a:off x="2005608" y="1929107"/>
            <a:ext cx="5520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08B6E-8E70-6361-1F83-F50CC85FCC8A}"/>
              </a:ext>
            </a:extLst>
          </p:cNvPr>
          <p:cNvSpPr txBox="1"/>
          <p:nvPr/>
        </p:nvSpPr>
        <p:spPr>
          <a:xfrm>
            <a:off x="2281612" y="2818873"/>
            <a:ext cx="5520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6B5C3-0267-01C0-BA0F-EF25A8A0F1C7}"/>
              </a:ext>
            </a:extLst>
          </p:cNvPr>
          <p:cNvSpPr txBox="1"/>
          <p:nvPr/>
        </p:nvSpPr>
        <p:spPr>
          <a:xfrm>
            <a:off x="2377153" y="3839854"/>
            <a:ext cx="456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27D27-1709-C93E-8DF3-D85022FCFFF5}"/>
              </a:ext>
            </a:extLst>
          </p:cNvPr>
          <p:cNvSpPr txBox="1"/>
          <p:nvPr/>
        </p:nvSpPr>
        <p:spPr>
          <a:xfrm>
            <a:off x="1920685" y="4672284"/>
            <a:ext cx="456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9F13D-A47F-EB7C-09DC-81CA1EBF3C94}"/>
              </a:ext>
            </a:extLst>
          </p:cNvPr>
          <p:cNvSpPr txBox="1"/>
          <p:nvPr/>
        </p:nvSpPr>
        <p:spPr>
          <a:xfrm>
            <a:off x="1530497" y="495165"/>
            <a:ext cx="599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Main Themes</a:t>
            </a:r>
          </a:p>
        </p:txBody>
      </p:sp>
    </p:spTree>
    <p:extLst>
      <p:ext uri="{BB962C8B-B14F-4D97-AF65-F5344CB8AC3E}">
        <p14:creationId xmlns:p14="http://schemas.microsoft.com/office/powerpoint/2010/main" val="172463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2A9994F7A314FAD08189CA9793766" ma:contentTypeVersion="8" ma:contentTypeDescription="Create a new document." ma:contentTypeScope="" ma:versionID="a14ae6ce80ff9a474b6ab3b06f34a1a9">
  <xsd:schema xmlns:xsd="http://www.w3.org/2001/XMLSchema" xmlns:xs="http://www.w3.org/2001/XMLSchema" xmlns:p="http://schemas.microsoft.com/office/2006/metadata/properties" xmlns:ns2="11e4226b-0edb-4f81-9c2c-84b0fc2dd5d5" targetNamespace="http://schemas.microsoft.com/office/2006/metadata/properties" ma:root="true" ma:fieldsID="e4b102c01c8d6c9c9c424998cd81a0ea" ns2:_="">
    <xsd:import namespace="11e4226b-0edb-4f81-9c2c-84b0fc2dd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4226b-0edb-4f81-9c2c-84b0fc2dd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79A39-B2FC-42C8-ACA9-FFDEA35F8BDD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1e4226b-0edb-4f81-9c2c-84b0fc2dd5d5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763219A-B004-46F0-B24C-F5AD36D86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e4226b-0edb-4f81-9c2c-84b0fc2dd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01A8C0-E879-4CC8-83C7-3B64E6B88F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1037</Words>
  <Application>Microsoft Office PowerPoint</Application>
  <PresentationFormat>Widescreen</PresentationFormat>
  <Paragraphs>192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Lato</vt:lpstr>
      <vt:lpstr>Open Sans</vt:lpstr>
      <vt:lpstr>Wingdings</vt:lpstr>
      <vt:lpstr>Office Theme</vt:lpstr>
      <vt:lpstr>PowerPoint Presentation</vt:lpstr>
      <vt:lpstr>PowerPoint Presentation</vt:lpstr>
      <vt:lpstr>Programme</vt:lpstr>
      <vt:lpstr>Changes to SSP    6th April 2026</vt:lpstr>
      <vt:lpstr>Miscarriage Leave</vt:lpstr>
      <vt:lpstr>Domestic Abuse Safe Leave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Implementation- Good Jobs Legislation</vt:lpstr>
      <vt:lpstr>Holiday Pay and Leave</vt:lpstr>
      <vt:lpstr>Entitlement</vt:lpstr>
      <vt:lpstr>‘Normal Pay’</vt:lpstr>
      <vt:lpstr>Carryover of leave</vt:lpstr>
      <vt:lpstr>Discrimination</vt:lpstr>
      <vt:lpstr>Discrimination Grounds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</dc:creator>
  <cp:lastModifiedBy>Patricia Coulter</cp:lastModifiedBy>
  <cp:revision>34</cp:revision>
  <dcterms:created xsi:type="dcterms:W3CDTF">2020-09-21T16:02:13Z</dcterms:created>
  <dcterms:modified xsi:type="dcterms:W3CDTF">2026-01-20T16:53:53Z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0x0101009B02A9994F7A314FAD08189CA9793766</vt:lpwstr>
  </property>
  <property fmtid="{D5CDD505-2E9C-101B-9397-08002B2CF9AE}" pid="3" name="Order">
    <vt:r8>867400</vt:r8>
  </property>
</Properties>
</file>