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71" r:id="rId6"/>
    <p:sldId id="265" r:id="rId7"/>
    <p:sldId id="272" r:id="rId8"/>
    <p:sldId id="267" r:id="rId9"/>
    <p:sldId id="268" r:id="rId10"/>
    <p:sldId id="269" r:id="rId11"/>
    <p:sldId id="264" r:id="rId12"/>
    <p:sldId id="262" r:id="rId13"/>
    <p:sldId id="2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46020" autoAdjust="0"/>
  </p:normalViewPr>
  <p:slideViewPr>
    <p:cSldViewPr snapToGrid="0">
      <p:cViewPr varScale="1">
        <p:scale>
          <a:sx n="40" d="100"/>
          <a:sy n="40" d="100"/>
        </p:scale>
        <p:origin x="229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48559-1963-42B0-A3FD-B56CA932377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1784-12FC-4D62-A226-41371CDD1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0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3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0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1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7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4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8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9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7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3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5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1784-12FC-4D62-A226-41371CDD13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6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7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D85D-2DC3-770B-6877-3053F3E2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C720B-7DE8-6089-4264-77B0FE845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1FC4-CE92-FEF2-B72E-26688122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B97A2-9DA1-BB02-CFE5-7F454A8D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201F9-96B1-9C9E-34AE-9027B9A8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28DFA-83E0-2425-5D2A-7EDA0B5F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F90FA-BE45-CAF3-3B62-519F10856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9361-665A-B913-7CFD-33EA13BB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A121C-56D9-D716-0566-84BF35D4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8704-86AA-9D63-E173-68CED8FB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9252-8C3C-64C9-4914-CDCD7B3C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EC77-BB53-5BFD-435E-DBBE972B4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F6F1-05CC-F69F-190F-0BA303AE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D9E63-4968-4F9B-EF1B-C2094BA4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7DE9F-29F8-7512-F927-2F1B6CCB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E805-FAC4-3816-D0C1-27C5F6F3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EBA51-5374-DCFF-01FE-1C4113C5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EBD-5355-B20A-6B5E-08F7D28F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D20C-ED34-2367-C883-8ECBB402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835D0-FB52-57D8-88FE-64D689B9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4AC9-36F2-7A6C-6027-9EDE52DE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520E-3962-6348-8495-BE3313CE1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A1A07-BD65-8FEA-4604-0B9DBA542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2CC9B-03BE-6B34-126D-4EAC1BE7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0D97-3C6A-3AD3-87B4-FD3A1E4B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50A17-25E4-BF68-BCD7-7C2AB389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DC99-3D42-3D6F-F57F-C6466ABA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A67C3-D97A-4137-3970-61EC6B27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7E10D-0782-5E4B-99A7-578E9A039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D074-00C2-A3B3-B8EC-62BC906DE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8C271-BBE9-E16A-E077-49872C8BE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7B506-A269-04B2-EC9F-D92845BC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FA0A8-5B36-B243-2371-95802301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B31FE-4F9A-EBCD-C7FA-3531F674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71CB-D03C-8229-CEBC-69C64EEB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46D83-061E-CE3A-0251-971B6501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8FE7E-B02B-002B-AE78-F41C6149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8EFF3-D061-EAAA-657E-8049264A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72F04-E9C8-D277-75C5-8EB275E7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D6282-CDAA-1E86-7B0E-FA9713A3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B0A2B-5315-C8F2-7182-A7F1CD18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8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D1A9-104A-FB6E-F685-0305D7A7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E95A-0176-E751-A9E4-3F4E0CDA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D9B8A-905A-24A9-E83C-CFE468EC7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B167E-8F26-AAA3-2BF7-0D3F95EA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BF358-4CB1-3781-D3BD-2354E892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43B6F-ACD1-47ED-F9E9-D9D06EC3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7A0D-6F18-9B3C-9279-25433729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4A002-D191-869A-D7ED-C51C72F8A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6461-8E12-00F9-C20D-89949ECC6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69CB5-F4CE-D83F-EC72-516E8F99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896CD8-E127-E242-94C5-EE05EB144B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9CA6E-5D34-FB92-B42E-F7C1F8C5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6B18F-DE25-7F0A-80A4-2D52EDCE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674854-EE91-A543-A0AB-A2B5B80D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53C675-FB8B-FDAC-C92E-E5D7D21FA8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nisi/2003/431/made/data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qia.org.uk/download/28/standards/878/minimum-standards-for-dental-care-and-treatment-march-2011.pdf" TargetMode="External"/><Relationship Id="rId4" Type="http://schemas.openxmlformats.org/officeDocument/2006/relationships/hyperlink" Target="https://www.legislation.gov.uk/nisr/2005/174/pdfs/nisr_20050174_en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nisr/2018/17/pdfs/nisr_20180017_e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gislation.gov.uk/nisr/2017/229/pdfs/nisr_20170229_en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Lucy.Pearson@rqia.org.uk" TargetMode="External"/><Relationship Id="rId13" Type="http://schemas.openxmlformats.org/officeDocument/2006/relationships/hyperlink" Target="mailto:info@rqia.org.uk" TargetMode="External"/><Relationship Id="rId3" Type="http://schemas.openxmlformats.org/officeDocument/2006/relationships/hyperlink" Target="mailto:Carmel.McKeegan@rqia.org.uk" TargetMode="External"/><Relationship Id="rId7" Type="http://schemas.openxmlformats.org/officeDocument/2006/relationships/hyperlink" Target="mailto:Jenyth.Gorzalska@rqia.org.uk" TargetMode="External"/><Relationship Id="rId12" Type="http://schemas.openxmlformats.org/officeDocument/2006/relationships/hyperlink" Target="mailto:David.Marshall@rqia.org.uk" TargetMode="External"/><Relationship Id="rId2" Type="http://schemas.openxmlformats.org/officeDocument/2006/relationships/hyperlink" Target="mailto:Jane.Kennedy@rqia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nifer.Snoddy@rqia.org.uk" TargetMode="External"/><Relationship Id="rId11" Type="http://schemas.openxmlformats.org/officeDocument/2006/relationships/hyperlink" Target="mailto:Joelle.Black@rqia.org.uk" TargetMode="External"/><Relationship Id="rId5" Type="http://schemas.openxmlformats.org/officeDocument/2006/relationships/hyperlink" Target="mailto:Sinead.Oflaherty@rqia.org.uk" TargetMode="External"/><Relationship Id="rId10" Type="http://schemas.openxmlformats.org/officeDocument/2006/relationships/hyperlink" Target="mailto:Marie.Quinn@rqia.org.uk" TargetMode="External"/><Relationship Id="rId4" Type="http://schemas.openxmlformats.org/officeDocument/2006/relationships/hyperlink" Target="mailto:Patricia.Mackey@rqia.org.uk" TargetMode="External"/><Relationship Id="rId9" Type="http://schemas.openxmlformats.org/officeDocument/2006/relationships/hyperlink" Target="mailto:Norma.Munn@rqia.org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legislation.gov.uk/nisi/2003/431/dat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gislation.gov.uk/nisr/2018/17/pdfs/nisr_20180017_en.pdf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egislation.gov.uk/nisr/2005/174/made/dat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so.hscni.net/wp-content/uploads/2022/06/Minimum-Standards-for-Dental-Care-and-Treatment-201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health-ni.gov.uk/sites/default/files/publications/dhssps/care-standards-independent-healthcare.pd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so.hscni.net/wp-content/uploads/2024/03/NI-Regional-IPC-Manu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us.org.uk/library/quality-standards-cpr/primary-dental-ca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qia.org.uk/download/24/dental-practices/998/dental_treatment_training_guidance_2025-26.pdf" TargetMode="External"/><Relationship Id="rId4" Type="http://schemas.openxmlformats.org/officeDocument/2006/relationships/hyperlink" Target="https://www.resus.org.uk/library/quality-standards-cpr/primary-dental-care-equipment-l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 Compliance for Patient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Safety </a:t>
            </a:r>
            <a:r>
              <a:rPr lang="en-GB" dirty="0"/>
              <a:t>with RQIA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Course Aim</a:t>
            </a:r>
          </a:p>
          <a:p>
            <a:pPr marL="0" indent="0">
              <a:buNone/>
            </a:pPr>
            <a:r>
              <a:rPr lang="en-GB" dirty="0"/>
              <a:t>Understand how to achieve compliance with </a:t>
            </a:r>
            <a:r>
              <a:rPr lang="en-GB" dirty="0" smtClean="0">
                <a:hlinkClick r:id="rId3"/>
              </a:rPr>
              <a:t>The Health and Personal Social Services (Quality Improvement and regulation) (Northern Ireland) Order 2003</a:t>
            </a:r>
            <a:r>
              <a:rPr lang="en-GB" dirty="0" smtClean="0"/>
              <a:t>; </a:t>
            </a:r>
            <a:r>
              <a:rPr lang="en-GB" dirty="0" smtClean="0">
                <a:hlinkClick r:id="rId4"/>
              </a:rPr>
              <a:t>The </a:t>
            </a:r>
            <a:r>
              <a:rPr lang="en-GB" dirty="0">
                <a:hlinkClick r:id="rId4"/>
              </a:rPr>
              <a:t>Independent Health Care Regulations (Northern Ireland) 2005</a:t>
            </a:r>
            <a:r>
              <a:rPr lang="en-GB" dirty="0"/>
              <a:t>; the </a:t>
            </a:r>
            <a:r>
              <a:rPr lang="en-GB" dirty="0">
                <a:hlinkClick r:id="rId5"/>
              </a:rPr>
              <a:t>Minimum Standards for Dental Care and Treatment (March 2011) </a:t>
            </a:r>
            <a:r>
              <a:rPr lang="en-GB" dirty="0"/>
              <a:t>and relevant professional standards.</a:t>
            </a:r>
          </a:p>
        </p:txBody>
      </p:sp>
    </p:spTree>
    <p:extLst>
      <p:ext uri="{BB962C8B-B14F-4D97-AF65-F5344CB8AC3E}">
        <p14:creationId xmlns:p14="http://schemas.microsoft.com/office/powerpoint/2010/main" val="333076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Radiology &amp; Radiation safety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The Ionising Radiation (Medical Exposure) Regulations (Northern Ireland) 2018 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The Ionising Radiations regulations (Northern Ireland) 2017 </a:t>
            </a:r>
            <a:r>
              <a:rPr lang="en-GB" dirty="0" smtClean="0"/>
              <a:t> HSE responsible for assessing compliance with these regulations</a:t>
            </a:r>
          </a:p>
          <a:p>
            <a:r>
              <a:rPr lang="en-GB" dirty="0" smtClean="0"/>
              <a:t>Radiation protection file</a:t>
            </a:r>
          </a:p>
          <a:p>
            <a:r>
              <a:rPr lang="en-GB" dirty="0" smtClean="0"/>
              <a:t>Appointed Radiation Protection Advisor and Medical Physics Expert</a:t>
            </a:r>
          </a:p>
          <a:p>
            <a:r>
              <a:rPr lang="en-GB" dirty="0" smtClean="0"/>
              <a:t>Employer identified, Radiation Protection Supervisor and entitled staff</a:t>
            </a:r>
          </a:p>
          <a:p>
            <a:r>
              <a:rPr lang="en-GB" dirty="0" smtClean="0"/>
              <a:t>Local Rules</a:t>
            </a:r>
          </a:p>
          <a:p>
            <a:r>
              <a:rPr lang="en-GB" dirty="0" smtClean="0"/>
              <a:t>Employer’s Procedures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15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Visits by registered provider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Visits by registered provider </a:t>
            </a:r>
            <a:r>
              <a:rPr lang="en-GB" dirty="0" smtClean="0"/>
              <a:t>– Regulation 26 – applies to individual owners, corporate bodies or partnerships where the responsible individual is not in day to day management of the operation of the practice.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Report should be generated at least on a six monthly basis.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Regulation 26 visits can be delegated to an individual who does not work in the practice.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Report must be signed and dated by the responsible individual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47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Complaints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Complaints</a:t>
            </a:r>
            <a:r>
              <a:rPr lang="en-GB" dirty="0" smtClean="0"/>
              <a:t> – Regulation 23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Complaints policy and procedure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Complaints records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Complaint log and audit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Staff training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17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Notification of deaths and other events – Regulation 28</a:t>
            </a:r>
          </a:p>
          <a:p>
            <a:r>
              <a:rPr lang="en-GB" dirty="0" smtClean="0"/>
              <a:t>Notifications must be submitted via the WebPortal by an individual that has delegated authority to do so</a:t>
            </a:r>
          </a:p>
          <a:p>
            <a:r>
              <a:rPr lang="en-GB" dirty="0" smtClean="0"/>
              <a:t>Notifications must be submitted within 24 hours of the incident</a:t>
            </a:r>
          </a:p>
          <a:p>
            <a:r>
              <a:rPr lang="en-GB" dirty="0" smtClean="0"/>
              <a:t>Notifications should be anonymised, the names of patients or staff involved with or connected to an incident should not be recorded on the Form 1a, a unique identifier should be used.</a:t>
            </a:r>
          </a:p>
          <a:p>
            <a:r>
              <a:rPr lang="en-GB" dirty="0" smtClean="0"/>
              <a:t>Following review of the notification the aligned inspector may request further information through the submission of a Form 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12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Information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Jane Kennedy, Director for Independent Healthcare, </a:t>
            </a:r>
            <a:r>
              <a:rPr lang="en-GB" sz="1800" dirty="0" smtClean="0">
                <a:hlinkClick r:id="rId2"/>
              </a:rPr>
              <a:t>Jane.Kennedy@rqia.org.uk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Stephen O’Connor, Assistant Director, Stephen.O’Connor@rqia.org.uk</a:t>
            </a:r>
          </a:p>
          <a:p>
            <a:r>
              <a:rPr lang="en-GB" sz="1800" dirty="0" smtClean="0"/>
              <a:t>Carmel McKeegan, Senior Inspector, </a:t>
            </a:r>
            <a:r>
              <a:rPr lang="en-GB" sz="1800" dirty="0" smtClean="0">
                <a:hlinkClick r:id="rId3"/>
              </a:rPr>
              <a:t>Carmel.McKeegan@rqia.org.uk</a:t>
            </a:r>
            <a:endParaRPr lang="en-GB" sz="1800" dirty="0" smtClean="0"/>
          </a:p>
          <a:p>
            <a:r>
              <a:rPr lang="en-GB" sz="1800" dirty="0" smtClean="0"/>
              <a:t>Patricia Mackey; Senior Inspector, </a:t>
            </a:r>
            <a:r>
              <a:rPr lang="en-GB" sz="1800" dirty="0" smtClean="0">
                <a:hlinkClick r:id="rId4"/>
              </a:rPr>
              <a:t>Patricia.Mackey@rqia.org.uk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Sinead O’Flaherty, Inspector, </a:t>
            </a:r>
            <a:r>
              <a:rPr lang="en-GB" sz="1800" dirty="0" smtClean="0">
                <a:hlinkClick r:id="rId5"/>
              </a:rPr>
              <a:t>Sinead.Oflaherty@rqia.org.uk</a:t>
            </a:r>
            <a:endParaRPr lang="en-GB" sz="1800" dirty="0" smtClean="0"/>
          </a:p>
          <a:p>
            <a:r>
              <a:rPr lang="en-GB" sz="1800" dirty="0" smtClean="0"/>
              <a:t>Jennifer Snoddy, Inspector, </a:t>
            </a:r>
            <a:r>
              <a:rPr lang="en-GB" sz="1800" dirty="0" smtClean="0">
                <a:hlinkClick r:id="rId6"/>
              </a:rPr>
              <a:t>Jennifer.Snoddy@rqia.org.uk</a:t>
            </a:r>
            <a:endParaRPr lang="en-GB" sz="1800" dirty="0" smtClean="0"/>
          </a:p>
          <a:p>
            <a:r>
              <a:rPr lang="en-GB" sz="1800" dirty="0" smtClean="0"/>
              <a:t>Jenyth Gorzalska, Inspector, </a:t>
            </a:r>
            <a:r>
              <a:rPr lang="en-GB" sz="1800" dirty="0" smtClean="0">
                <a:hlinkClick r:id="rId7"/>
              </a:rPr>
              <a:t>Jenyth.Gorzalska@rqia.org.uk</a:t>
            </a:r>
            <a:endParaRPr lang="en-GB" sz="1800" dirty="0" smtClean="0"/>
          </a:p>
          <a:p>
            <a:r>
              <a:rPr lang="en-GB" sz="1800" dirty="0" smtClean="0"/>
              <a:t>Lucy Pearson, Inspector, </a:t>
            </a:r>
            <a:r>
              <a:rPr lang="en-GB" sz="1800" dirty="0" smtClean="0">
                <a:hlinkClick r:id="rId8"/>
              </a:rPr>
              <a:t>Lucy.Pearson@rqia.org.uk</a:t>
            </a:r>
            <a:endParaRPr lang="en-GB" sz="1800" dirty="0" smtClean="0"/>
          </a:p>
          <a:p>
            <a:r>
              <a:rPr lang="en-GB" sz="1800" dirty="0" smtClean="0"/>
              <a:t>Norma Munn, Inspector, </a:t>
            </a:r>
            <a:r>
              <a:rPr lang="en-GB" sz="1800" dirty="0" smtClean="0">
                <a:hlinkClick r:id="rId9"/>
              </a:rPr>
              <a:t>Norma.Munn@rqia.org.uk</a:t>
            </a:r>
            <a:endParaRPr lang="en-GB" sz="1800" dirty="0" smtClean="0"/>
          </a:p>
          <a:p>
            <a:r>
              <a:rPr lang="en-GB" sz="1800" dirty="0" smtClean="0"/>
              <a:t>Marie Quinn, Inspector, </a:t>
            </a:r>
            <a:r>
              <a:rPr lang="en-GB" sz="1800" dirty="0" smtClean="0">
                <a:hlinkClick r:id="rId10"/>
              </a:rPr>
              <a:t>Marie.Quinn@rqia.org.uk</a:t>
            </a:r>
            <a:endParaRPr lang="en-GB" sz="1800" dirty="0" smtClean="0"/>
          </a:p>
          <a:p>
            <a:r>
              <a:rPr lang="en-GB" sz="1800" dirty="0" smtClean="0"/>
              <a:t>Joelle Black, Inspector, </a:t>
            </a:r>
            <a:r>
              <a:rPr lang="en-GB" sz="1800" dirty="0" smtClean="0">
                <a:hlinkClick r:id="rId11"/>
              </a:rPr>
              <a:t>Joelle.Black@rqia.org.uk</a:t>
            </a:r>
            <a:endParaRPr lang="en-GB" sz="1800" dirty="0" smtClean="0"/>
          </a:p>
          <a:p>
            <a:r>
              <a:rPr lang="en-GB" sz="1800" dirty="0" smtClean="0"/>
              <a:t>David Marshall, SPPG Dental Advisor/Inspector, </a:t>
            </a:r>
            <a:r>
              <a:rPr lang="en-GB" sz="1800" dirty="0" smtClean="0">
                <a:hlinkClick r:id="rId12"/>
              </a:rPr>
              <a:t>David.Marshall@rqia.org.uk</a:t>
            </a:r>
            <a:endParaRPr lang="en-GB" sz="1800" dirty="0" smtClean="0"/>
          </a:p>
          <a:p>
            <a:r>
              <a:rPr lang="en-GB" sz="1800" dirty="0" smtClean="0"/>
              <a:t>RQIA Information team, </a:t>
            </a:r>
            <a:r>
              <a:rPr lang="en-GB" sz="1800" dirty="0" smtClean="0">
                <a:hlinkClick r:id="rId13"/>
              </a:rPr>
              <a:t>info@rqia.org.uk</a:t>
            </a:r>
            <a:r>
              <a:rPr lang="en-GB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4669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Objectives: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Understand the records to be retained with respect to staff working in the practice. (staff register; recruitment of staff, staff training</a:t>
            </a:r>
            <a:r>
              <a:rPr lang="en-GB" sz="2400" dirty="0" smtClean="0"/>
              <a:t>).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Understand the systems and processes required with respect to the environment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Understand the systems/processes and records to be retained to demonstrate compliance with decontamination of reusable dental instruments.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Understand the arrangements to be in place to manage a dental medical emergency.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Understand the arrangements with respect to radiology and radiation safety.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Understand when a regulation 26 unannounced visit should be undertaken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Understand the systems/processes to demonstrate compliance with the management of complaints and incidents.</a:t>
            </a:r>
          </a:p>
        </p:txBody>
      </p:sp>
    </p:spTree>
    <p:extLst>
      <p:ext uri="{BB962C8B-B14F-4D97-AF65-F5344CB8AC3E}">
        <p14:creationId xmlns:p14="http://schemas.microsoft.com/office/powerpoint/2010/main" val="178777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From </a:t>
            </a:r>
            <a:r>
              <a:rPr lang="en-GB" dirty="0">
                <a:solidFill>
                  <a:prstClr val="black"/>
                </a:solidFill>
              </a:rPr>
              <a:t>2011 establishments providing private dental care and treatment were required to register with the Regulation Quality Improvement Authority (RQIA) under the service type of an Independent Hospital (IH) – with a Dental Treatment category of care. 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The only exclusion to this requirement to register was if a dental practice was delivering exclusively health and social care (HSC) services (that is public services) without any private dental care and treatment.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07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Legislation 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5188" t="8380" r="38830" b="25861"/>
          <a:stretch/>
        </p:blipFill>
        <p:spPr bwMode="auto">
          <a:xfrm>
            <a:off x="633083" y="1760439"/>
            <a:ext cx="305645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hlinkClick r:id="rId4"/>
          </p:cNvPr>
          <p:cNvPicPr/>
          <p:nvPr/>
        </p:nvPicPr>
        <p:blipFill rotWithShape="1">
          <a:blip r:embed="rId5"/>
          <a:srcRect l="35199" t="12678" r="38705" b="21562"/>
          <a:stretch/>
        </p:blipFill>
        <p:spPr bwMode="auto">
          <a:xfrm>
            <a:off x="4148193" y="1760439"/>
            <a:ext cx="3056400" cy="435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hlinkClick r:id="rId6"/>
          </p:cNvPr>
          <p:cNvPicPr/>
          <p:nvPr/>
        </p:nvPicPr>
        <p:blipFill rotWithShape="1">
          <a:blip r:embed="rId7"/>
          <a:srcRect l="34827" t="8593" r="38566" b="24784"/>
          <a:stretch/>
        </p:blipFill>
        <p:spPr bwMode="auto">
          <a:xfrm>
            <a:off x="7938654" y="1760439"/>
            <a:ext cx="3056400" cy="435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94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standards</a:t>
            </a:r>
            <a:endParaRPr lang="en-GB" dirty="0"/>
          </a:p>
        </p:txBody>
      </p:sp>
      <p:pic>
        <p:nvPicPr>
          <p:cNvPr id="4" name="Content Placeholder 3">
            <a:hlinkClick r:id="rId3"/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38215" t="9239" r="42094" b="41115"/>
          <a:stretch/>
        </p:blipFill>
        <p:spPr bwMode="auto">
          <a:xfrm>
            <a:off x="1042846" y="1920529"/>
            <a:ext cx="306820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hlinkClick r:id="rId5"/>
          </p:cNvPr>
          <p:cNvPicPr/>
          <p:nvPr/>
        </p:nvPicPr>
        <p:blipFill rotWithShape="1">
          <a:blip r:embed="rId6"/>
          <a:srcRect l="42677" t="9669" r="27710" b="16198"/>
          <a:stretch/>
        </p:blipFill>
        <p:spPr bwMode="auto">
          <a:xfrm>
            <a:off x="5090622" y="1920529"/>
            <a:ext cx="3056400" cy="435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75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Records pertaining to staff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Staff rota </a:t>
            </a:r>
            <a:r>
              <a:rPr lang="en-GB" dirty="0" smtClean="0"/>
              <a:t>- Regulation 18 (5) – ‘</a:t>
            </a:r>
            <a:r>
              <a:rPr lang="en-GB" i="1" dirty="0"/>
              <a:t>The registered person shall maintain a record of the rostered shifts for each employee and a record of the hours worked by each </a:t>
            </a:r>
            <a:r>
              <a:rPr lang="en-GB" i="1" dirty="0" smtClean="0"/>
              <a:t>person</a:t>
            </a:r>
            <a:r>
              <a:rPr lang="en-GB" dirty="0" smtClean="0"/>
              <a:t>’.</a:t>
            </a:r>
          </a:p>
          <a:p>
            <a:r>
              <a:rPr lang="en-GB" b="1" dirty="0" smtClean="0"/>
              <a:t>Recruitment of staff </a:t>
            </a:r>
            <a:r>
              <a:rPr lang="en-GB" dirty="0" smtClean="0"/>
              <a:t>– The legislation does not distinguish between staff directly employed by the practice and self-employed staff.  The regulations apply to all staff that work in the practice. Regulation 19 Fitness of Workers, 19 (2) (d</a:t>
            </a:r>
            <a:r>
              <a:rPr lang="en-GB" dirty="0"/>
              <a:t>) </a:t>
            </a:r>
            <a:r>
              <a:rPr lang="en-GB" dirty="0" smtClean="0"/>
              <a:t>‘</a:t>
            </a:r>
            <a:r>
              <a:rPr lang="en-GB" i="1" dirty="0" smtClean="0"/>
              <a:t>full </a:t>
            </a:r>
            <a:r>
              <a:rPr lang="en-GB" i="1" dirty="0"/>
              <a:t>and satisfactory information is available in relation to him in respect of each of the matters specified in Schedule </a:t>
            </a:r>
            <a:r>
              <a:rPr lang="en-GB" i="1" dirty="0" smtClean="0"/>
              <a:t>2</a:t>
            </a:r>
            <a:r>
              <a:rPr lang="en-GB" dirty="0" smtClean="0"/>
              <a:t>’, as amended </a:t>
            </a:r>
            <a:endParaRPr lang="en-GB" dirty="0"/>
          </a:p>
          <a:p>
            <a:r>
              <a:rPr lang="en-GB" b="1" dirty="0" smtClean="0"/>
              <a:t>Staffing</a:t>
            </a:r>
            <a:r>
              <a:rPr lang="en-GB" dirty="0" smtClean="0"/>
              <a:t> - Regulation 18 (2</a:t>
            </a:r>
            <a:r>
              <a:rPr lang="en-GB" dirty="0"/>
              <a:t>) (a) – ‘Receives mandatory training and </a:t>
            </a:r>
            <a:r>
              <a:rPr lang="en-GB" dirty="0" smtClean="0"/>
              <a:t>other </a:t>
            </a:r>
            <a:r>
              <a:rPr lang="en-GB" dirty="0"/>
              <a:t>appropriate training, supervision and appraisal’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8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of Premises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Fitness of premises </a:t>
            </a:r>
            <a:r>
              <a:rPr lang="en-GB" dirty="0" smtClean="0"/>
              <a:t>– regulation </a:t>
            </a:r>
            <a:r>
              <a:rPr lang="en-GB" dirty="0"/>
              <a:t>15 – ‘</a:t>
            </a:r>
            <a:r>
              <a:rPr lang="en-GB" i="1" dirty="0"/>
              <a:t>the premises used as an establishment or agency must be in a location and of a physical design and layout, which are suitable for the purpose of achieving the aims and objectives set out in the statement of </a:t>
            </a:r>
            <a:r>
              <a:rPr lang="en-GB" i="1" dirty="0" smtClean="0"/>
              <a:t>purpose</a:t>
            </a:r>
            <a:r>
              <a:rPr lang="en-GB" dirty="0" smtClean="0"/>
              <a:t>’</a:t>
            </a:r>
          </a:p>
          <a:p>
            <a:r>
              <a:rPr lang="en-GB" b="1" dirty="0"/>
              <a:t>Fire</a:t>
            </a:r>
            <a:r>
              <a:rPr lang="en-GB" dirty="0"/>
              <a:t> – regulation 25 </a:t>
            </a:r>
            <a:r>
              <a:rPr lang="en-GB" dirty="0" smtClean="0"/>
              <a:t>(4) includes fire training (3 (c)); fire drills (3 (d)); review of fire precautions (annually) (3 (e) and fire risk assessment (3 (f)) </a:t>
            </a:r>
          </a:p>
          <a:p>
            <a:r>
              <a:rPr lang="en-GB" b="1" dirty="0" smtClean="0"/>
              <a:t>Estates inspectors </a:t>
            </a:r>
            <a:r>
              <a:rPr lang="en-GB" dirty="0" smtClean="0"/>
              <a:t>– </a:t>
            </a:r>
            <a:r>
              <a:rPr lang="en-GB" smtClean="0"/>
              <a:t>review and approve </a:t>
            </a:r>
            <a:r>
              <a:rPr lang="en-GB" dirty="0" smtClean="0"/>
              <a:t>all service applications, may undertake a desktop review of variation applications if application includes physical changes to the footprint of the practice.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01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Decontamination of reusable dental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Quality of treatment and other service provision </a:t>
            </a:r>
            <a:r>
              <a:rPr lang="en-GB" dirty="0" smtClean="0"/>
              <a:t>– Regulation 15 ((5) ‘</a:t>
            </a:r>
            <a:r>
              <a:rPr lang="en-GB" i="1" dirty="0" smtClean="0"/>
              <a:t>ensure that reusable medical devices are </a:t>
            </a:r>
            <a:r>
              <a:rPr lang="en-GB" dirty="0" smtClean="0"/>
              <a:t>handled safely and decontaminated effectively prior to reuses’. </a:t>
            </a:r>
          </a:p>
          <a:p>
            <a:r>
              <a:rPr lang="en-GB" dirty="0">
                <a:hlinkClick r:id="rId3"/>
              </a:rPr>
              <a:t>Health Technical Memorandum 01-05: Decontamination in primary care dental </a:t>
            </a:r>
            <a:r>
              <a:rPr lang="en-GB" dirty="0" smtClean="0">
                <a:hlinkClick r:id="rId3"/>
              </a:rPr>
              <a:t>practices and PEL (13) 13 </a:t>
            </a:r>
            <a:r>
              <a:rPr lang="en-GB" dirty="0" smtClean="0"/>
              <a:t>(issued 1 October 2013)</a:t>
            </a:r>
          </a:p>
          <a:p>
            <a:r>
              <a:rPr lang="en-GB" b="1" dirty="0" smtClean="0"/>
              <a:t>Key Compliance areas </a:t>
            </a:r>
            <a:r>
              <a:rPr lang="en-GB" dirty="0" smtClean="0"/>
              <a:t>– Decontamination </a:t>
            </a:r>
            <a:r>
              <a:rPr lang="en-GB" dirty="0"/>
              <a:t>room; decontamination equipment; decontamination process</a:t>
            </a:r>
            <a:r>
              <a:rPr lang="en-GB" dirty="0" smtClean="0"/>
              <a:t>; Periodic tests; instrument storage; staff roles and responsibilities; policies and procedures. 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89578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of a medical </a:t>
            </a:r>
            <a:br>
              <a:rPr lang="en-GB" dirty="0" smtClean="0"/>
            </a:br>
            <a:r>
              <a:rPr lang="en-GB" dirty="0" smtClean="0"/>
              <a:t>emergency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690688"/>
            <a:ext cx="10515600" cy="4351338"/>
          </a:xfrm>
        </p:spPr>
        <p:txBody>
          <a:bodyPr/>
          <a:lstStyle/>
          <a:p>
            <a:r>
              <a:rPr lang="en-GB" dirty="0" smtClean="0"/>
              <a:t>Standard 12 – Medical and other emergencies</a:t>
            </a:r>
          </a:p>
          <a:p>
            <a:r>
              <a:rPr lang="en-GB" dirty="0" smtClean="0"/>
              <a:t>Written protocol for dealing with recognised medical and dental emergencies. </a:t>
            </a:r>
          </a:p>
          <a:p>
            <a:r>
              <a:rPr lang="en-GB" dirty="0" smtClean="0"/>
              <a:t>Team suitably trained </a:t>
            </a:r>
          </a:p>
          <a:p>
            <a:r>
              <a:rPr lang="en-GB" dirty="0" smtClean="0"/>
              <a:t>Emergency medicines are specified with the British National Formulary </a:t>
            </a:r>
          </a:p>
          <a:p>
            <a:r>
              <a:rPr lang="en-GB" dirty="0" smtClean="0"/>
              <a:t>Medical emergency equipment in keeping with Resuscitation Council (UK) guidelines;  </a:t>
            </a:r>
            <a:r>
              <a:rPr lang="en-GB" dirty="0" smtClean="0">
                <a:hlinkClick r:id="rId3"/>
              </a:rPr>
              <a:t>Quality Standards: Primary dental care</a:t>
            </a:r>
            <a:r>
              <a:rPr lang="en-GB" dirty="0" smtClean="0"/>
              <a:t> and </a:t>
            </a:r>
            <a:r>
              <a:rPr lang="en-GB" dirty="0" smtClean="0">
                <a:hlinkClick r:id="rId4"/>
              </a:rPr>
              <a:t>Quality Standards: Primary dental care equipment list 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RQIA training guidance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95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1009</Words>
  <Application>Microsoft Office PowerPoint</Application>
  <PresentationFormat>Widescreen</PresentationFormat>
  <Paragraphs>87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Achieve Compliance for Patient  Safety with RQIA Update</vt:lpstr>
      <vt:lpstr>Course Objectives:</vt:lpstr>
      <vt:lpstr>Background</vt:lpstr>
      <vt:lpstr>Legislation </vt:lpstr>
      <vt:lpstr>Minimum standards</vt:lpstr>
      <vt:lpstr>Records pertaining to staff </vt:lpstr>
      <vt:lpstr>Fitness of Premises </vt:lpstr>
      <vt:lpstr>Decontamination of reusable dental instruments</vt:lpstr>
      <vt:lpstr>Management of a medical  emergency</vt:lpstr>
      <vt:lpstr>Radiology &amp; Radiation safety </vt:lpstr>
      <vt:lpstr>Visits by registered provider</vt:lpstr>
      <vt:lpstr>Complaints </vt:lpstr>
      <vt:lpstr>Incidents 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McNally</dc:creator>
  <cp:lastModifiedBy>Stephen O'Connor</cp:lastModifiedBy>
  <cp:revision>29</cp:revision>
  <dcterms:created xsi:type="dcterms:W3CDTF">2022-11-22T14:02:09Z</dcterms:created>
  <dcterms:modified xsi:type="dcterms:W3CDTF">2026-02-10T16:57:11Z</dcterms:modified>
</cp:coreProperties>
</file>