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comat Pro" panose="020B0604020202020204" charset="0"/>
      <p:regular r:id="rId20"/>
    </p:embeddedFont>
    <p:embeddedFont>
      <p:font typeface="League Spartan" panose="020B0604020202020204" charset="0"/>
      <p:regular r:id="rId21"/>
    </p:embeddedFont>
    <p:embeddedFont>
      <p:font typeface="Raleway" panose="020B0604020202020204" charset="0"/>
      <p:regular r:id="rId22"/>
    </p:embeddedFont>
    <p:embeddedFont>
      <p:font typeface="Raleway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8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429000"/>
            <a:ext cx="10629900" cy="2543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dirty="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Dental Radiography Film Holders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060422"/>
            <a:ext cx="8562053" cy="190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Cocomat Pro"/>
                <a:ea typeface="Cocomat Pro"/>
                <a:cs typeface="Cocomat Pro"/>
                <a:sym typeface="Cocomat Pro"/>
              </a:rPr>
              <a:t>Nicky Shanks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Cocomat Pro"/>
                <a:ea typeface="Cocomat Pro"/>
                <a:cs typeface="Cocomat Pro"/>
                <a:sym typeface="Cocomat Pro"/>
              </a:rPr>
              <a:t>Dental Advisor for Simulation &amp; Quality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Cocomat Pro"/>
                <a:ea typeface="Cocomat Pro"/>
                <a:cs typeface="Cocomat Pro"/>
                <a:sym typeface="Cocomat Pro"/>
              </a:rPr>
              <a:t>NIMD</a:t>
            </a:r>
            <a:r>
              <a:rPr lang="en-US" sz="3600">
                <a:solidFill>
                  <a:srgbClr val="7ED957"/>
                </a:solidFill>
                <a:latin typeface="Cocomat Pro"/>
                <a:ea typeface="Cocomat Pro"/>
                <a:cs typeface="Cocomat Pro"/>
                <a:sym typeface="Cocomat Pro"/>
              </a:rPr>
              <a:t>T</a:t>
            </a:r>
            <a:r>
              <a:rPr lang="en-US" sz="3600">
                <a:solidFill>
                  <a:srgbClr val="1E3C4A"/>
                </a:solidFill>
                <a:latin typeface="Cocomat Pro"/>
                <a:ea typeface="Cocomat Pro"/>
                <a:cs typeface="Cocomat Pro"/>
                <a:sym typeface="Cocomat Pro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395697"/>
            <a:ext cx="13664969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Anterior instrument assembly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07696"/>
            <a:ext cx="16230600" cy="585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shielded or printed side of the film packet is placed against the backing support of the bite-block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It is inserted vertically into the slot by using a downward motion and, at the same time, placing slight pressure against the backing support to open the slot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There is an embossed dot on the corner of the periapical film. This embossed dot is always placed in a downward position when placing the film into the slot on the plastic bite-block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offset position of the indicator rod is held away from the biting surface of the block. The pins are inserted in the proper holes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plastic locator ring is fitted onto the indicator rod opposite the film packet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assembly is then positioned in the mouth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93371" y="3010911"/>
            <a:ext cx="11301259" cy="5735389"/>
          </a:xfrm>
          <a:custGeom>
            <a:avLst/>
            <a:gdLst/>
            <a:ahLst/>
            <a:cxnLst/>
            <a:rect l="l" t="t" r="r" b="b"/>
            <a:pathLst>
              <a:path w="11301259" h="5735389">
                <a:moveTo>
                  <a:pt x="0" y="0"/>
                </a:moveTo>
                <a:lnTo>
                  <a:pt x="11301258" y="0"/>
                </a:lnTo>
                <a:lnTo>
                  <a:pt x="11301258" y="5735389"/>
                </a:lnTo>
                <a:lnTo>
                  <a:pt x="0" y="57353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395697"/>
            <a:ext cx="12230100" cy="1127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 dirty="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Posterior instrument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395697"/>
            <a:ext cx="14220781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Posterior instrument assembly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989767"/>
            <a:ext cx="16230600" cy="639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shielded, printed or broken side of the film packet is placed against the backing support of the bite-block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It is inserted horizontally into the slot by using a downward motion and, at the same time, placing slight pressure against the backing support to open the slot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embossed dot on the corner of the film is also placed in a downward position when placed in the plastic bite-block 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right angle portion of the indicator rod is held anterior to the bite-block and away from the film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pins are inserted into the proper holes. (The three holes allow a choice for the desired lingual positioning of the film.)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plastic locator ring is fitted onto the indicator rod opposite the film packet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assembly is then positioned in the mouth.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395697"/>
            <a:ext cx="14220781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Careful technique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989767"/>
            <a:ext cx="16230600" cy="616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Includes: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Good communication with patient to let them know what is expected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Head immobilisation using head rest for intra-orals or chin rest and head clamp for panoramic films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Correct positioning of film and angulation of tube head for intra-orals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Use of film holders to help achieve the correct relationship of teeth, film and beam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Correct exposure selection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 Removal of radiopaque objects prior to exposure. Earrings, necklaces, braces, spectacles will all cause obvious artefacts on the image, and may obscure important features.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1E3C4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37473" y="2021489"/>
            <a:ext cx="6613055" cy="7217522"/>
          </a:xfrm>
          <a:custGeom>
            <a:avLst/>
            <a:gdLst/>
            <a:ahLst/>
            <a:cxnLst/>
            <a:rect l="l" t="t" r="r" b="b"/>
            <a:pathLst>
              <a:path w="6613055" h="7217522">
                <a:moveTo>
                  <a:pt x="0" y="0"/>
                </a:moveTo>
                <a:lnTo>
                  <a:pt x="6613054" y="0"/>
                </a:lnTo>
                <a:lnTo>
                  <a:pt x="6613054" y="7217522"/>
                </a:lnTo>
                <a:lnTo>
                  <a:pt x="0" y="7217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208023"/>
            <a:ext cx="12269407" cy="81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3"/>
              </a:lnSpc>
              <a:spcBef>
                <a:spcPct val="0"/>
              </a:spcBef>
            </a:pPr>
            <a:r>
              <a:rPr lang="en-US" sz="4723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916680"/>
            <a:ext cx="3314700" cy="124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dirty="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Aim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816940"/>
            <a:ext cx="15356443" cy="318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This session aims to discuss and explain the benefits of using dental intra-oral film holders and demonstrate the assembly of dental intra oral film holders.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1E3C4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1E3C4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888139"/>
            <a:ext cx="11010900" cy="124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dirty="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outcomes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591599"/>
            <a:ext cx="1310610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By the end of this session the successful delegate should be able to: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581732"/>
            <a:ext cx="14911418" cy="277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l">
              <a:lnSpc>
                <a:spcPts val="5759"/>
              </a:lnSpc>
              <a:buFont typeface="Arial"/>
              <a:buChar char="•"/>
            </a:pPr>
            <a:r>
              <a:rPr lang="en-US" sz="3199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Describe the benefits of using dental intra-oral film holders </a:t>
            </a:r>
          </a:p>
          <a:p>
            <a:pPr marL="690879" lvl="1" indent="-345439" algn="l">
              <a:lnSpc>
                <a:spcPts val="5759"/>
              </a:lnSpc>
              <a:buFont typeface="Arial"/>
              <a:buChar char="•"/>
            </a:pPr>
            <a:r>
              <a:rPr lang="en-US" sz="3199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Demonstrate how to assemble dental intra-oral film holders</a:t>
            </a:r>
          </a:p>
          <a:p>
            <a:pPr algn="l">
              <a:lnSpc>
                <a:spcPts val="5400"/>
              </a:lnSpc>
            </a:pPr>
            <a:endParaRPr lang="en-US" sz="3199">
              <a:solidFill>
                <a:srgbClr val="1E3C4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400"/>
              </a:lnSpc>
            </a:pPr>
            <a:r>
              <a:rPr lang="en-US" sz="3000" b="1">
                <a:solidFill>
                  <a:srgbClr val="1E3C4A"/>
                </a:solidFill>
                <a:latin typeface="Raleway Bold"/>
                <a:ea typeface="Raleway Bold"/>
                <a:cs typeface="Raleway Bold"/>
                <a:sym typeface="Raleway Bold"/>
              </a:rPr>
              <a:t>GDC Development Outcomes: A, 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78336" y="4517595"/>
            <a:ext cx="3158109" cy="4114800"/>
          </a:xfrm>
          <a:custGeom>
            <a:avLst/>
            <a:gdLst/>
            <a:ahLst/>
            <a:cxnLst/>
            <a:rect l="l" t="t" r="r" b="b"/>
            <a:pathLst>
              <a:path w="3158109" h="4114800">
                <a:moveTo>
                  <a:pt x="0" y="0"/>
                </a:moveTo>
                <a:lnTo>
                  <a:pt x="3158109" y="0"/>
                </a:lnTo>
                <a:lnTo>
                  <a:pt x="3158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904875"/>
            <a:ext cx="2737693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en-US" sz="66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IRMER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732861"/>
            <a:ext cx="3057823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en-US" sz="66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ALARA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154891"/>
            <a:ext cx="14228690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Ionising Radiation (Medical Exposure) Regulations 2017 often known as IRMER, it is an overall umbrella under which the team works to ensure that X-ray films are taken to the highest standards with the lowest possible exposure that gives a good diagnostic image.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974920"/>
            <a:ext cx="12173243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The patient dose must be “as low as reasonably achievable”.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Film holders incorporating beam-aiming devices using the paralleling technique and facilitating rectangular collimation should be used for intra-oral radiography wherever possible.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089317"/>
            <a:ext cx="1659467" cy="688679"/>
          </a:xfrm>
          <a:custGeom>
            <a:avLst/>
            <a:gdLst/>
            <a:ahLst/>
            <a:cxnLst/>
            <a:rect l="l" t="t" r="r" b="b"/>
            <a:pathLst>
              <a:path w="1659467" h="688679">
                <a:moveTo>
                  <a:pt x="0" y="0"/>
                </a:moveTo>
                <a:lnTo>
                  <a:pt x="1659467" y="0"/>
                </a:lnTo>
                <a:lnTo>
                  <a:pt x="1659467" y="688679"/>
                </a:lnTo>
                <a:lnTo>
                  <a:pt x="0" y="688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30260" y="1389029"/>
            <a:ext cx="10252140" cy="688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dirty="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Dental </a:t>
            </a:r>
            <a:r>
              <a:rPr lang="en-US" sz="4000" dirty="0" err="1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nurses’s</a:t>
            </a:r>
            <a:r>
              <a:rPr lang="en-US" sz="4000" dirty="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role in IRMER team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4043257"/>
            <a:ext cx="1659467" cy="688679"/>
          </a:xfrm>
          <a:custGeom>
            <a:avLst/>
            <a:gdLst/>
            <a:ahLst/>
            <a:cxnLst/>
            <a:rect l="l" t="t" r="r" b="b"/>
            <a:pathLst>
              <a:path w="1659467" h="688679">
                <a:moveTo>
                  <a:pt x="0" y="0"/>
                </a:moveTo>
                <a:lnTo>
                  <a:pt x="1659467" y="0"/>
                </a:lnTo>
                <a:lnTo>
                  <a:pt x="1659467" y="688678"/>
                </a:lnTo>
                <a:lnTo>
                  <a:pt x="0" y="688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998635"/>
            <a:ext cx="1659467" cy="688679"/>
          </a:xfrm>
          <a:custGeom>
            <a:avLst/>
            <a:gdLst/>
            <a:ahLst/>
            <a:cxnLst/>
            <a:rect l="l" t="t" r="r" b="b"/>
            <a:pathLst>
              <a:path w="1659467" h="688679">
                <a:moveTo>
                  <a:pt x="0" y="0"/>
                </a:moveTo>
                <a:lnTo>
                  <a:pt x="1659467" y="0"/>
                </a:lnTo>
                <a:lnTo>
                  <a:pt x="1659467" y="688679"/>
                </a:lnTo>
                <a:lnTo>
                  <a:pt x="0" y="688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5954014"/>
            <a:ext cx="1659467" cy="688679"/>
          </a:xfrm>
          <a:custGeom>
            <a:avLst/>
            <a:gdLst/>
            <a:ahLst/>
            <a:cxnLst/>
            <a:rect l="l" t="t" r="r" b="b"/>
            <a:pathLst>
              <a:path w="1659467" h="688679">
                <a:moveTo>
                  <a:pt x="0" y="0"/>
                </a:moveTo>
                <a:lnTo>
                  <a:pt x="1659467" y="0"/>
                </a:lnTo>
                <a:lnTo>
                  <a:pt x="1659467" y="688679"/>
                </a:lnTo>
                <a:lnTo>
                  <a:pt x="0" y="688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6909393"/>
            <a:ext cx="1659467" cy="688679"/>
          </a:xfrm>
          <a:custGeom>
            <a:avLst/>
            <a:gdLst/>
            <a:ahLst/>
            <a:cxnLst/>
            <a:rect l="l" t="t" r="r" b="b"/>
            <a:pathLst>
              <a:path w="1659467" h="688679">
                <a:moveTo>
                  <a:pt x="0" y="0"/>
                </a:moveTo>
                <a:lnTo>
                  <a:pt x="1659467" y="0"/>
                </a:lnTo>
                <a:lnTo>
                  <a:pt x="1659467" y="688679"/>
                </a:lnTo>
                <a:lnTo>
                  <a:pt x="0" y="688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28730" y="3074564"/>
            <a:ext cx="12843390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Often the first person to be in contact with the patient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28730" y="4028503"/>
            <a:ext cx="12959079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Ensuring the patient details are in order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28730" y="4982443"/>
            <a:ext cx="12959079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Previous radiographs are on hand to view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28730" y="6894640"/>
            <a:ext cx="13772684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Documentation of the radiographs that are taken e.g. no. of films taken, exposure factors, processing or scanning of films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28730" y="5939261"/>
            <a:ext cx="12616146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Setting up of film holders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7485" y="0"/>
            <a:ext cx="11765284" cy="7817773"/>
          </a:xfrm>
          <a:custGeom>
            <a:avLst/>
            <a:gdLst/>
            <a:ahLst/>
            <a:cxnLst/>
            <a:rect l="l" t="t" r="r" b="b"/>
            <a:pathLst>
              <a:path w="11765284" h="7817773">
                <a:moveTo>
                  <a:pt x="0" y="0"/>
                </a:moveTo>
                <a:lnTo>
                  <a:pt x="11765284" y="0"/>
                </a:lnTo>
                <a:lnTo>
                  <a:pt x="11765284" y="7817773"/>
                </a:lnTo>
                <a:lnTo>
                  <a:pt x="0" y="78177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49" b="-304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36141" y="7077999"/>
            <a:ext cx="12309507" cy="139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1E3C4A"/>
                </a:solidFill>
                <a:latin typeface="Raleway Bold"/>
                <a:ea typeface="Raleway Bold"/>
                <a:cs typeface="Raleway Bold"/>
                <a:sym typeface="Raleway Bold"/>
              </a:rPr>
              <a:t>A rectangular collimator reduces the beam dimensions in periapical and bitewing radiography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2134" y="1395697"/>
            <a:ext cx="11705665" cy="1127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 dirty="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Why use film holders?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2135" y="4140033"/>
            <a:ext cx="13906202" cy="2402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59" lvl="1" indent="-388630" algn="l">
              <a:lnSpc>
                <a:spcPts val="6480"/>
              </a:lnSpc>
              <a:buFont typeface="Arial"/>
              <a:buChar char="•"/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attempted to standardize radiographic images and techniques</a:t>
            </a:r>
          </a:p>
          <a:p>
            <a:pPr marL="777259" lvl="1" indent="-388630" algn="l">
              <a:lnSpc>
                <a:spcPts val="6480"/>
              </a:lnSpc>
              <a:buFont typeface="Arial"/>
              <a:buChar char="•"/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allow easy and predictable alignment of the X-ray tube </a:t>
            </a:r>
          </a:p>
          <a:p>
            <a:pPr marL="777259" lvl="1" indent="-388630" algn="l">
              <a:lnSpc>
                <a:spcPts val="6480"/>
              </a:lnSpc>
              <a:buFont typeface="Arial"/>
              <a:buChar char="•"/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reduce radiation dose to patient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28730" y="4345707"/>
            <a:ext cx="12959079" cy="190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Most film holders incorporate a stalk which is outside the mouth that allows accurate location of the x-ray beam to cover the film</a:t>
            </a:r>
          </a:p>
        </p:txBody>
      </p:sp>
      <p:sp>
        <p:nvSpPr>
          <p:cNvPr id="4" name="Freeform 4"/>
          <p:cNvSpPr/>
          <p:nvPr/>
        </p:nvSpPr>
        <p:spPr>
          <a:xfrm>
            <a:off x="1028700" y="3089317"/>
            <a:ext cx="1659467" cy="688679"/>
          </a:xfrm>
          <a:custGeom>
            <a:avLst/>
            <a:gdLst/>
            <a:ahLst/>
            <a:cxnLst/>
            <a:rect l="l" t="t" r="r" b="b"/>
            <a:pathLst>
              <a:path w="1659467" h="688679">
                <a:moveTo>
                  <a:pt x="0" y="0"/>
                </a:moveTo>
                <a:lnTo>
                  <a:pt x="1659467" y="0"/>
                </a:lnTo>
                <a:lnTo>
                  <a:pt x="1659467" y="688679"/>
                </a:lnTo>
                <a:lnTo>
                  <a:pt x="0" y="688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429844"/>
            <a:ext cx="11468100" cy="82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dirty="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Image quality advantages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4998635"/>
            <a:ext cx="1659467" cy="688679"/>
          </a:xfrm>
          <a:custGeom>
            <a:avLst/>
            <a:gdLst/>
            <a:ahLst/>
            <a:cxnLst/>
            <a:rect l="l" t="t" r="r" b="b"/>
            <a:pathLst>
              <a:path w="1659467" h="688679">
                <a:moveTo>
                  <a:pt x="0" y="0"/>
                </a:moveTo>
                <a:lnTo>
                  <a:pt x="1659467" y="0"/>
                </a:lnTo>
                <a:lnTo>
                  <a:pt x="1659467" y="688679"/>
                </a:lnTo>
                <a:lnTo>
                  <a:pt x="0" y="688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6906514"/>
            <a:ext cx="1659467" cy="688679"/>
          </a:xfrm>
          <a:custGeom>
            <a:avLst/>
            <a:gdLst/>
            <a:ahLst/>
            <a:cxnLst/>
            <a:rect l="l" t="t" r="r" b="b"/>
            <a:pathLst>
              <a:path w="1659467" h="688679">
                <a:moveTo>
                  <a:pt x="0" y="0"/>
                </a:moveTo>
                <a:lnTo>
                  <a:pt x="1659467" y="0"/>
                </a:lnTo>
                <a:lnTo>
                  <a:pt x="1659467" y="688679"/>
                </a:lnTo>
                <a:lnTo>
                  <a:pt x="0" y="688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128730" y="2755477"/>
            <a:ext cx="13919155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The film is more parallel to the tooth and allows a more reproducible and less distorted image to be taken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28730" y="6572674"/>
            <a:ext cx="12959079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E3C4A"/>
                </a:solidFill>
                <a:latin typeface="Raleway"/>
                <a:ea typeface="Raleway"/>
                <a:cs typeface="Raleway"/>
                <a:sym typeface="Raleway"/>
              </a:rPr>
              <a:t>Used properly the film is less likely to move than if held by the patient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16318" y="1028700"/>
            <a:ext cx="2342982" cy="992789"/>
          </a:xfrm>
          <a:custGeom>
            <a:avLst/>
            <a:gdLst/>
            <a:ahLst/>
            <a:cxnLst/>
            <a:rect l="l" t="t" r="r" b="b"/>
            <a:pathLst>
              <a:path w="2342982" h="992789">
                <a:moveTo>
                  <a:pt x="0" y="0"/>
                </a:moveTo>
                <a:lnTo>
                  <a:pt x="2342982" y="0"/>
                </a:lnTo>
                <a:lnTo>
                  <a:pt x="2342982" y="992789"/>
                </a:lnTo>
                <a:lnTo>
                  <a:pt x="0" y="9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514194"/>
            <a:ext cx="9053613" cy="4436270"/>
          </a:xfrm>
          <a:custGeom>
            <a:avLst/>
            <a:gdLst/>
            <a:ahLst/>
            <a:cxnLst/>
            <a:rect l="l" t="t" r="r" b="b"/>
            <a:pathLst>
              <a:path w="9053613" h="4436270">
                <a:moveTo>
                  <a:pt x="0" y="0"/>
                </a:moveTo>
                <a:lnTo>
                  <a:pt x="9053613" y="0"/>
                </a:lnTo>
                <a:lnTo>
                  <a:pt x="9053613" y="4436270"/>
                </a:lnTo>
                <a:lnTo>
                  <a:pt x="0" y="4436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395697"/>
            <a:ext cx="12153900" cy="1127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 dirty="0">
                <a:solidFill>
                  <a:srgbClr val="1E3C4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Assembly of film holders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67248" y="4585519"/>
            <a:ext cx="6081354" cy="227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 algn="l">
              <a:lnSpc>
                <a:spcPts val="6079"/>
              </a:lnSpc>
              <a:buFont typeface="Arial"/>
              <a:buChar char="•"/>
            </a:pPr>
            <a:r>
              <a:rPr lang="en-US" sz="3799" b="1">
                <a:solidFill>
                  <a:srgbClr val="1E3C4A"/>
                </a:solidFill>
                <a:latin typeface="Raleway Bold"/>
                <a:ea typeface="Raleway Bold"/>
                <a:cs typeface="Raleway Bold"/>
                <a:sym typeface="Raleway Bold"/>
              </a:rPr>
              <a:t>plastic bite-blocks</a:t>
            </a:r>
          </a:p>
          <a:p>
            <a:pPr marL="820419" lvl="1" indent="-410209" algn="l">
              <a:lnSpc>
                <a:spcPts val="6079"/>
              </a:lnSpc>
              <a:buFont typeface="Arial"/>
              <a:buChar char="•"/>
            </a:pPr>
            <a:r>
              <a:rPr lang="en-US" sz="3799" b="1">
                <a:solidFill>
                  <a:srgbClr val="1E3C4A"/>
                </a:solidFill>
                <a:latin typeface="Raleway Bold"/>
                <a:ea typeface="Raleway Bold"/>
                <a:cs typeface="Raleway Bold"/>
                <a:sym typeface="Raleway Bold"/>
              </a:rPr>
              <a:t>indicator rods</a:t>
            </a:r>
          </a:p>
          <a:p>
            <a:pPr marL="820419" lvl="1" indent="-410209" algn="l">
              <a:lnSpc>
                <a:spcPts val="6079"/>
              </a:lnSpc>
              <a:buFont typeface="Arial"/>
              <a:buChar char="•"/>
            </a:pPr>
            <a:r>
              <a:rPr lang="en-US" sz="3799" b="1">
                <a:solidFill>
                  <a:srgbClr val="1E3C4A"/>
                </a:solidFill>
                <a:latin typeface="Raleway Bold"/>
                <a:ea typeface="Raleway Bold"/>
                <a:cs typeface="Raleway Bold"/>
                <a:sym typeface="Raleway Bold"/>
              </a:rPr>
              <a:t>plastic locator rings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704</Words>
  <Application>Microsoft Office PowerPoint</Application>
  <PresentationFormat>Custom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Raleway</vt:lpstr>
      <vt:lpstr>Arial</vt:lpstr>
      <vt:lpstr>Calibri</vt:lpstr>
      <vt:lpstr>League Spartan</vt:lpstr>
      <vt:lpstr>Raleway Bold</vt:lpstr>
      <vt:lpstr>Cocomat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radiography film holders</dc:title>
  <dc:creator>Nicola Shanks</dc:creator>
  <cp:lastModifiedBy>Nicky Shanks</cp:lastModifiedBy>
  <cp:revision>2</cp:revision>
  <dcterms:created xsi:type="dcterms:W3CDTF">2006-08-16T00:00:00Z</dcterms:created>
  <dcterms:modified xsi:type="dcterms:W3CDTF">2025-09-10T13:29:26Z</dcterms:modified>
  <dc:identifier>DAGylD9X-KA</dc:identifier>
</cp:coreProperties>
</file>