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8288000" cy="10287000"/>
  <p:notesSz cx="6858000" cy="9144000"/>
  <p:embeddedFontLst>
    <p:embeddedFont>
      <p:font typeface="Calibri" panose="020F0502020204030204" pitchFamily="34" charset="0"/>
      <p:regular r:id="rId18"/>
      <p:bold r:id="rId19"/>
      <p:italic r:id="rId20"/>
      <p:boldItalic r:id="rId21"/>
    </p:embeddedFont>
    <p:embeddedFont>
      <p:font typeface="Cocomat Pro" panose="020B0604020202020204" charset="0"/>
      <p:regular r:id="rId22"/>
    </p:embeddedFont>
    <p:embeddedFont>
      <p:font typeface="Frankfurter Normal" panose="020B0604020202020204" charset="0"/>
      <p:regular r:id="rId23"/>
    </p:embeddedFont>
    <p:embeddedFont>
      <p:font typeface="Gagalin" panose="020B0604020202020204" charset="0"/>
      <p:regular r:id="rId24"/>
    </p:embeddedFont>
    <p:embeddedFont>
      <p:font typeface="Glacial Indifference Bold Italics" panose="020B0604020202020204" charset="0"/>
      <p:regular r:id="rId25"/>
    </p:embeddedFont>
    <p:embeddedFont>
      <p:font typeface="Handelson Three" panose="020B0604020202020204" charset="0"/>
      <p:regular r:id="rId26"/>
    </p:embeddedFont>
    <p:embeddedFont>
      <p:font typeface="League Spartan" panose="020B0604020202020204" charset="0"/>
      <p:regular r:id="rId27"/>
    </p:embeddedFont>
    <p:embeddedFont>
      <p:font typeface="Negrita Pro" panose="020B0604020202020204" charset="0"/>
      <p:regular r:id="rId28"/>
    </p:embeddedFont>
    <p:embeddedFont>
      <p:font typeface="Open Sans" pitchFamily="2" charset="0"/>
      <p:regular r:id="rId29"/>
      <p:bold r:id="rId30"/>
      <p:italic r:id="rId31"/>
      <p:boldItalic r:id="rId32"/>
    </p:embeddedFont>
    <p:embeddedFont>
      <p:font typeface="Open Sans Bold" pitchFamily="2" charset="0"/>
      <p:regular r:id="rId33"/>
      <p:bold r:id="rId34"/>
    </p:embeddedFont>
    <p:embeddedFont>
      <p:font typeface="Open Sans Bold Italics" panose="020B0604020202020204" charset="0"/>
      <p:regular r:id="rId35"/>
    </p:embeddedFont>
    <p:embeddedFont>
      <p:font typeface="Open Sans Italics" panose="020B0604020202020204" charset="0"/>
      <p:regular r:id="rId36"/>
    </p:embeddedFont>
    <p:embeddedFont>
      <p:font typeface="Raleway" panose="020B0604020202020204" charset="0"/>
      <p:regular r:id="rId37"/>
    </p:embeddedFont>
    <p:embeddedFont>
      <p:font typeface="Raleway Bold" panose="020B0604020202020204" charset="0"/>
      <p:regular r:id="rId38"/>
    </p:embeddedFont>
    <p:embeddedFont>
      <p:font typeface="Roboto" panose="020B0604020202020204" charset="0"/>
      <p:regular r:id="rId39"/>
    </p:embeddedFont>
    <p:embeddedFont>
      <p:font typeface="Roboto Bold" panose="020B0604020202020204" charset="0"/>
      <p:regular r:id="rId40"/>
    </p:embeddedFont>
    <p:embeddedFont>
      <p:font typeface="Sigher" panose="020B0604020202020204" charset="0"/>
      <p:regular r:id="rId41"/>
    </p:embeddedFont>
    <p:embeddedFont>
      <p:font typeface="TAN St. Canard" panose="020B0604020202020204" charset="0"/>
      <p:regular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49" d="100"/>
          <a:sy n="49" d="100"/>
        </p:scale>
        <p:origin x="308" y="-5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font" Target="fonts/font22.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font" Target="fonts/font17.fntdata"/><Relationship Id="rId42" Type="http://schemas.openxmlformats.org/officeDocument/2006/relationships/font" Target="fonts/font2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font" Target="fonts/font21.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41" Type="http://schemas.openxmlformats.org/officeDocument/2006/relationships/font" Target="fonts/font2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40" Type="http://schemas.openxmlformats.org/officeDocument/2006/relationships/font" Target="fonts/font23.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sv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sv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1.sv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916318" y="1028700"/>
            <a:ext cx="2342982" cy="992789"/>
          </a:xfrm>
          <a:custGeom>
            <a:avLst/>
            <a:gdLst/>
            <a:ahLst/>
            <a:cxnLst/>
            <a:rect l="l" t="t" r="r" b="b"/>
            <a:pathLst>
              <a:path w="2342982" h="992789">
                <a:moveTo>
                  <a:pt x="0" y="0"/>
                </a:moveTo>
                <a:lnTo>
                  <a:pt x="2342982" y="0"/>
                </a:lnTo>
                <a:lnTo>
                  <a:pt x="2342982" y="992789"/>
                </a:lnTo>
                <a:lnTo>
                  <a:pt x="0" y="992789"/>
                </a:lnTo>
                <a:lnTo>
                  <a:pt x="0" y="0"/>
                </a:lnTo>
                <a:close/>
              </a:path>
            </a:pathLst>
          </a:custGeom>
          <a:blipFill>
            <a:blip r:embed="rId2"/>
            <a:stretch>
              <a:fillRect/>
            </a:stretch>
          </a:blipFill>
        </p:spPr>
      </p:sp>
      <p:sp>
        <p:nvSpPr>
          <p:cNvPr id="3" name="TextBox 3"/>
          <p:cNvSpPr txBox="1"/>
          <p:nvPr/>
        </p:nvSpPr>
        <p:spPr>
          <a:xfrm>
            <a:off x="1028700" y="4463415"/>
            <a:ext cx="16040100" cy="1248419"/>
          </a:xfrm>
          <a:prstGeom prst="rect">
            <a:avLst/>
          </a:prstGeom>
        </p:spPr>
        <p:txBody>
          <a:bodyPr wrap="square" lIns="0" tIns="0" rIns="0" bIns="0" rtlCol="0" anchor="t">
            <a:spAutoFit/>
          </a:bodyPr>
          <a:lstStyle/>
          <a:p>
            <a:pPr algn="l">
              <a:lnSpc>
                <a:spcPts val="10080"/>
              </a:lnSpc>
            </a:pPr>
            <a:r>
              <a:rPr lang="en-US" sz="7200" dirty="0">
                <a:solidFill>
                  <a:srgbClr val="1E3C4A"/>
                </a:solidFill>
                <a:latin typeface="League Spartan"/>
                <a:ea typeface="League Spartan"/>
                <a:cs typeface="League Spartan"/>
                <a:sym typeface="League Spartan"/>
              </a:rPr>
              <a:t>Quality Improvement &amp; Audit</a:t>
            </a:r>
          </a:p>
        </p:txBody>
      </p:sp>
      <p:sp>
        <p:nvSpPr>
          <p:cNvPr id="4" name="TextBox 4"/>
          <p:cNvSpPr txBox="1"/>
          <p:nvPr/>
        </p:nvSpPr>
        <p:spPr>
          <a:xfrm>
            <a:off x="1028700" y="6060422"/>
            <a:ext cx="8562053" cy="1908810"/>
          </a:xfrm>
          <a:prstGeom prst="rect">
            <a:avLst/>
          </a:prstGeom>
        </p:spPr>
        <p:txBody>
          <a:bodyPr lIns="0" tIns="0" rIns="0" bIns="0" rtlCol="0" anchor="t">
            <a:spAutoFit/>
          </a:bodyPr>
          <a:lstStyle/>
          <a:p>
            <a:pPr algn="l">
              <a:lnSpc>
                <a:spcPts val="5040"/>
              </a:lnSpc>
            </a:pPr>
            <a:r>
              <a:rPr lang="en-US" sz="3600">
                <a:solidFill>
                  <a:srgbClr val="1E3C4A"/>
                </a:solidFill>
                <a:latin typeface="Cocomat Pro"/>
                <a:ea typeface="Cocomat Pro"/>
                <a:cs typeface="Cocomat Pro"/>
                <a:sym typeface="Cocomat Pro"/>
              </a:rPr>
              <a:t>Nicky Shanks</a:t>
            </a:r>
          </a:p>
          <a:p>
            <a:pPr algn="l">
              <a:lnSpc>
                <a:spcPts val="5040"/>
              </a:lnSpc>
            </a:pPr>
            <a:r>
              <a:rPr lang="en-US" sz="3600">
                <a:solidFill>
                  <a:srgbClr val="1E3C4A"/>
                </a:solidFill>
                <a:latin typeface="Cocomat Pro"/>
                <a:ea typeface="Cocomat Pro"/>
                <a:cs typeface="Cocomat Pro"/>
                <a:sym typeface="Cocomat Pro"/>
              </a:rPr>
              <a:t>Dental Advisor for Simulation &amp; Quality</a:t>
            </a:r>
          </a:p>
          <a:p>
            <a:pPr algn="l">
              <a:lnSpc>
                <a:spcPts val="5040"/>
              </a:lnSpc>
            </a:pPr>
            <a:r>
              <a:rPr lang="en-US" sz="3600">
                <a:solidFill>
                  <a:srgbClr val="1E3C4A"/>
                </a:solidFill>
                <a:latin typeface="Cocomat Pro"/>
                <a:ea typeface="Cocomat Pro"/>
                <a:cs typeface="Cocomat Pro"/>
                <a:sym typeface="Cocomat Pro"/>
              </a:rPr>
              <a:t>NIMD</a:t>
            </a:r>
            <a:r>
              <a:rPr lang="en-US" sz="3600">
                <a:solidFill>
                  <a:srgbClr val="7ED957"/>
                </a:solidFill>
                <a:latin typeface="Cocomat Pro"/>
                <a:ea typeface="Cocomat Pro"/>
                <a:cs typeface="Cocomat Pro"/>
                <a:sym typeface="Cocomat Pro"/>
              </a:rPr>
              <a:t>T</a:t>
            </a:r>
            <a:r>
              <a:rPr lang="en-US" sz="3600">
                <a:solidFill>
                  <a:srgbClr val="1E3C4A"/>
                </a:solidFill>
                <a:latin typeface="Cocomat Pro"/>
                <a:ea typeface="Cocomat Pro"/>
                <a:cs typeface="Cocomat Pro"/>
                <a:sym typeface="Cocomat Pro"/>
              </a:rPr>
              <a:t>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916318" y="1028700"/>
            <a:ext cx="2342982" cy="992789"/>
          </a:xfrm>
          <a:custGeom>
            <a:avLst/>
            <a:gdLst/>
            <a:ahLst/>
            <a:cxnLst/>
            <a:rect l="l" t="t" r="r" b="b"/>
            <a:pathLst>
              <a:path w="2342982" h="992789">
                <a:moveTo>
                  <a:pt x="0" y="0"/>
                </a:moveTo>
                <a:lnTo>
                  <a:pt x="2342982" y="0"/>
                </a:lnTo>
                <a:lnTo>
                  <a:pt x="2342982" y="992789"/>
                </a:lnTo>
                <a:lnTo>
                  <a:pt x="0" y="992789"/>
                </a:lnTo>
                <a:lnTo>
                  <a:pt x="0" y="0"/>
                </a:lnTo>
                <a:close/>
              </a:path>
            </a:pathLst>
          </a:custGeom>
          <a:blipFill>
            <a:blip r:embed="rId2"/>
            <a:stretch>
              <a:fillRect/>
            </a:stretch>
          </a:blipFill>
        </p:spPr>
      </p:sp>
      <p:sp>
        <p:nvSpPr>
          <p:cNvPr id="3" name="TextBox 3"/>
          <p:cNvSpPr txBox="1"/>
          <p:nvPr/>
        </p:nvSpPr>
        <p:spPr>
          <a:xfrm>
            <a:off x="1330260" y="2104333"/>
            <a:ext cx="14586294" cy="8050093"/>
          </a:xfrm>
          <a:prstGeom prst="rect">
            <a:avLst/>
          </a:prstGeom>
        </p:spPr>
        <p:txBody>
          <a:bodyPr lIns="0" tIns="0" rIns="0" bIns="0" rtlCol="0" anchor="t">
            <a:spAutoFit/>
          </a:bodyPr>
          <a:lstStyle/>
          <a:p>
            <a:pPr algn="l">
              <a:lnSpc>
                <a:spcPts val="4160"/>
              </a:lnSpc>
            </a:pPr>
            <a:r>
              <a:rPr lang="en-US" sz="2600">
                <a:solidFill>
                  <a:srgbClr val="1E3C4A"/>
                </a:solidFill>
                <a:latin typeface="Open Sans"/>
                <a:ea typeface="Open Sans"/>
                <a:cs typeface="Open Sans"/>
                <a:sym typeface="Open Sans"/>
              </a:rPr>
              <a:t>The audit cycle is a structured way to check if we’re doing what we should be doing:</a:t>
            </a:r>
          </a:p>
          <a:p>
            <a:pPr algn="l">
              <a:lnSpc>
                <a:spcPts val="5120"/>
              </a:lnSpc>
            </a:pPr>
            <a:r>
              <a:rPr lang="en-US" sz="3200" b="1">
                <a:solidFill>
                  <a:srgbClr val="4760A7"/>
                </a:solidFill>
                <a:latin typeface="Raleway Bold"/>
                <a:ea typeface="Raleway Bold"/>
                <a:cs typeface="Raleway Bold"/>
                <a:sym typeface="Raleway Bold"/>
              </a:rPr>
              <a:t>Identify the Topic</a:t>
            </a:r>
          </a:p>
          <a:p>
            <a:pPr algn="l">
              <a:lnSpc>
                <a:spcPts val="4160"/>
              </a:lnSpc>
            </a:pPr>
            <a:r>
              <a:rPr lang="en-US" sz="2600">
                <a:solidFill>
                  <a:srgbClr val="1E3C4A"/>
                </a:solidFill>
                <a:latin typeface="Open Sans"/>
                <a:ea typeface="Open Sans"/>
                <a:cs typeface="Open Sans"/>
                <a:sym typeface="Open Sans"/>
              </a:rPr>
              <a:t>     Choose an area important to patient care (e.g. infection prevention &amp; control).</a:t>
            </a:r>
          </a:p>
          <a:p>
            <a:pPr algn="l">
              <a:lnSpc>
                <a:spcPts val="5120"/>
              </a:lnSpc>
            </a:pPr>
            <a:r>
              <a:rPr lang="en-US" sz="3200" b="1">
                <a:solidFill>
                  <a:srgbClr val="4760A7"/>
                </a:solidFill>
                <a:latin typeface="Raleway Bold"/>
                <a:ea typeface="Raleway Bold"/>
                <a:cs typeface="Raleway Bold"/>
                <a:sym typeface="Raleway Bold"/>
              </a:rPr>
              <a:t>Set Standards</a:t>
            </a:r>
          </a:p>
          <a:p>
            <a:pPr algn="l">
              <a:lnSpc>
                <a:spcPts val="4160"/>
              </a:lnSpc>
            </a:pPr>
            <a:r>
              <a:rPr lang="en-US" sz="2600">
                <a:solidFill>
                  <a:srgbClr val="1E3C4A"/>
                </a:solidFill>
                <a:latin typeface="Open Sans"/>
                <a:ea typeface="Open Sans"/>
                <a:cs typeface="Open Sans"/>
                <a:sym typeface="Open Sans"/>
              </a:rPr>
              <a:t>     Use national/local guidelines to define what “good” looks like.</a:t>
            </a:r>
          </a:p>
          <a:p>
            <a:pPr algn="l">
              <a:lnSpc>
                <a:spcPts val="5120"/>
              </a:lnSpc>
            </a:pPr>
            <a:r>
              <a:rPr lang="en-US" sz="3200" b="1">
                <a:solidFill>
                  <a:srgbClr val="4760A7"/>
                </a:solidFill>
                <a:latin typeface="Raleway Bold"/>
                <a:ea typeface="Raleway Bold"/>
                <a:cs typeface="Raleway Bold"/>
                <a:sym typeface="Raleway Bold"/>
              </a:rPr>
              <a:t>Collect Data</a:t>
            </a:r>
          </a:p>
          <a:p>
            <a:pPr algn="l">
              <a:lnSpc>
                <a:spcPts val="4160"/>
              </a:lnSpc>
            </a:pPr>
            <a:r>
              <a:rPr lang="en-US" sz="2600">
                <a:solidFill>
                  <a:srgbClr val="1E3C4A"/>
                </a:solidFill>
                <a:latin typeface="Open Sans"/>
                <a:ea typeface="Open Sans"/>
                <a:cs typeface="Open Sans"/>
                <a:sym typeface="Open Sans"/>
              </a:rPr>
              <a:t>     Review a sample of procedures.</a:t>
            </a:r>
          </a:p>
          <a:p>
            <a:pPr algn="l">
              <a:lnSpc>
                <a:spcPts val="5120"/>
              </a:lnSpc>
            </a:pPr>
            <a:r>
              <a:rPr lang="en-US" sz="3200" b="1">
                <a:solidFill>
                  <a:srgbClr val="4760A7"/>
                </a:solidFill>
                <a:latin typeface="Raleway Bold"/>
                <a:ea typeface="Raleway Bold"/>
                <a:cs typeface="Raleway Bold"/>
                <a:sym typeface="Raleway Bold"/>
              </a:rPr>
              <a:t>Compare with Standards</a:t>
            </a:r>
          </a:p>
          <a:p>
            <a:pPr algn="l">
              <a:lnSpc>
                <a:spcPts val="4160"/>
              </a:lnSpc>
            </a:pPr>
            <a:r>
              <a:rPr lang="en-US" sz="2600">
                <a:solidFill>
                  <a:srgbClr val="1E3C4A"/>
                </a:solidFill>
                <a:latin typeface="Open Sans"/>
                <a:ea typeface="Open Sans"/>
                <a:cs typeface="Open Sans"/>
                <a:sym typeface="Open Sans"/>
              </a:rPr>
              <a:t>     Are we meeting the expected level of care?</a:t>
            </a:r>
          </a:p>
          <a:p>
            <a:pPr algn="l">
              <a:lnSpc>
                <a:spcPts val="5120"/>
              </a:lnSpc>
            </a:pPr>
            <a:r>
              <a:rPr lang="en-US" sz="3200" b="1">
                <a:solidFill>
                  <a:srgbClr val="4760A7"/>
                </a:solidFill>
                <a:latin typeface="Raleway Bold"/>
                <a:ea typeface="Raleway Bold"/>
                <a:cs typeface="Raleway Bold"/>
                <a:sym typeface="Raleway Bold"/>
              </a:rPr>
              <a:t>Make Improvements</a:t>
            </a:r>
          </a:p>
          <a:p>
            <a:pPr algn="l">
              <a:lnSpc>
                <a:spcPts val="4160"/>
              </a:lnSpc>
            </a:pPr>
            <a:r>
              <a:rPr lang="en-US" sz="2600">
                <a:solidFill>
                  <a:srgbClr val="1E3C4A"/>
                </a:solidFill>
                <a:latin typeface="Open Sans"/>
                <a:ea typeface="Open Sans"/>
                <a:cs typeface="Open Sans"/>
                <a:sym typeface="Open Sans"/>
              </a:rPr>
              <a:t>     If not, identify why and plan changes.</a:t>
            </a:r>
          </a:p>
          <a:p>
            <a:pPr algn="l">
              <a:lnSpc>
                <a:spcPts val="5120"/>
              </a:lnSpc>
            </a:pPr>
            <a:r>
              <a:rPr lang="en-US" sz="3200" b="1">
                <a:solidFill>
                  <a:srgbClr val="4760A7"/>
                </a:solidFill>
                <a:latin typeface="Raleway Bold"/>
                <a:ea typeface="Raleway Bold"/>
                <a:cs typeface="Raleway Bold"/>
                <a:sym typeface="Raleway Bold"/>
              </a:rPr>
              <a:t>Re-audit</a:t>
            </a:r>
          </a:p>
          <a:p>
            <a:pPr algn="l">
              <a:lnSpc>
                <a:spcPts val="4160"/>
              </a:lnSpc>
            </a:pPr>
            <a:r>
              <a:rPr lang="en-US" sz="2600">
                <a:solidFill>
                  <a:srgbClr val="1E3C4A"/>
                </a:solidFill>
                <a:latin typeface="Open Sans"/>
                <a:ea typeface="Open Sans"/>
                <a:cs typeface="Open Sans"/>
                <a:sym typeface="Open Sans"/>
              </a:rPr>
              <a:t>     Check if the changes worked and sustained improvement.</a:t>
            </a:r>
          </a:p>
          <a:p>
            <a:pPr algn="l">
              <a:lnSpc>
                <a:spcPts val="4160"/>
              </a:lnSpc>
            </a:pPr>
            <a:endParaRPr lang="en-US" sz="2600">
              <a:solidFill>
                <a:srgbClr val="1E3C4A"/>
              </a:solidFill>
              <a:latin typeface="Open Sans"/>
              <a:ea typeface="Open Sans"/>
              <a:cs typeface="Open Sans"/>
              <a:sym typeface="Open Sans"/>
            </a:endParaRPr>
          </a:p>
        </p:txBody>
      </p:sp>
      <p:sp>
        <p:nvSpPr>
          <p:cNvPr id="4" name="Freeform 4"/>
          <p:cNvSpPr/>
          <p:nvPr/>
        </p:nvSpPr>
        <p:spPr>
          <a:xfrm>
            <a:off x="89369" y="2601027"/>
            <a:ext cx="1485498" cy="835593"/>
          </a:xfrm>
          <a:custGeom>
            <a:avLst/>
            <a:gdLst/>
            <a:ahLst/>
            <a:cxnLst/>
            <a:rect l="l" t="t" r="r" b="b"/>
            <a:pathLst>
              <a:path w="1485498" h="835593">
                <a:moveTo>
                  <a:pt x="0" y="0"/>
                </a:moveTo>
                <a:lnTo>
                  <a:pt x="1485498" y="0"/>
                </a:lnTo>
                <a:lnTo>
                  <a:pt x="1485498" y="835593"/>
                </a:lnTo>
                <a:lnTo>
                  <a:pt x="0" y="835593"/>
                </a:lnTo>
                <a:lnTo>
                  <a:pt x="0" y="0"/>
                </a:lnTo>
                <a:close/>
              </a:path>
            </a:pathLst>
          </a:custGeom>
          <a:blipFill>
            <a:blip r:embed="rId3"/>
            <a:stretch>
              <a:fillRect/>
            </a:stretch>
          </a:blipFill>
        </p:spPr>
      </p:sp>
      <p:sp>
        <p:nvSpPr>
          <p:cNvPr id="5" name="TextBox 5"/>
          <p:cNvSpPr txBox="1"/>
          <p:nvPr/>
        </p:nvSpPr>
        <p:spPr>
          <a:xfrm>
            <a:off x="1330260" y="1408079"/>
            <a:ext cx="5667673" cy="629918"/>
          </a:xfrm>
          <a:prstGeom prst="rect">
            <a:avLst/>
          </a:prstGeom>
        </p:spPr>
        <p:txBody>
          <a:bodyPr lIns="0" tIns="0" rIns="0" bIns="0" rtlCol="0" anchor="t">
            <a:spAutoFit/>
          </a:bodyPr>
          <a:lstStyle/>
          <a:p>
            <a:pPr algn="l">
              <a:lnSpc>
                <a:spcPts val="5180"/>
              </a:lnSpc>
            </a:pPr>
            <a:r>
              <a:rPr lang="en-US" sz="3700">
                <a:solidFill>
                  <a:srgbClr val="1E3C4A"/>
                </a:solidFill>
                <a:latin typeface="League Spartan"/>
                <a:ea typeface="League Spartan"/>
                <a:cs typeface="League Spartan"/>
                <a:sym typeface="League Spartan"/>
              </a:rPr>
              <a:t>The Clinical Audit Cycle</a:t>
            </a:r>
          </a:p>
        </p:txBody>
      </p:sp>
      <p:sp>
        <p:nvSpPr>
          <p:cNvPr id="6" name="Freeform 6"/>
          <p:cNvSpPr/>
          <p:nvPr/>
        </p:nvSpPr>
        <p:spPr>
          <a:xfrm>
            <a:off x="89369" y="3786215"/>
            <a:ext cx="1485498" cy="835593"/>
          </a:xfrm>
          <a:custGeom>
            <a:avLst/>
            <a:gdLst/>
            <a:ahLst/>
            <a:cxnLst/>
            <a:rect l="l" t="t" r="r" b="b"/>
            <a:pathLst>
              <a:path w="1485498" h="835593">
                <a:moveTo>
                  <a:pt x="0" y="0"/>
                </a:moveTo>
                <a:lnTo>
                  <a:pt x="1485498" y="0"/>
                </a:lnTo>
                <a:lnTo>
                  <a:pt x="1485498" y="835593"/>
                </a:lnTo>
                <a:lnTo>
                  <a:pt x="0" y="835593"/>
                </a:lnTo>
                <a:lnTo>
                  <a:pt x="0" y="0"/>
                </a:lnTo>
                <a:close/>
              </a:path>
            </a:pathLst>
          </a:custGeom>
          <a:blipFill>
            <a:blip r:embed="rId3"/>
            <a:stretch>
              <a:fillRect/>
            </a:stretch>
          </a:blipFill>
        </p:spPr>
      </p:sp>
      <p:sp>
        <p:nvSpPr>
          <p:cNvPr id="7" name="Freeform 7"/>
          <p:cNvSpPr/>
          <p:nvPr/>
        </p:nvSpPr>
        <p:spPr>
          <a:xfrm>
            <a:off x="89369" y="4971402"/>
            <a:ext cx="1485498" cy="835593"/>
          </a:xfrm>
          <a:custGeom>
            <a:avLst/>
            <a:gdLst/>
            <a:ahLst/>
            <a:cxnLst/>
            <a:rect l="l" t="t" r="r" b="b"/>
            <a:pathLst>
              <a:path w="1485498" h="835593">
                <a:moveTo>
                  <a:pt x="0" y="0"/>
                </a:moveTo>
                <a:lnTo>
                  <a:pt x="1485498" y="0"/>
                </a:lnTo>
                <a:lnTo>
                  <a:pt x="1485498" y="835593"/>
                </a:lnTo>
                <a:lnTo>
                  <a:pt x="0" y="835593"/>
                </a:lnTo>
                <a:lnTo>
                  <a:pt x="0" y="0"/>
                </a:lnTo>
                <a:close/>
              </a:path>
            </a:pathLst>
          </a:custGeom>
          <a:blipFill>
            <a:blip r:embed="rId3"/>
            <a:stretch>
              <a:fillRect/>
            </a:stretch>
          </a:blipFill>
        </p:spPr>
      </p:sp>
      <p:sp>
        <p:nvSpPr>
          <p:cNvPr id="8" name="Freeform 8"/>
          <p:cNvSpPr/>
          <p:nvPr/>
        </p:nvSpPr>
        <p:spPr>
          <a:xfrm>
            <a:off x="89369" y="6156589"/>
            <a:ext cx="1485498" cy="835593"/>
          </a:xfrm>
          <a:custGeom>
            <a:avLst/>
            <a:gdLst/>
            <a:ahLst/>
            <a:cxnLst/>
            <a:rect l="l" t="t" r="r" b="b"/>
            <a:pathLst>
              <a:path w="1485498" h="835593">
                <a:moveTo>
                  <a:pt x="0" y="0"/>
                </a:moveTo>
                <a:lnTo>
                  <a:pt x="1485498" y="0"/>
                </a:lnTo>
                <a:lnTo>
                  <a:pt x="1485498" y="835593"/>
                </a:lnTo>
                <a:lnTo>
                  <a:pt x="0" y="835593"/>
                </a:lnTo>
                <a:lnTo>
                  <a:pt x="0" y="0"/>
                </a:lnTo>
                <a:close/>
              </a:path>
            </a:pathLst>
          </a:custGeom>
          <a:blipFill>
            <a:blip r:embed="rId3"/>
            <a:stretch>
              <a:fillRect/>
            </a:stretch>
          </a:blipFill>
        </p:spPr>
      </p:sp>
      <p:sp>
        <p:nvSpPr>
          <p:cNvPr id="9" name="Freeform 9"/>
          <p:cNvSpPr/>
          <p:nvPr/>
        </p:nvSpPr>
        <p:spPr>
          <a:xfrm>
            <a:off x="89369" y="7341777"/>
            <a:ext cx="1485498" cy="835593"/>
          </a:xfrm>
          <a:custGeom>
            <a:avLst/>
            <a:gdLst/>
            <a:ahLst/>
            <a:cxnLst/>
            <a:rect l="l" t="t" r="r" b="b"/>
            <a:pathLst>
              <a:path w="1485498" h="835593">
                <a:moveTo>
                  <a:pt x="0" y="0"/>
                </a:moveTo>
                <a:lnTo>
                  <a:pt x="1485498" y="0"/>
                </a:lnTo>
                <a:lnTo>
                  <a:pt x="1485498" y="835593"/>
                </a:lnTo>
                <a:lnTo>
                  <a:pt x="0" y="835593"/>
                </a:lnTo>
                <a:lnTo>
                  <a:pt x="0" y="0"/>
                </a:lnTo>
                <a:close/>
              </a:path>
            </a:pathLst>
          </a:custGeom>
          <a:blipFill>
            <a:blip r:embed="rId3"/>
            <a:stretch>
              <a:fillRect/>
            </a:stretch>
          </a:blipFill>
        </p:spPr>
      </p:sp>
      <p:sp>
        <p:nvSpPr>
          <p:cNvPr id="10" name="Freeform 10"/>
          <p:cNvSpPr/>
          <p:nvPr/>
        </p:nvSpPr>
        <p:spPr>
          <a:xfrm>
            <a:off x="89369" y="8526964"/>
            <a:ext cx="1485498" cy="835593"/>
          </a:xfrm>
          <a:custGeom>
            <a:avLst/>
            <a:gdLst/>
            <a:ahLst/>
            <a:cxnLst/>
            <a:rect l="l" t="t" r="r" b="b"/>
            <a:pathLst>
              <a:path w="1485498" h="835593">
                <a:moveTo>
                  <a:pt x="0" y="0"/>
                </a:moveTo>
                <a:lnTo>
                  <a:pt x="1485498" y="0"/>
                </a:lnTo>
                <a:lnTo>
                  <a:pt x="1485498" y="835593"/>
                </a:lnTo>
                <a:lnTo>
                  <a:pt x="0" y="835593"/>
                </a:lnTo>
                <a:lnTo>
                  <a:pt x="0" y="0"/>
                </a:lnTo>
                <a:close/>
              </a:path>
            </a:pathLst>
          </a:custGeom>
          <a:blipFill>
            <a:blip r:embed="rId3"/>
            <a:stretch>
              <a:fillRect/>
            </a:stretch>
          </a:blipFill>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916318" y="1028700"/>
            <a:ext cx="2342982" cy="992789"/>
          </a:xfrm>
          <a:custGeom>
            <a:avLst/>
            <a:gdLst/>
            <a:ahLst/>
            <a:cxnLst/>
            <a:rect l="l" t="t" r="r" b="b"/>
            <a:pathLst>
              <a:path w="2342982" h="992789">
                <a:moveTo>
                  <a:pt x="0" y="0"/>
                </a:moveTo>
                <a:lnTo>
                  <a:pt x="2342982" y="0"/>
                </a:lnTo>
                <a:lnTo>
                  <a:pt x="2342982" y="992789"/>
                </a:lnTo>
                <a:lnTo>
                  <a:pt x="0" y="992789"/>
                </a:lnTo>
                <a:lnTo>
                  <a:pt x="0" y="0"/>
                </a:lnTo>
                <a:close/>
              </a:path>
            </a:pathLst>
          </a:custGeom>
          <a:blipFill>
            <a:blip r:embed="rId2"/>
            <a:stretch>
              <a:fillRect/>
            </a:stretch>
          </a:blipFill>
        </p:spPr>
      </p:sp>
      <p:sp>
        <p:nvSpPr>
          <p:cNvPr id="3" name="TextBox 3"/>
          <p:cNvSpPr txBox="1"/>
          <p:nvPr/>
        </p:nvSpPr>
        <p:spPr>
          <a:xfrm>
            <a:off x="1330260" y="1408079"/>
            <a:ext cx="3384500" cy="642484"/>
          </a:xfrm>
          <a:prstGeom prst="rect">
            <a:avLst/>
          </a:prstGeom>
        </p:spPr>
        <p:txBody>
          <a:bodyPr wrap="square" lIns="0" tIns="0" rIns="0" bIns="0" rtlCol="0" anchor="t">
            <a:spAutoFit/>
          </a:bodyPr>
          <a:lstStyle/>
          <a:p>
            <a:pPr algn="l">
              <a:lnSpc>
                <a:spcPts val="5180"/>
              </a:lnSpc>
            </a:pPr>
            <a:r>
              <a:rPr lang="en-US" sz="3700" dirty="0">
                <a:solidFill>
                  <a:srgbClr val="1E3C4A"/>
                </a:solidFill>
                <a:latin typeface="League Spartan"/>
                <a:ea typeface="League Spartan"/>
                <a:cs typeface="League Spartan"/>
                <a:sym typeface="League Spartan"/>
              </a:rPr>
              <a:t>Audit Cycle</a:t>
            </a:r>
          </a:p>
        </p:txBody>
      </p:sp>
      <p:grpSp>
        <p:nvGrpSpPr>
          <p:cNvPr id="4" name="Group 4"/>
          <p:cNvGrpSpPr/>
          <p:nvPr/>
        </p:nvGrpSpPr>
        <p:grpSpPr>
          <a:xfrm>
            <a:off x="3011422" y="-1038675"/>
            <a:ext cx="12265157" cy="12364349"/>
            <a:chOff x="0" y="0"/>
            <a:chExt cx="16353542" cy="16485799"/>
          </a:xfrm>
        </p:grpSpPr>
        <p:sp>
          <p:nvSpPr>
            <p:cNvPr id="5" name="Freeform 5"/>
            <p:cNvSpPr/>
            <p:nvPr/>
          </p:nvSpPr>
          <p:spPr>
            <a:xfrm rot="1530477">
              <a:off x="2088671" y="2014664"/>
              <a:ext cx="12176201" cy="12456471"/>
            </a:xfrm>
            <a:custGeom>
              <a:avLst/>
              <a:gdLst/>
              <a:ahLst/>
              <a:cxnLst/>
              <a:rect l="l" t="t" r="r" b="b"/>
              <a:pathLst>
                <a:path w="12176201" h="12456471">
                  <a:moveTo>
                    <a:pt x="0" y="0"/>
                  </a:moveTo>
                  <a:lnTo>
                    <a:pt x="12176201" y="0"/>
                  </a:lnTo>
                  <a:lnTo>
                    <a:pt x="12176201" y="12456471"/>
                  </a:lnTo>
                  <a:lnTo>
                    <a:pt x="0" y="1245647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TextBox 6"/>
            <p:cNvSpPr txBox="1"/>
            <p:nvPr/>
          </p:nvSpPr>
          <p:spPr>
            <a:xfrm>
              <a:off x="7020766" y="3332188"/>
              <a:ext cx="3807924" cy="1441450"/>
            </a:xfrm>
            <a:prstGeom prst="rect">
              <a:avLst/>
            </a:prstGeom>
          </p:spPr>
          <p:txBody>
            <a:bodyPr lIns="0" tIns="0" rIns="0" bIns="0" rtlCol="0" anchor="t">
              <a:spAutoFit/>
            </a:bodyPr>
            <a:lstStyle/>
            <a:p>
              <a:pPr algn="ctr">
                <a:lnSpc>
                  <a:spcPts val="4200"/>
                </a:lnSpc>
              </a:pPr>
              <a:r>
                <a:rPr lang="en-US" sz="3500" b="1">
                  <a:solidFill>
                    <a:srgbClr val="1E3C4A"/>
                  </a:solidFill>
                  <a:latin typeface="Roboto Bold"/>
                  <a:ea typeface="Roboto Bold"/>
                  <a:cs typeface="Roboto Bold"/>
                  <a:sym typeface="Roboto Bold"/>
                </a:rPr>
                <a:t>SET STANDARDS</a:t>
              </a:r>
            </a:p>
          </p:txBody>
        </p:sp>
        <p:sp>
          <p:nvSpPr>
            <p:cNvPr id="7" name="TextBox 7"/>
            <p:cNvSpPr txBox="1"/>
            <p:nvPr/>
          </p:nvSpPr>
          <p:spPr>
            <a:xfrm>
              <a:off x="10342211" y="7310134"/>
              <a:ext cx="3871132" cy="1441450"/>
            </a:xfrm>
            <a:prstGeom prst="rect">
              <a:avLst/>
            </a:prstGeom>
          </p:spPr>
          <p:txBody>
            <a:bodyPr lIns="0" tIns="0" rIns="0" bIns="0" rtlCol="0" anchor="t">
              <a:spAutoFit/>
            </a:bodyPr>
            <a:lstStyle/>
            <a:p>
              <a:pPr algn="ctr">
                <a:lnSpc>
                  <a:spcPts val="4200"/>
                </a:lnSpc>
              </a:pPr>
              <a:r>
                <a:rPr lang="en-US" sz="3500" b="1">
                  <a:solidFill>
                    <a:srgbClr val="1E3C4A"/>
                  </a:solidFill>
                  <a:latin typeface="Roboto Bold"/>
                  <a:ea typeface="Roboto Bold"/>
                  <a:cs typeface="Roboto Bold"/>
                  <a:sym typeface="Roboto Bold"/>
                </a:rPr>
                <a:t>COLLECT DATA</a:t>
              </a:r>
            </a:p>
          </p:txBody>
        </p:sp>
        <p:sp>
          <p:nvSpPr>
            <p:cNvPr id="8" name="TextBox 8"/>
            <p:cNvSpPr txBox="1"/>
            <p:nvPr/>
          </p:nvSpPr>
          <p:spPr>
            <a:xfrm>
              <a:off x="7393339" y="11056790"/>
              <a:ext cx="4355724" cy="2152650"/>
            </a:xfrm>
            <a:prstGeom prst="rect">
              <a:avLst/>
            </a:prstGeom>
          </p:spPr>
          <p:txBody>
            <a:bodyPr lIns="0" tIns="0" rIns="0" bIns="0" rtlCol="0" anchor="t">
              <a:spAutoFit/>
            </a:bodyPr>
            <a:lstStyle/>
            <a:p>
              <a:pPr algn="ctr">
                <a:lnSpc>
                  <a:spcPts val="4200"/>
                </a:lnSpc>
              </a:pPr>
              <a:r>
                <a:rPr lang="en-US" sz="3500" b="1">
                  <a:solidFill>
                    <a:srgbClr val="1E3C4A"/>
                  </a:solidFill>
                  <a:latin typeface="Roboto Bold"/>
                  <a:ea typeface="Roboto Bold"/>
                  <a:cs typeface="Roboto Bold"/>
                  <a:sym typeface="Roboto Bold"/>
                </a:rPr>
                <a:t>COMPARE WITH STANDARDS</a:t>
              </a:r>
            </a:p>
          </p:txBody>
        </p:sp>
        <p:sp>
          <p:nvSpPr>
            <p:cNvPr id="9" name="TextBox 9"/>
            <p:cNvSpPr txBox="1"/>
            <p:nvPr/>
          </p:nvSpPr>
          <p:spPr>
            <a:xfrm>
              <a:off x="2426269" y="9992567"/>
              <a:ext cx="5240631" cy="1441450"/>
            </a:xfrm>
            <a:prstGeom prst="rect">
              <a:avLst/>
            </a:prstGeom>
          </p:spPr>
          <p:txBody>
            <a:bodyPr lIns="0" tIns="0" rIns="0" bIns="0" rtlCol="0" anchor="t">
              <a:spAutoFit/>
            </a:bodyPr>
            <a:lstStyle/>
            <a:p>
              <a:pPr algn="ctr">
                <a:lnSpc>
                  <a:spcPts val="4200"/>
                </a:lnSpc>
              </a:pPr>
              <a:r>
                <a:rPr lang="en-US" sz="3500" b="1">
                  <a:solidFill>
                    <a:srgbClr val="1E3C4A"/>
                  </a:solidFill>
                  <a:latin typeface="Roboto Bold"/>
                  <a:ea typeface="Roboto Bold"/>
                  <a:cs typeface="Roboto Bold"/>
                  <a:sym typeface="Roboto Bold"/>
                </a:rPr>
                <a:t>MAKE IMPROVEMENTS</a:t>
              </a:r>
            </a:p>
          </p:txBody>
        </p:sp>
        <p:sp>
          <p:nvSpPr>
            <p:cNvPr id="10" name="TextBox 10"/>
            <p:cNvSpPr txBox="1"/>
            <p:nvPr/>
          </p:nvSpPr>
          <p:spPr>
            <a:xfrm>
              <a:off x="1780135" y="6199942"/>
              <a:ext cx="5240631" cy="792692"/>
            </a:xfrm>
            <a:prstGeom prst="rect">
              <a:avLst/>
            </a:prstGeom>
          </p:spPr>
          <p:txBody>
            <a:bodyPr lIns="0" tIns="0" rIns="0" bIns="0" rtlCol="0" anchor="t">
              <a:spAutoFit/>
            </a:bodyPr>
            <a:lstStyle/>
            <a:p>
              <a:pPr algn="ctr">
                <a:lnSpc>
                  <a:spcPts val="4900"/>
                </a:lnSpc>
              </a:pPr>
              <a:r>
                <a:rPr lang="en-US" sz="3500" b="1">
                  <a:solidFill>
                    <a:srgbClr val="1E3C4A"/>
                  </a:solidFill>
                  <a:latin typeface="Roboto Bold"/>
                  <a:ea typeface="Roboto Bold"/>
                  <a:cs typeface="Roboto Bold"/>
                  <a:sym typeface="Roboto Bold"/>
                </a:rPr>
                <a:t>RE-AUDIT</a:t>
              </a:r>
            </a:p>
          </p:txBody>
        </p:sp>
        <p:sp>
          <p:nvSpPr>
            <p:cNvPr id="11" name="TextBox 11"/>
            <p:cNvSpPr txBox="1"/>
            <p:nvPr/>
          </p:nvSpPr>
          <p:spPr>
            <a:xfrm>
              <a:off x="6673627" y="7416275"/>
              <a:ext cx="2788859" cy="2171700"/>
            </a:xfrm>
            <a:prstGeom prst="rect">
              <a:avLst/>
            </a:prstGeom>
          </p:spPr>
          <p:txBody>
            <a:bodyPr lIns="0" tIns="0" rIns="0" bIns="0" rtlCol="0" anchor="t">
              <a:spAutoFit/>
            </a:bodyPr>
            <a:lstStyle/>
            <a:p>
              <a:pPr algn="ctr">
                <a:lnSpc>
                  <a:spcPts val="4320"/>
                </a:lnSpc>
              </a:pPr>
              <a:r>
                <a:rPr lang="en-US" sz="3600" b="1" i="1">
                  <a:solidFill>
                    <a:srgbClr val="4760A7"/>
                  </a:solidFill>
                  <a:latin typeface="Glacial Indifference Bold Italics"/>
                  <a:ea typeface="Glacial Indifference Bold Italics"/>
                  <a:cs typeface="Glacial Indifference Bold Italics"/>
                  <a:sym typeface="Glacial Indifference Bold Italics"/>
                </a:rPr>
                <a:t>IDENTIFY THE TOPIC</a:t>
              </a:r>
            </a:p>
          </p:txBody>
        </p:sp>
      </p:grpSp>
      <p:grpSp>
        <p:nvGrpSpPr>
          <p:cNvPr id="12" name="Group 12"/>
          <p:cNvGrpSpPr/>
          <p:nvPr/>
        </p:nvGrpSpPr>
        <p:grpSpPr>
          <a:xfrm>
            <a:off x="673481" y="2484404"/>
            <a:ext cx="17462119" cy="7047264"/>
            <a:chOff x="0" y="-76200"/>
            <a:chExt cx="23282826" cy="9396351"/>
          </a:xfrm>
        </p:grpSpPr>
        <p:sp>
          <p:nvSpPr>
            <p:cNvPr id="13" name="TextBox 13"/>
            <p:cNvSpPr txBox="1"/>
            <p:nvPr/>
          </p:nvSpPr>
          <p:spPr>
            <a:xfrm>
              <a:off x="13945943" y="-76200"/>
              <a:ext cx="9336882" cy="805180"/>
            </a:xfrm>
            <a:prstGeom prst="rect">
              <a:avLst/>
            </a:prstGeom>
          </p:spPr>
          <p:txBody>
            <a:bodyPr wrap="square" lIns="0" tIns="0" rIns="0" bIns="0" rtlCol="0" anchor="t">
              <a:spAutoFit/>
            </a:bodyPr>
            <a:lstStyle/>
            <a:p>
              <a:pPr algn="l">
                <a:lnSpc>
                  <a:spcPts val="5040"/>
                </a:lnSpc>
              </a:pPr>
              <a:r>
                <a:rPr lang="en-US" sz="3600" dirty="0">
                  <a:solidFill>
                    <a:srgbClr val="000000"/>
                  </a:solidFill>
                  <a:latin typeface="Sigher"/>
                  <a:ea typeface="Sigher"/>
                  <a:cs typeface="Sigher"/>
                  <a:sym typeface="Sigher"/>
                </a:rPr>
                <a:t>What should good practice look like?</a:t>
              </a:r>
            </a:p>
          </p:txBody>
        </p:sp>
        <p:sp>
          <p:nvSpPr>
            <p:cNvPr id="14" name="TextBox 14"/>
            <p:cNvSpPr txBox="1"/>
            <p:nvPr/>
          </p:nvSpPr>
          <p:spPr>
            <a:xfrm>
              <a:off x="16857618" y="4614808"/>
              <a:ext cx="6425208" cy="825867"/>
            </a:xfrm>
            <a:prstGeom prst="rect">
              <a:avLst/>
            </a:prstGeom>
          </p:spPr>
          <p:txBody>
            <a:bodyPr wrap="square" lIns="0" tIns="0" rIns="0" bIns="0" rtlCol="0" anchor="t">
              <a:spAutoFit/>
            </a:bodyPr>
            <a:lstStyle/>
            <a:p>
              <a:pPr algn="l">
                <a:lnSpc>
                  <a:spcPts val="5040"/>
                </a:lnSpc>
              </a:pPr>
              <a:r>
                <a:rPr lang="en-US" sz="3600" dirty="0">
                  <a:solidFill>
                    <a:srgbClr val="000000"/>
                  </a:solidFill>
                  <a:latin typeface="Sigher"/>
                  <a:ea typeface="Sigher"/>
                  <a:cs typeface="Sigher"/>
                  <a:sym typeface="Sigher"/>
                </a:rPr>
                <a:t>What’s happening now?</a:t>
              </a:r>
            </a:p>
          </p:txBody>
        </p:sp>
        <p:sp>
          <p:nvSpPr>
            <p:cNvPr id="15" name="TextBox 15"/>
            <p:cNvSpPr txBox="1"/>
            <p:nvPr/>
          </p:nvSpPr>
          <p:spPr>
            <a:xfrm>
              <a:off x="14236728" y="8514971"/>
              <a:ext cx="8030098" cy="805180"/>
            </a:xfrm>
            <a:prstGeom prst="rect">
              <a:avLst/>
            </a:prstGeom>
          </p:spPr>
          <p:txBody>
            <a:bodyPr wrap="square" lIns="0" tIns="0" rIns="0" bIns="0" rtlCol="0" anchor="t">
              <a:spAutoFit/>
            </a:bodyPr>
            <a:lstStyle/>
            <a:p>
              <a:pPr algn="l">
                <a:lnSpc>
                  <a:spcPts val="5040"/>
                </a:lnSpc>
              </a:pPr>
              <a:r>
                <a:rPr lang="en-US" sz="3600" dirty="0">
                  <a:solidFill>
                    <a:srgbClr val="000000"/>
                  </a:solidFill>
                  <a:latin typeface="Sigher"/>
                  <a:ea typeface="Sigher"/>
                  <a:cs typeface="Sigher"/>
                  <a:sym typeface="Sigher"/>
                </a:rPr>
                <a:t>Are we meeting expectations?</a:t>
              </a:r>
            </a:p>
          </p:txBody>
        </p:sp>
        <p:sp>
          <p:nvSpPr>
            <p:cNvPr id="16" name="TextBox 16"/>
            <p:cNvSpPr txBox="1"/>
            <p:nvPr/>
          </p:nvSpPr>
          <p:spPr>
            <a:xfrm>
              <a:off x="748871" y="7474287"/>
              <a:ext cx="6338094" cy="805180"/>
            </a:xfrm>
            <a:prstGeom prst="rect">
              <a:avLst/>
            </a:prstGeom>
          </p:spPr>
          <p:txBody>
            <a:bodyPr lIns="0" tIns="0" rIns="0" bIns="0" rtlCol="0" anchor="t">
              <a:spAutoFit/>
            </a:bodyPr>
            <a:lstStyle/>
            <a:p>
              <a:pPr algn="l">
                <a:lnSpc>
                  <a:spcPts val="5040"/>
                </a:lnSpc>
              </a:pPr>
              <a:r>
                <a:rPr lang="en-US" sz="3600">
                  <a:solidFill>
                    <a:srgbClr val="000000"/>
                  </a:solidFill>
                  <a:latin typeface="Sigher"/>
                  <a:ea typeface="Sigher"/>
                  <a:cs typeface="Sigher"/>
                  <a:sym typeface="Sigher"/>
                </a:rPr>
                <a:t>What changes are needed?</a:t>
              </a:r>
            </a:p>
          </p:txBody>
        </p:sp>
        <p:sp>
          <p:nvSpPr>
            <p:cNvPr id="17" name="TextBox 17"/>
            <p:cNvSpPr txBox="1"/>
            <p:nvPr/>
          </p:nvSpPr>
          <p:spPr>
            <a:xfrm>
              <a:off x="0" y="2489506"/>
              <a:ext cx="5388372" cy="805180"/>
            </a:xfrm>
            <a:prstGeom prst="rect">
              <a:avLst/>
            </a:prstGeom>
          </p:spPr>
          <p:txBody>
            <a:bodyPr lIns="0" tIns="0" rIns="0" bIns="0" rtlCol="0" anchor="t">
              <a:spAutoFit/>
            </a:bodyPr>
            <a:lstStyle/>
            <a:p>
              <a:pPr algn="l">
                <a:lnSpc>
                  <a:spcPts val="5040"/>
                </a:lnSpc>
              </a:pPr>
              <a:r>
                <a:rPr lang="en-US" sz="3600">
                  <a:solidFill>
                    <a:srgbClr val="000000"/>
                  </a:solidFill>
                  <a:latin typeface="Sigher"/>
                  <a:ea typeface="Sigher"/>
                  <a:cs typeface="Sigher"/>
                  <a:sym typeface="Sigher"/>
                </a:rPr>
                <a:t>Did the changes work?</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916318" y="1028700"/>
            <a:ext cx="2342982" cy="992789"/>
          </a:xfrm>
          <a:custGeom>
            <a:avLst/>
            <a:gdLst/>
            <a:ahLst/>
            <a:cxnLst/>
            <a:rect l="l" t="t" r="r" b="b"/>
            <a:pathLst>
              <a:path w="2342982" h="992789">
                <a:moveTo>
                  <a:pt x="0" y="0"/>
                </a:moveTo>
                <a:lnTo>
                  <a:pt x="2342982" y="0"/>
                </a:lnTo>
                <a:lnTo>
                  <a:pt x="2342982" y="992789"/>
                </a:lnTo>
                <a:lnTo>
                  <a:pt x="0" y="992789"/>
                </a:lnTo>
                <a:lnTo>
                  <a:pt x="0" y="0"/>
                </a:lnTo>
                <a:close/>
              </a:path>
            </a:pathLst>
          </a:custGeom>
          <a:blipFill>
            <a:blip r:embed="rId2"/>
            <a:stretch>
              <a:fillRect/>
            </a:stretch>
          </a:blipFill>
        </p:spPr>
      </p:sp>
      <p:grpSp>
        <p:nvGrpSpPr>
          <p:cNvPr id="3" name="Group 3"/>
          <p:cNvGrpSpPr/>
          <p:nvPr/>
        </p:nvGrpSpPr>
        <p:grpSpPr>
          <a:xfrm>
            <a:off x="4984321" y="1264599"/>
            <a:ext cx="8319358" cy="7757801"/>
            <a:chOff x="0" y="0"/>
            <a:chExt cx="11092478" cy="10343735"/>
          </a:xfrm>
        </p:grpSpPr>
        <p:sp>
          <p:nvSpPr>
            <p:cNvPr id="4" name="Freeform 4"/>
            <p:cNvSpPr/>
            <p:nvPr/>
          </p:nvSpPr>
          <p:spPr>
            <a:xfrm>
              <a:off x="0" y="0"/>
              <a:ext cx="11092478" cy="10343735"/>
            </a:xfrm>
            <a:custGeom>
              <a:avLst/>
              <a:gdLst/>
              <a:ahLst/>
              <a:cxnLst/>
              <a:rect l="l" t="t" r="r" b="b"/>
              <a:pathLst>
                <a:path w="11092478" h="10343735">
                  <a:moveTo>
                    <a:pt x="0" y="0"/>
                  </a:moveTo>
                  <a:lnTo>
                    <a:pt x="11092478" y="0"/>
                  </a:lnTo>
                  <a:lnTo>
                    <a:pt x="11092478" y="10343735"/>
                  </a:lnTo>
                  <a:lnTo>
                    <a:pt x="0" y="10343735"/>
                  </a:lnTo>
                  <a:lnTo>
                    <a:pt x="0" y="0"/>
                  </a:lnTo>
                  <a:close/>
                </a:path>
              </a:pathLst>
            </a:custGeom>
            <a:blipFill>
              <a:blip r:embed="rId3">
                <a:alphaModFix amt="60000"/>
                <a:extLst>
                  <a:ext uri="{96DAC541-7B7A-43D3-8B79-37D633B846F1}">
                    <asvg:svgBlip xmlns:asvg="http://schemas.microsoft.com/office/drawing/2016/SVG/main" r:embed="rId4"/>
                  </a:ext>
                </a:extLst>
              </a:blip>
              <a:stretch>
                <a:fillRect/>
              </a:stretch>
            </a:blipFill>
          </p:spPr>
        </p:sp>
        <p:sp>
          <p:nvSpPr>
            <p:cNvPr id="5" name="TextBox 5"/>
            <p:cNvSpPr txBox="1"/>
            <p:nvPr/>
          </p:nvSpPr>
          <p:spPr>
            <a:xfrm>
              <a:off x="2212132" y="2618956"/>
              <a:ext cx="6668214" cy="5020099"/>
            </a:xfrm>
            <a:prstGeom prst="rect">
              <a:avLst/>
            </a:prstGeom>
          </p:spPr>
          <p:txBody>
            <a:bodyPr lIns="0" tIns="0" rIns="0" bIns="0" rtlCol="0" anchor="t">
              <a:spAutoFit/>
            </a:bodyPr>
            <a:lstStyle/>
            <a:p>
              <a:pPr algn="ctr">
                <a:lnSpc>
                  <a:spcPts val="6019"/>
                </a:lnSpc>
                <a:spcBef>
                  <a:spcPct val="0"/>
                </a:spcBef>
              </a:pPr>
              <a:r>
                <a:rPr lang="en-US" sz="4299" b="1">
                  <a:solidFill>
                    <a:srgbClr val="1E3C4A"/>
                  </a:solidFill>
                  <a:latin typeface="Raleway Bold"/>
                  <a:ea typeface="Raleway Bold"/>
                  <a:cs typeface="Raleway Bold"/>
                  <a:sym typeface="Raleway Bold"/>
                </a:rPr>
                <a:t> It’s a cycle because we keep going until we get it right—and then keep checking!</a:t>
              </a:r>
            </a:p>
          </p:txBody>
        </p:sp>
      </p:grpSp>
      <p:sp>
        <p:nvSpPr>
          <p:cNvPr id="6" name="TextBox 6"/>
          <p:cNvSpPr txBox="1"/>
          <p:nvPr/>
        </p:nvSpPr>
        <p:spPr>
          <a:xfrm>
            <a:off x="1330260" y="1408079"/>
            <a:ext cx="3013140" cy="642484"/>
          </a:xfrm>
          <a:prstGeom prst="rect">
            <a:avLst/>
          </a:prstGeom>
        </p:spPr>
        <p:txBody>
          <a:bodyPr wrap="square" lIns="0" tIns="0" rIns="0" bIns="0" rtlCol="0" anchor="t">
            <a:spAutoFit/>
          </a:bodyPr>
          <a:lstStyle/>
          <a:p>
            <a:pPr algn="l">
              <a:lnSpc>
                <a:spcPts val="5180"/>
              </a:lnSpc>
            </a:pPr>
            <a:r>
              <a:rPr lang="en-US" sz="3700" dirty="0">
                <a:solidFill>
                  <a:srgbClr val="1E3C4A"/>
                </a:solidFill>
                <a:latin typeface="League Spartan"/>
                <a:ea typeface="League Spartan"/>
                <a:cs typeface="League Spartan"/>
                <a:sym typeface="League Spartan"/>
              </a:rPr>
              <a:t>Audit cycle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916318" y="1028700"/>
            <a:ext cx="2342982" cy="992789"/>
          </a:xfrm>
          <a:custGeom>
            <a:avLst/>
            <a:gdLst/>
            <a:ahLst/>
            <a:cxnLst/>
            <a:rect l="l" t="t" r="r" b="b"/>
            <a:pathLst>
              <a:path w="2342982" h="992789">
                <a:moveTo>
                  <a:pt x="0" y="0"/>
                </a:moveTo>
                <a:lnTo>
                  <a:pt x="2342982" y="0"/>
                </a:lnTo>
                <a:lnTo>
                  <a:pt x="2342982" y="992789"/>
                </a:lnTo>
                <a:lnTo>
                  <a:pt x="0" y="992789"/>
                </a:lnTo>
                <a:lnTo>
                  <a:pt x="0" y="0"/>
                </a:lnTo>
                <a:close/>
              </a:path>
            </a:pathLst>
          </a:custGeom>
          <a:blipFill>
            <a:blip r:embed="rId2"/>
            <a:stretch>
              <a:fillRect/>
            </a:stretch>
          </a:blipFill>
        </p:spPr>
      </p:sp>
      <p:sp>
        <p:nvSpPr>
          <p:cNvPr id="3" name="TextBox 3"/>
          <p:cNvSpPr txBox="1"/>
          <p:nvPr/>
        </p:nvSpPr>
        <p:spPr>
          <a:xfrm>
            <a:off x="1330260" y="1408079"/>
            <a:ext cx="7204140" cy="642484"/>
          </a:xfrm>
          <a:prstGeom prst="rect">
            <a:avLst/>
          </a:prstGeom>
        </p:spPr>
        <p:txBody>
          <a:bodyPr wrap="square" lIns="0" tIns="0" rIns="0" bIns="0" rtlCol="0" anchor="t">
            <a:spAutoFit/>
          </a:bodyPr>
          <a:lstStyle/>
          <a:p>
            <a:pPr algn="l">
              <a:lnSpc>
                <a:spcPts val="5180"/>
              </a:lnSpc>
            </a:pPr>
            <a:r>
              <a:rPr lang="en-US" sz="3700" dirty="0">
                <a:solidFill>
                  <a:srgbClr val="1E3C4A"/>
                </a:solidFill>
                <a:latin typeface="League Spartan"/>
                <a:ea typeface="League Spartan"/>
                <a:cs typeface="League Spartan"/>
                <a:sym typeface="League Spartan"/>
              </a:rPr>
              <a:t>What do you need to do?</a:t>
            </a:r>
          </a:p>
        </p:txBody>
      </p:sp>
      <p:sp>
        <p:nvSpPr>
          <p:cNvPr id="4" name="TextBox 4"/>
          <p:cNvSpPr txBox="1"/>
          <p:nvPr/>
        </p:nvSpPr>
        <p:spPr>
          <a:xfrm>
            <a:off x="1330260" y="2619288"/>
            <a:ext cx="14929511" cy="6414771"/>
          </a:xfrm>
          <a:prstGeom prst="rect">
            <a:avLst/>
          </a:prstGeom>
        </p:spPr>
        <p:txBody>
          <a:bodyPr lIns="0" tIns="0" rIns="0" bIns="0" rtlCol="0" anchor="t">
            <a:spAutoFit/>
          </a:bodyPr>
          <a:lstStyle/>
          <a:p>
            <a:pPr algn="l">
              <a:lnSpc>
                <a:spcPts val="4480"/>
              </a:lnSpc>
              <a:spcBef>
                <a:spcPct val="0"/>
              </a:spcBef>
            </a:pPr>
            <a:r>
              <a:rPr lang="en-US" sz="3200" b="1">
                <a:solidFill>
                  <a:srgbClr val="4760A7"/>
                </a:solidFill>
                <a:latin typeface="Raleway Bold"/>
                <a:ea typeface="Raleway Bold"/>
                <a:cs typeface="Raleway Bold"/>
                <a:sym typeface="Raleway Bold"/>
              </a:rPr>
              <a:t>Complete the Infection Prevention and Control audit in relation to one of the following sections: </a:t>
            </a:r>
          </a:p>
          <a:p>
            <a:pPr algn="l">
              <a:lnSpc>
                <a:spcPts val="4480"/>
              </a:lnSpc>
              <a:spcBef>
                <a:spcPct val="0"/>
              </a:spcBef>
            </a:pPr>
            <a:endParaRPr lang="en-US" sz="3200" b="1">
              <a:solidFill>
                <a:srgbClr val="4760A7"/>
              </a:solidFill>
              <a:latin typeface="Raleway Bold"/>
              <a:ea typeface="Raleway Bold"/>
              <a:cs typeface="Raleway Bold"/>
              <a:sym typeface="Raleway Bold"/>
            </a:endParaRPr>
          </a:p>
          <a:p>
            <a:pPr marL="690881" lvl="1" indent="-345440" algn="l">
              <a:lnSpc>
                <a:spcPts val="5760"/>
              </a:lnSpc>
              <a:buFont typeface="Arial"/>
              <a:buChar char="•"/>
            </a:pPr>
            <a:r>
              <a:rPr lang="en-US" sz="3200">
                <a:solidFill>
                  <a:srgbClr val="1E3C4A"/>
                </a:solidFill>
                <a:latin typeface="Open Sans"/>
                <a:ea typeface="Open Sans"/>
                <a:cs typeface="Open Sans"/>
                <a:sym typeface="Open Sans"/>
              </a:rPr>
              <a:t>Hand hygiene </a:t>
            </a:r>
          </a:p>
          <a:p>
            <a:pPr marL="690881" lvl="1" indent="-345440" algn="l">
              <a:lnSpc>
                <a:spcPts val="5760"/>
              </a:lnSpc>
              <a:buFont typeface="Arial"/>
              <a:buChar char="•"/>
            </a:pPr>
            <a:r>
              <a:rPr lang="en-US" sz="3200">
                <a:solidFill>
                  <a:srgbClr val="1E3C4A"/>
                </a:solidFill>
                <a:latin typeface="Open Sans"/>
                <a:ea typeface="Open Sans"/>
                <a:cs typeface="Open Sans"/>
                <a:sym typeface="Open Sans"/>
              </a:rPr>
              <a:t>Sharps disposal </a:t>
            </a:r>
          </a:p>
          <a:p>
            <a:pPr marL="690881" lvl="1" indent="-345440" algn="l">
              <a:lnSpc>
                <a:spcPts val="5760"/>
              </a:lnSpc>
              <a:buFont typeface="Arial"/>
              <a:buChar char="•"/>
            </a:pPr>
            <a:r>
              <a:rPr lang="en-US" sz="3200">
                <a:solidFill>
                  <a:srgbClr val="1E3C4A"/>
                </a:solidFill>
                <a:latin typeface="Open Sans"/>
                <a:ea typeface="Open Sans"/>
                <a:cs typeface="Open Sans"/>
                <a:sym typeface="Open Sans"/>
              </a:rPr>
              <a:t>Decontamination of instruments </a:t>
            </a:r>
          </a:p>
          <a:p>
            <a:pPr algn="l">
              <a:lnSpc>
                <a:spcPts val="5760"/>
              </a:lnSpc>
            </a:pPr>
            <a:endParaRPr lang="en-US" sz="3200">
              <a:solidFill>
                <a:srgbClr val="1E3C4A"/>
              </a:solidFill>
              <a:latin typeface="Open Sans"/>
              <a:ea typeface="Open Sans"/>
              <a:cs typeface="Open Sans"/>
              <a:sym typeface="Open Sans"/>
            </a:endParaRPr>
          </a:p>
          <a:p>
            <a:pPr algn="l">
              <a:lnSpc>
                <a:spcPts val="5760"/>
              </a:lnSpc>
            </a:pPr>
            <a:endParaRPr lang="en-US" sz="3200">
              <a:solidFill>
                <a:srgbClr val="1E3C4A"/>
              </a:solidFill>
              <a:latin typeface="Open Sans"/>
              <a:ea typeface="Open Sans"/>
              <a:cs typeface="Open Sans"/>
              <a:sym typeface="Open Sans"/>
            </a:endParaRPr>
          </a:p>
          <a:p>
            <a:pPr algn="l">
              <a:lnSpc>
                <a:spcPts val="4480"/>
              </a:lnSpc>
              <a:spcBef>
                <a:spcPct val="0"/>
              </a:spcBef>
            </a:pPr>
            <a:r>
              <a:rPr lang="en-US" sz="3200" b="1">
                <a:solidFill>
                  <a:srgbClr val="4760A7"/>
                </a:solidFill>
                <a:latin typeface="Raleway Bold"/>
                <a:ea typeface="Raleway Bold"/>
                <a:cs typeface="Raleway Bold"/>
                <a:sym typeface="Raleway Bold"/>
              </a:rPr>
              <a:t>Provide evidence of quality improvements you have made as a result of an audit.</a:t>
            </a:r>
          </a:p>
        </p:txBody>
      </p:sp>
      <p:grpSp>
        <p:nvGrpSpPr>
          <p:cNvPr id="5" name="Group 5"/>
          <p:cNvGrpSpPr/>
          <p:nvPr/>
        </p:nvGrpSpPr>
        <p:grpSpPr>
          <a:xfrm>
            <a:off x="9735051" y="3533021"/>
            <a:ext cx="7312140" cy="4578434"/>
            <a:chOff x="0" y="0"/>
            <a:chExt cx="9749520" cy="6104579"/>
          </a:xfrm>
        </p:grpSpPr>
        <p:sp>
          <p:nvSpPr>
            <p:cNvPr id="6" name="TextBox 6"/>
            <p:cNvSpPr txBox="1"/>
            <p:nvPr/>
          </p:nvSpPr>
          <p:spPr>
            <a:xfrm rot="-548503">
              <a:off x="340856" y="1239514"/>
              <a:ext cx="9135760" cy="4165789"/>
            </a:xfrm>
            <a:prstGeom prst="rect">
              <a:avLst/>
            </a:prstGeom>
          </p:spPr>
          <p:txBody>
            <a:bodyPr lIns="0" tIns="0" rIns="0" bIns="0" rtlCol="0" anchor="t">
              <a:spAutoFit/>
            </a:bodyPr>
            <a:lstStyle/>
            <a:p>
              <a:pPr algn="ctr">
                <a:lnSpc>
                  <a:spcPts val="22146"/>
                </a:lnSpc>
              </a:pPr>
              <a:r>
                <a:rPr lang="en-US" sz="15818">
                  <a:solidFill>
                    <a:srgbClr val="1E3C4A"/>
                  </a:solidFill>
                  <a:latin typeface="Negrita Pro"/>
                  <a:ea typeface="Negrita Pro"/>
                  <a:cs typeface="Negrita Pro"/>
                  <a:sym typeface="Negrita Pro"/>
                </a:rPr>
                <a:t>simple!</a:t>
              </a:r>
            </a:p>
          </p:txBody>
        </p:sp>
        <p:sp>
          <p:nvSpPr>
            <p:cNvPr id="7" name="TextBox 7"/>
            <p:cNvSpPr txBox="1"/>
            <p:nvPr/>
          </p:nvSpPr>
          <p:spPr>
            <a:xfrm rot="-961802">
              <a:off x="188729" y="555934"/>
              <a:ext cx="5852656" cy="2610104"/>
            </a:xfrm>
            <a:prstGeom prst="rect">
              <a:avLst/>
            </a:prstGeom>
          </p:spPr>
          <p:txBody>
            <a:bodyPr lIns="0" tIns="0" rIns="0" bIns="0" rtlCol="0" anchor="t">
              <a:spAutoFit/>
            </a:bodyPr>
            <a:lstStyle/>
            <a:p>
              <a:pPr algn="ctr">
                <a:lnSpc>
                  <a:spcPts val="14817"/>
                </a:lnSpc>
              </a:pPr>
              <a:r>
                <a:rPr lang="en-US" sz="10583" spc="-105">
                  <a:solidFill>
                    <a:srgbClr val="1E3C4A"/>
                  </a:solidFill>
                  <a:latin typeface="Negrita Pro"/>
                  <a:ea typeface="Negrita Pro"/>
                  <a:cs typeface="Negrita Pro"/>
                  <a:sym typeface="Negrita Pro"/>
                </a:rPr>
                <a:t>Keep it</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916318" y="1028700"/>
            <a:ext cx="2342982" cy="992789"/>
          </a:xfrm>
          <a:custGeom>
            <a:avLst/>
            <a:gdLst/>
            <a:ahLst/>
            <a:cxnLst/>
            <a:rect l="l" t="t" r="r" b="b"/>
            <a:pathLst>
              <a:path w="2342982" h="992789">
                <a:moveTo>
                  <a:pt x="0" y="0"/>
                </a:moveTo>
                <a:lnTo>
                  <a:pt x="2342982" y="0"/>
                </a:lnTo>
                <a:lnTo>
                  <a:pt x="2342982" y="992789"/>
                </a:lnTo>
                <a:lnTo>
                  <a:pt x="0" y="992789"/>
                </a:lnTo>
                <a:lnTo>
                  <a:pt x="0" y="0"/>
                </a:lnTo>
                <a:close/>
              </a:path>
            </a:pathLst>
          </a:custGeom>
          <a:blipFill>
            <a:blip r:embed="rId2"/>
            <a:stretch>
              <a:fillRect/>
            </a:stretch>
          </a:blipFill>
        </p:spPr>
      </p:sp>
      <p:sp>
        <p:nvSpPr>
          <p:cNvPr id="3" name="TextBox 3"/>
          <p:cNvSpPr txBox="1"/>
          <p:nvPr/>
        </p:nvSpPr>
        <p:spPr>
          <a:xfrm>
            <a:off x="1028700" y="538363"/>
            <a:ext cx="2552700" cy="642484"/>
          </a:xfrm>
          <a:prstGeom prst="rect">
            <a:avLst/>
          </a:prstGeom>
        </p:spPr>
        <p:txBody>
          <a:bodyPr wrap="square" lIns="0" tIns="0" rIns="0" bIns="0" rtlCol="0" anchor="t">
            <a:spAutoFit/>
          </a:bodyPr>
          <a:lstStyle/>
          <a:p>
            <a:pPr algn="l">
              <a:lnSpc>
                <a:spcPts val="5180"/>
              </a:lnSpc>
            </a:pPr>
            <a:r>
              <a:rPr lang="en-US" sz="3700">
                <a:solidFill>
                  <a:srgbClr val="1E3C4A"/>
                </a:solidFill>
                <a:latin typeface="League Spartan"/>
                <a:ea typeface="League Spartan"/>
                <a:cs typeface="League Spartan"/>
                <a:sym typeface="League Spartan"/>
              </a:rPr>
              <a:t>Example</a:t>
            </a:r>
          </a:p>
        </p:txBody>
      </p:sp>
      <p:sp>
        <p:nvSpPr>
          <p:cNvPr id="4" name="TextBox 4"/>
          <p:cNvSpPr txBox="1"/>
          <p:nvPr/>
        </p:nvSpPr>
        <p:spPr>
          <a:xfrm>
            <a:off x="1028700" y="1446897"/>
            <a:ext cx="4281861" cy="632427"/>
          </a:xfrm>
          <a:prstGeom prst="rect">
            <a:avLst/>
          </a:prstGeom>
        </p:spPr>
        <p:txBody>
          <a:bodyPr lIns="0" tIns="0" rIns="0" bIns="0" rtlCol="0" anchor="t">
            <a:spAutoFit/>
          </a:bodyPr>
          <a:lstStyle/>
          <a:p>
            <a:pPr marL="777240" lvl="1" indent="-388620" algn="l">
              <a:lnSpc>
                <a:spcPts val="5040"/>
              </a:lnSpc>
              <a:buFont typeface="Arial"/>
              <a:buChar char="•"/>
            </a:pPr>
            <a:r>
              <a:rPr lang="en-US" sz="3600" b="1">
                <a:solidFill>
                  <a:srgbClr val="4760A7"/>
                </a:solidFill>
                <a:latin typeface="Raleway Bold"/>
                <a:ea typeface="Raleway Bold"/>
                <a:cs typeface="Raleway Bold"/>
                <a:sym typeface="Raleway Bold"/>
              </a:rPr>
              <a:t>Identify a topic</a:t>
            </a:r>
          </a:p>
        </p:txBody>
      </p:sp>
      <p:sp>
        <p:nvSpPr>
          <p:cNvPr id="5" name="TextBox 5"/>
          <p:cNvSpPr txBox="1"/>
          <p:nvPr/>
        </p:nvSpPr>
        <p:spPr>
          <a:xfrm>
            <a:off x="1028700" y="4269576"/>
            <a:ext cx="4281861" cy="632427"/>
          </a:xfrm>
          <a:prstGeom prst="rect">
            <a:avLst/>
          </a:prstGeom>
        </p:spPr>
        <p:txBody>
          <a:bodyPr lIns="0" tIns="0" rIns="0" bIns="0" rtlCol="0" anchor="t">
            <a:spAutoFit/>
          </a:bodyPr>
          <a:lstStyle/>
          <a:p>
            <a:pPr marL="777240" lvl="1" indent="-388620" algn="l">
              <a:lnSpc>
                <a:spcPts val="5040"/>
              </a:lnSpc>
              <a:buFont typeface="Arial"/>
              <a:buChar char="•"/>
            </a:pPr>
            <a:r>
              <a:rPr lang="en-US" sz="3600" b="1">
                <a:solidFill>
                  <a:srgbClr val="4760A7"/>
                </a:solidFill>
                <a:latin typeface="Raleway Bold"/>
                <a:ea typeface="Raleway Bold"/>
                <a:cs typeface="Raleway Bold"/>
                <a:sym typeface="Raleway Bold"/>
              </a:rPr>
              <a:t>Collect data</a:t>
            </a:r>
          </a:p>
        </p:txBody>
      </p:sp>
      <p:sp>
        <p:nvSpPr>
          <p:cNvPr id="6" name="TextBox 6"/>
          <p:cNvSpPr txBox="1"/>
          <p:nvPr/>
        </p:nvSpPr>
        <p:spPr>
          <a:xfrm>
            <a:off x="1028700" y="2813457"/>
            <a:ext cx="3893191" cy="632427"/>
          </a:xfrm>
          <a:prstGeom prst="rect">
            <a:avLst/>
          </a:prstGeom>
        </p:spPr>
        <p:txBody>
          <a:bodyPr lIns="0" tIns="0" rIns="0" bIns="0" rtlCol="0" anchor="t">
            <a:spAutoFit/>
          </a:bodyPr>
          <a:lstStyle/>
          <a:p>
            <a:pPr marL="777240" lvl="1" indent="-388620" algn="l">
              <a:lnSpc>
                <a:spcPts val="5040"/>
              </a:lnSpc>
              <a:buFont typeface="Arial"/>
              <a:buChar char="•"/>
            </a:pPr>
            <a:r>
              <a:rPr lang="en-US" sz="3600" b="1">
                <a:solidFill>
                  <a:srgbClr val="4760A7"/>
                </a:solidFill>
                <a:latin typeface="Raleway Bold"/>
                <a:ea typeface="Raleway Bold"/>
                <a:cs typeface="Raleway Bold"/>
                <a:sym typeface="Raleway Bold"/>
              </a:rPr>
              <a:t>Set standards</a:t>
            </a:r>
          </a:p>
        </p:txBody>
      </p:sp>
      <p:sp>
        <p:nvSpPr>
          <p:cNvPr id="7" name="TextBox 7"/>
          <p:cNvSpPr txBox="1"/>
          <p:nvPr/>
        </p:nvSpPr>
        <p:spPr>
          <a:xfrm>
            <a:off x="1028700" y="5727837"/>
            <a:ext cx="5579640" cy="1270569"/>
          </a:xfrm>
          <a:prstGeom prst="rect">
            <a:avLst/>
          </a:prstGeom>
        </p:spPr>
        <p:txBody>
          <a:bodyPr lIns="0" tIns="0" rIns="0" bIns="0" rtlCol="0" anchor="t">
            <a:spAutoFit/>
          </a:bodyPr>
          <a:lstStyle/>
          <a:p>
            <a:pPr marL="777238" lvl="1" indent="-388619" algn="l">
              <a:lnSpc>
                <a:spcPts val="5039"/>
              </a:lnSpc>
              <a:buFont typeface="Arial"/>
              <a:buChar char="•"/>
            </a:pPr>
            <a:r>
              <a:rPr lang="en-US" sz="3599" b="1">
                <a:solidFill>
                  <a:srgbClr val="4760A7"/>
                </a:solidFill>
                <a:latin typeface="Raleway Bold"/>
                <a:ea typeface="Raleway Bold"/>
                <a:cs typeface="Raleway Bold"/>
                <a:sym typeface="Raleway Bold"/>
              </a:rPr>
              <a:t>Compare with standards</a:t>
            </a:r>
          </a:p>
        </p:txBody>
      </p:sp>
      <p:sp>
        <p:nvSpPr>
          <p:cNvPr id="8" name="TextBox 8"/>
          <p:cNvSpPr txBox="1"/>
          <p:nvPr/>
        </p:nvSpPr>
        <p:spPr>
          <a:xfrm>
            <a:off x="1028700" y="7183191"/>
            <a:ext cx="6116417" cy="632427"/>
          </a:xfrm>
          <a:prstGeom prst="rect">
            <a:avLst/>
          </a:prstGeom>
        </p:spPr>
        <p:txBody>
          <a:bodyPr lIns="0" tIns="0" rIns="0" bIns="0" rtlCol="0" anchor="t">
            <a:spAutoFit/>
          </a:bodyPr>
          <a:lstStyle/>
          <a:p>
            <a:pPr marL="777238" lvl="1" indent="-388619" algn="l">
              <a:lnSpc>
                <a:spcPts val="5039"/>
              </a:lnSpc>
              <a:buFont typeface="Arial"/>
              <a:buChar char="•"/>
            </a:pPr>
            <a:r>
              <a:rPr lang="en-US" sz="3599" b="1">
                <a:solidFill>
                  <a:srgbClr val="4760A7"/>
                </a:solidFill>
                <a:latin typeface="Raleway Bold"/>
                <a:ea typeface="Raleway Bold"/>
                <a:cs typeface="Raleway Bold"/>
                <a:sym typeface="Raleway Bold"/>
              </a:rPr>
              <a:t>Make changes</a:t>
            </a:r>
          </a:p>
        </p:txBody>
      </p:sp>
      <p:sp>
        <p:nvSpPr>
          <p:cNvPr id="9" name="TextBox 9"/>
          <p:cNvSpPr txBox="1"/>
          <p:nvPr/>
        </p:nvSpPr>
        <p:spPr>
          <a:xfrm>
            <a:off x="1028700" y="8638545"/>
            <a:ext cx="6116417" cy="632427"/>
          </a:xfrm>
          <a:prstGeom prst="rect">
            <a:avLst/>
          </a:prstGeom>
        </p:spPr>
        <p:txBody>
          <a:bodyPr lIns="0" tIns="0" rIns="0" bIns="0" rtlCol="0" anchor="t">
            <a:spAutoFit/>
          </a:bodyPr>
          <a:lstStyle/>
          <a:p>
            <a:pPr marL="777238" lvl="1" indent="-388619" algn="l">
              <a:lnSpc>
                <a:spcPts val="5039"/>
              </a:lnSpc>
              <a:buFont typeface="Arial"/>
              <a:buChar char="•"/>
            </a:pPr>
            <a:r>
              <a:rPr lang="en-US" sz="3599" b="1">
                <a:solidFill>
                  <a:srgbClr val="4760A7"/>
                </a:solidFill>
                <a:latin typeface="Raleway Bold"/>
                <a:ea typeface="Raleway Bold"/>
                <a:cs typeface="Raleway Bold"/>
                <a:sym typeface="Raleway Bold"/>
              </a:rPr>
              <a:t>Re-audit</a:t>
            </a:r>
          </a:p>
        </p:txBody>
      </p:sp>
      <p:grpSp>
        <p:nvGrpSpPr>
          <p:cNvPr id="10" name="Group 10"/>
          <p:cNvGrpSpPr/>
          <p:nvPr/>
        </p:nvGrpSpPr>
        <p:grpSpPr>
          <a:xfrm>
            <a:off x="5568758" y="1626937"/>
            <a:ext cx="12322871" cy="7546880"/>
            <a:chOff x="0" y="0"/>
            <a:chExt cx="16430495" cy="10062507"/>
          </a:xfrm>
        </p:grpSpPr>
        <p:sp>
          <p:nvSpPr>
            <p:cNvPr id="11" name="TextBox 11"/>
            <p:cNvSpPr txBox="1"/>
            <p:nvPr/>
          </p:nvSpPr>
          <p:spPr>
            <a:xfrm>
              <a:off x="0" y="-38100"/>
              <a:ext cx="8817969" cy="515531"/>
            </a:xfrm>
            <a:prstGeom prst="rect">
              <a:avLst/>
            </a:prstGeom>
          </p:spPr>
          <p:txBody>
            <a:bodyPr lIns="0" tIns="0" rIns="0" bIns="0" rtlCol="0" anchor="t">
              <a:spAutoFit/>
            </a:bodyPr>
            <a:lstStyle/>
            <a:p>
              <a:pPr algn="l">
                <a:lnSpc>
                  <a:spcPts val="3360"/>
                </a:lnSpc>
              </a:pPr>
              <a:r>
                <a:rPr lang="en-US" sz="2400" b="1" i="1">
                  <a:solidFill>
                    <a:srgbClr val="1E3C4A"/>
                  </a:solidFill>
                  <a:latin typeface="Open Sans Bold Italics"/>
                  <a:ea typeface="Open Sans Bold Italics"/>
                  <a:cs typeface="Open Sans Bold Italics"/>
                  <a:sym typeface="Open Sans Bold Italics"/>
                </a:rPr>
                <a:t>Hand hygiene </a:t>
              </a:r>
            </a:p>
          </p:txBody>
        </p:sp>
        <p:sp>
          <p:nvSpPr>
            <p:cNvPr id="12" name="TextBox 12"/>
            <p:cNvSpPr txBox="1"/>
            <p:nvPr/>
          </p:nvSpPr>
          <p:spPr>
            <a:xfrm>
              <a:off x="0" y="1783979"/>
              <a:ext cx="10977802" cy="515531"/>
            </a:xfrm>
            <a:prstGeom prst="rect">
              <a:avLst/>
            </a:prstGeom>
          </p:spPr>
          <p:txBody>
            <a:bodyPr lIns="0" tIns="0" rIns="0" bIns="0" rtlCol="0" anchor="t">
              <a:spAutoFit/>
            </a:bodyPr>
            <a:lstStyle/>
            <a:p>
              <a:pPr algn="l">
                <a:lnSpc>
                  <a:spcPts val="3360"/>
                </a:lnSpc>
              </a:pPr>
              <a:r>
                <a:rPr lang="en-US" sz="2400" b="1" i="1">
                  <a:solidFill>
                    <a:srgbClr val="1E3C4A"/>
                  </a:solidFill>
                  <a:latin typeface="Open Sans Bold Italics"/>
                  <a:ea typeface="Open Sans Bold Italics"/>
                  <a:cs typeface="Open Sans Bold Italics"/>
                  <a:sym typeface="Open Sans Bold Italics"/>
                </a:rPr>
                <a:t>Check national and local guidelines</a:t>
              </a:r>
            </a:p>
          </p:txBody>
        </p:sp>
        <p:sp>
          <p:nvSpPr>
            <p:cNvPr id="13" name="TextBox 13"/>
            <p:cNvSpPr txBox="1"/>
            <p:nvPr/>
          </p:nvSpPr>
          <p:spPr>
            <a:xfrm>
              <a:off x="0" y="3446116"/>
              <a:ext cx="11411762" cy="1074243"/>
            </a:xfrm>
            <a:prstGeom prst="rect">
              <a:avLst/>
            </a:prstGeom>
          </p:spPr>
          <p:txBody>
            <a:bodyPr lIns="0" tIns="0" rIns="0" bIns="0" rtlCol="0" anchor="t">
              <a:spAutoFit/>
            </a:bodyPr>
            <a:lstStyle/>
            <a:p>
              <a:pPr algn="l">
                <a:lnSpc>
                  <a:spcPts val="3360"/>
                </a:lnSpc>
              </a:pPr>
              <a:r>
                <a:rPr lang="en-US" sz="2400" b="1" i="1">
                  <a:solidFill>
                    <a:srgbClr val="1E3C4A"/>
                  </a:solidFill>
                  <a:latin typeface="Open Sans Bold Italics"/>
                  <a:ea typeface="Open Sans Bold Italics"/>
                  <a:cs typeface="Open Sans Bold Italics"/>
                  <a:sym typeface="Open Sans Bold Italics"/>
                </a:rPr>
                <a:t>Decide what and how to record data using an audit tool e.g. simple checklist</a:t>
              </a:r>
            </a:p>
          </p:txBody>
        </p:sp>
        <p:sp>
          <p:nvSpPr>
            <p:cNvPr id="14" name="TextBox 14"/>
            <p:cNvSpPr txBox="1"/>
            <p:nvPr/>
          </p:nvSpPr>
          <p:spPr>
            <a:xfrm>
              <a:off x="0" y="5669820"/>
              <a:ext cx="10977802" cy="515531"/>
            </a:xfrm>
            <a:prstGeom prst="rect">
              <a:avLst/>
            </a:prstGeom>
          </p:spPr>
          <p:txBody>
            <a:bodyPr lIns="0" tIns="0" rIns="0" bIns="0" rtlCol="0" anchor="t">
              <a:spAutoFit/>
            </a:bodyPr>
            <a:lstStyle/>
            <a:p>
              <a:pPr algn="l">
                <a:lnSpc>
                  <a:spcPts val="3360"/>
                </a:lnSpc>
              </a:pPr>
              <a:r>
                <a:rPr lang="en-US" sz="2400" b="1" i="1">
                  <a:solidFill>
                    <a:srgbClr val="1E3C4A"/>
                  </a:solidFill>
                  <a:latin typeface="Open Sans Bold Italics"/>
                  <a:ea typeface="Open Sans Bold Italics"/>
                  <a:cs typeface="Open Sans Bold Italics"/>
                  <a:sym typeface="Open Sans Bold Italics"/>
                </a:rPr>
                <a:t>Is there a difference?</a:t>
              </a:r>
            </a:p>
          </p:txBody>
        </p:sp>
        <p:sp>
          <p:nvSpPr>
            <p:cNvPr id="15" name="TextBox 15"/>
            <p:cNvSpPr txBox="1"/>
            <p:nvPr/>
          </p:nvSpPr>
          <p:spPr>
            <a:xfrm>
              <a:off x="0" y="7610292"/>
              <a:ext cx="16430495" cy="515531"/>
            </a:xfrm>
            <a:prstGeom prst="rect">
              <a:avLst/>
            </a:prstGeom>
          </p:spPr>
          <p:txBody>
            <a:bodyPr lIns="0" tIns="0" rIns="0" bIns="0" rtlCol="0" anchor="t">
              <a:spAutoFit/>
            </a:bodyPr>
            <a:lstStyle/>
            <a:p>
              <a:pPr algn="l">
                <a:lnSpc>
                  <a:spcPts val="3360"/>
                </a:lnSpc>
              </a:pPr>
              <a:r>
                <a:rPr lang="en-US" sz="2400" b="1" i="1">
                  <a:solidFill>
                    <a:srgbClr val="1E3C4A"/>
                  </a:solidFill>
                  <a:latin typeface="Open Sans Bold Italics"/>
                  <a:ea typeface="Open Sans Bold Italics"/>
                  <a:cs typeface="Open Sans Bold Italics"/>
                  <a:sym typeface="Open Sans Bold Italics"/>
                </a:rPr>
                <a:t>Provide feedback to the team and implement changes</a:t>
              </a:r>
            </a:p>
          </p:txBody>
        </p:sp>
        <p:sp>
          <p:nvSpPr>
            <p:cNvPr id="16" name="TextBox 16"/>
            <p:cNvSpPr txBox="1"/>
            <p:nvPr/>
          </p:nvSpPr>
          <p:spPr>
            <a:xfrm>
              <a:off x="0" y="9546975"/>
              <a:ext cx="10487437" cy="515531"/>
            </a:xfrm>
            <a:prstGeom prst="rect">
              <a:avLst/>
            </a:prstGeom>
          </p:spPr>
          <p:txBody>
            <a:bodyPr lIns="0" tIns="0" rIns="0" bIns="0" rtlCol="0" anchor="t">
              <a:spAutoFit/>
            </a:bodyPr>
            <a:lstStyle/>
            <a:p>
              <a:pPr algn="l">
                <a:lnSpc>
                  <a:spcPts val="3360"/>
                </a:lnSpc>
              </a:pPr>
              <a:r>
                <a:rPr lang="en-US" sz="2400" b="1" i="1">
                  <a:solidFill>
                    <a:srgbClr val="1E3C4A"/>
                  </a:solidFill>
                  <a:latin typeface="Open Sans Bold Italics"/>
                  <a:ea typeface="Open Sans Bold Italics"/>
                  <a:cs typeface="Open Sans Bold Italics"/>
                  <a:sym typeface="Open Sans Bold Italics"/>
                </a:rPr>
                <a:t>To maintain standards and not become complacent!</a:t>
              </a:r>
            </a:p>
          </p:txBody>
        </p:sp>
      </p:grpSp>
      <p:grpSp>
        <p:nvGrpSpPr>
          <p:cNvPr id="17" name="Group 17"/>
          <p:cNvGrpSpPr/>
          <p:nvPr/>
        </p:nvGrpSpPr>
        <p:grpSpPr>
          <a:xfrm>
            <a:off x="13857576" y="6086913"/>
            <a:ext cx="3704361" cy="3704361"/>
            <a:chOff x="0" y="0"/>
            <a:chExt cx="4939147" cy="4939147"/>
          </a:xfrm>
        </p:grpSpPr>
        <p:pic>
          <p:nvPicPr>
            <p:cNvPr id="18" name="Picture 18"/>
            <p:cNvPicPr>
              <a:picLocks noChangeAspect="1"/>
            </p:cNvPicPr>
            <p:nvPr/>
          </p:nvPicPr>
          <p:blipFill>
            <a:blip r:embed="rId3"/>
            <a:srcRect/>
            <a:stretch>
              <a:fillRect/>
            </a:stretch>
          </p:blipFill>
          <p:spPr>
            <a:xfrm flipH="1">
              <a:off x="0" y="0"/>
              <a:ext cx="4939147" cy="4939147"/>
            </a:xfrm>
            <a:prstGeom prst="rect">
              <a:avLst/>
            </a:prstGeom>
          </p:spPr>
        </p:pic>
        <p:sp>
          <p:nvSpPr>
            <p:cNvPr id="19" name="TextBox 19"/>
            <p:cNvSpPr txBox="1"/>
            <p:nvPr/>
          </p:nvSpPr>
          <p:spPr>
            <a:xfrm>
              <a:off x="1137176" y="1178050"/>
              <a:ext cx="2664795" cy="2506848"/>
            </a:xfrm>
            <a:prstGeom prst="rect">
              <a:avLst/>
            </a:prstGeom>
          </p:spPr>
          <p:txBody>
            <a:bodyPr lIns="0" tIns="0" rIns="0" bIns="0" rtlCol="0" anchor="t">
              <a:spAutoFit/>
            </a:bodyPr>
            <a:lstStyle/>
            <a:p>
              <a:pPr algn="ctr">
                <a:lnSpc>
                  <a:spcPts val="5040"/>
                </a:lnSpc>
              </a:pPr>
              <a:r>
                <a:rPr lang="en-US" sz="3600">
                  <a:solidFill>
                    <a:srgbClr val="000000"/>
                  </a:solidFill>
                  <a:latin typeface="Sigher"/>
                  <a:ea typeface="Sigher"/>
                  <a:cs typeface="Sigher"/>
                  <a:sym typeface="Sigher"/>
                </a:rPr>
                <a:t>Remember it’s a cycle!</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916318" y="1028700"/>
            <a:ext cx="2342982" cy="992789"/>
          </a:xfrm>
          <a:custGeom>
            <a:avLst/>
            <a:gdLst/>
            <a:ahLst/>
            <a:cxnLst/>
            <a:rect l="l" t="t" r="r" b="b"/>
            <a:pathLst>
              <a:path w="2342982" h="992789">
                <a:moveTo>
                  <a:pt x="0" y="0"/>
                </a:moveTo>
                <a:lnTo>
                  <a:pt x="2342982" y="0"/>
                </a:lnTo>
                <a:lnTo>
                  <a:pt x="2342982" y="992789"/>
                </a:lnTo>
                <a:lnTo>
                  <a:pt x="0" y="992789"/>
                </a:lnTo>
                <a:lnTo>
                  <a:pt x="0" y="0"/>
                </a:lnTo>
                <a:close/>
              </a:path>
            </a:pathLst>
          </a:custGeom>
          <a:blipFill>
            <a:blip r:embed="rId2"/>
            <a:stretch>
              <a:fillRect/>
            </a:stretch>
          </a:blipFill>
        </p:spPr>
      </p:sp>
      <p:sp>
        <p:nvSpPr>
          <p:cNvPr id="3" name="Freeform 3"/>
          <p:cNvSpPr/>
          <p:nvPr/>
        </p:nvSpPr>
        <p:spPr>
          <a:xfrm>
            <a:off x="6973270" y="3530533"/>
            <a:ext cx="3907437" cy="7024606"/>
          </a:xfrm>
          <a:custGeom>
            <a:avLst/>
            <a:gdLst/>
            <a:ahLst/>
            <a:cxnLst/>
            <a:rect l="l" t="t" r="r" b="b"/>
            <a:pathLst>
              <a:path w="3907437" h="7024606">
                <a:moveTo>
                  <a:pt x="0" y="0"/>
                </a:moveTo>
                <a:lnTo>
                  <a:pt x="3907437" y="0"/>
                </a:lnTo>
                <a:lnTo>
                  <a:pt x="3907437" y="7024607"/>
                </a:lnTo>
                <a:lnTo>
                  <a:pt x="0" y="7024607"/>
                </a:lnTo>
                <a:lnTo>
                  <a:pt x="0" y="0"/>
                </a:lnTo>
                <a:close/>
              </a:path>
            </a:pathLst>
          </a:custGeom>
          <a:blipFill>
            <a:blip r:embed="rId3"/>
            <a:stretch>
              <a:fillRect/>
            </a:stretch>
          </a:blipFill>
        </p:spPr>
      </p:sp>
      <p:sp>
        <p:nvSpPr>
          <p:cNvPr id="4" name="TextBox 4"/>
          <p:cNvSpPr txBox="1"/>
          <p:nvPr/>
        </p:nvSpPr>
        <p:spPr>
          <a:xfrm>
            <a:off x="1028699" y="678801"/>
            <a:ext cx="15796578" cy="813465"/>
          </a:xfrm>
          <a:prstGeom prst="rect">
            <a:avLst/>
          </a:prstGeom>
        </p:spPr>
        <p:txBody>
          <a:bodyPr lIns="0" tIns="0" rIns="0" bIns="0" rtlCol="0" anchor="t">
            <a:spAutoFit/>
          </a:bodyPr>
          <a:lstStyle/>
          <a:p>
            <a:pPr algn="l">
              <a:lnSpc>
                <a:spcPts val="6613"/>
              </a:lnSpc>
            </a:pPr>
            <a:r>
              <a:rPr lang="en-US" sz="4723" dirty="0">
                <a:solidFill>
                  <a:srgbClr val="1E3C4A"/>
                </a:solidFill>
                <a:latin typeface="League Spartan"/>
                <a:ea typeface="League Spartan"/>
                <a:cs typeface="League Spartan"/>
                <a:sym typeface="League Spartan"/>
              </a:rPr>
              <a:t>Remember</a:t>
            </a:r>
            <a:r>
              <a:rPr lang="en-US" sz="4723" b="1" dirty="0">
                <a:solidFill>
                  <a:srgbClr val="1E3C4A"/>
                </a:solidFill>
                <a:latin typeface="League Spartan"/>
                <a:ea typeface="League Spartan"/>
                <a:cs typeface="League Spartan"/>
                <a:sym typeface="League Spartan"/>
              </a:rPr>
              <a:t>:</a:t>
            </a:r>
          </a:p>
        </p:txBody>
      </p:sp>
      <p:sp>
        <p:nvSpPr>
          <p:cNvPr id="5" name="TextBox 5"/>
          <p:cNvSpPr txBox="1"/>
          <p:nvPr/>
        </p:nvSpPr>
        <p:spPr>
          <a:xfrm>
            <a:off x="95242" y="2176925"/>
            <a:ext cx="17663492" cy="878126"/>
          </a:xfrm>
          <a:prstGeom prst="rect">
            <a:avLst/>
          </a:prstGeom>
        </p:spPr>
        <p:txBody>
          <a:bodyPr wrap="square" lIns="0" tIns="0" rIns="0" bIns="0" rtlCol="0" anchor="t">
            <a:spAutoFit/>
          </a:bodyPr>
          <a:lstStyle/>
          <a:p>
            <a:pPr algn="ctr">
              <a:lnSpc>
                <a:spcPts val="7700"/>
              </a:lnSpc>
              <a:spcBef>
                <a:spcPct val="0"/>
              </a:spcBef>
            </a:pPr>
            <a:r>
              <a:rPr lang="en-US" sz="5500" dirty="0">
                <a:solidFill>
                  <a:srgbClr val="4760A7"/>
                </a:solidFill>
                <a:latin typeface="Gagalin"/>
                <a:ea typeface="Gagalin"/>
                <a:cs typeface="Gagalin"/>
                <a:sym typeface="Gagalin"/>
              </a:rPr>
              <a:t>Quality improvement and safety is everyone’s job!</a:t>
            </a:r>
          </a:p>
        </p:txBody>
      </p:sp>
      <p:sp>
        <p:nvSpPr>
          <p:cNvPr id="6" name="Freeform 6"/>
          <p:cNvSpPr/>
          <p:nvPr/>
        </p:nvSpPr>
        <p:spPr>
          <a:xfrm>
            <a:off x="-118910" y="6325492"/>
            <a:ext cx="3950208" cy="4114800"/>
          </a:xfrm>
          <a:custGeom>
            <a:avLst/>
            <a:gdLst/>
            <a:ahLst/>
            <a:cxnLst/>
            <a:rect l="l" t="t" r="r" b="b"/>
            <a:pathLst>
              <a:path w="3950208" h="4114800">
                <a:moveTo>
                  <a:pt x="0" y="0"/>
                </a:moveTo>
                <a:lnTo>
                  <a:pt x="3950208" y="0"/>
                </a:lnTo>
                <a:lnTo>
                  <a:pt x="395020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a:off x="3447822" y="6736254"/>
            <a:ext cx="3698177" cy="4114800"/>
          </a:xfrm>
          <a:custGeom>
            <a:avLst/>
            <a:gdLst/>
            <a:ahLst/>
            <a:cxnLst/>
            <a:rect l="l" t="t" r="r" b="b"/>
            <a:pathLst>
              <a:path w="3698177" h="4114800">
                <a:moveTo>
                  <a:pt x="0" y="0"/>
                </a:moveTo>
                <a:lnTo>
                  <a:pt x="3698176" y="0"/>
                </a:lnTo>
                <a:lnTo>
                  <a:pt x="3698176"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a:off x="9967198" y="6948025"/>
            <a:ext cx="4464606" cy="4620550"/>
          </a:xfrm>
          <a:custGeom>
            <a:avLst/>
            <a:gdLst/>
            <a:ahLst/>
            <a:cxnLst/>
            <a:rect l="l" t="t" r="r" b="b"/>
            <a:pathLst>
              <a:path w="4464606" h="4620550">
                <a:moveTo>
                  <a:pt x="0" y="0"/>
                </a:moveTo>
                <a:lnTo>
                  <a:pt x="4464606" y="0"/>
                </a:lnTo>
                <a:lnTo>
                  <a:pt x="4464606" y="4620550"/>
                </a:lnTo>
                <a:lnTo>
                  <a:pt x="0" y="462055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a:off x="14017945" y="5810201"/>
            <a:ext cx="5280727" cy="4917677"/>
          </a:xfrm>
          <a:custGeom>
            <a:avLst/>
            <a:gdLst/>
            <a:ahLst/>
            <a:cxnLst/>
            <a:rect l="l" t="t" r="r" b="b"/>
            <a:pathLst>
              <a:path w="5280727" h="4917677">
                <a:moveTo>
                  <a:pt x="0" y="0"/>
                </a:moveTo>
                <a:lnTo>
                  <a:pt x="5280727" y="0"/>
                </a:lnTo>
                <a:lnTo>
                  <a:pt x="5280727" y="4917677"/>
                </a:lnTo>
                <a:lnTo>
                  <a:pt x="0" y="4917677"/>
                </a:lnTo>
                <a:lnTo>
                  <a:pt x="0" y="0"/>
                </a:lnTo>
                <a:close/>
              </a:path>
            </a:pathLst>
          </a:custGeom>
          <a:blipFill>
            <a:blip r:embed="rId10"/>
            <a:stretch>
              <a:fillRect/>
            </a:stretch>
          </a:blipFill>
        </p:spPr>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916318" y="1028700"/>
            <a:ext cx="2342982" cy="992789"/>
          </a:xfrm>
          <a:custGeom>
            <a:avLst/>
            <a:gdLst/>
            <a:ahLst/>
            <a:cxnLst/>
            <a:rect l="l" t="t" r="r" b="b"/>
            <a:pathLst>
              <a:path w="2342982" h="992789">
                <a:moveTo>
                  <a:pt x="0" y="0"/>
                </a:moveTo>
                <a:lnTo>
                  <a:pt x="2342982" y="0"/>
                </a:lnTo>
                <a:lnTo>
                  <a:pt x="2342982" y="992789"/>
                </a:lnTo>
                <a:lnTo>
                  <a:pt x="0" y="992789"/>
                </a:lnTo>
                <a:lnTo>
                  <a:pt x="0" y="0"/>
                </a:lnTo>
                <a:close/>
              </a:path>
            </a:pathLst>
          </a:custGeom>
          <a:blipFill>
            <a:blip r:embed="rId2"/>
            <a:stretch>
              <a:fillRect/>
            </a:stretch>
          </a:blipFill>
        </p:spPr>
      </p:sp>
      <p:sp>
        <p:nvSpPr>
          <p:cNvPr id="3" name="Freeform 3"/>
          <p:cNvSpPr/>
          <p:nvPr/>
        </p:nvSpPr>
        <p:spPr>
          <a:xfrm>
            <a:off x="5837473" y="2021489"/>
            <a:ext cx="6613055" cy="7217522"/>
          </a:xfrm>
          <a:custGeom>
            <a:avLst/>
            <a:gdLst/>
            <a:ahLst/>
            <a:cxnLst/>
            <a:rect l="l" t="t" r="r" b="b"/>
            <a:pathLst>
              <a:path w="6613055" h="7217522">
                <a:moveTo>
                  <a:pt x="0" y="0"/>
                </a:moveTo>
                <a:lnTo>
                  <a:pt x="6613054" y="0"/>
                </a:lnTo>
                <a:lnTo>
                  <a:pt x="6613054" y="7217522"/>
                </a:lnTo>
                <a:lnTo>
                  <a:pt x="0" y="72175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4"/>
          <p:cNvSpPr txBox="1"/>
          <p:nvPr/>
        </p:nvSpPr>
        <p:spPr>
          <a:xfrm>
            <a:off x="1028700" y="1208023"/>
            <a:ext cx="12269407" cy="813465"/>
          </a:xfrm>
          <a:prstGeom prst="rect">
            <a:avLst/>
          </a:prstGeom>
        </p:spPr>
        <p:txBody>
          <a:bodyPr lIns="0" tIns="0" rIns="0" bIns="0" rtlCol="0" anchor="t">
            <a:spAutoFit/>
          </a:bodyPr>
          <a:lstStyle/>
          <a:p>
            <a:pPr algn="l">
              <a:lnSpc>
                <a:spcPts val="6613"/>
              </a:lnSpc>
              <a:spcBef>
                <a:spcPct val="0"/>
              </a:spcBef>
            </a:pPr>
            <a:r>
              <a:rPr lang="en-US" sz="4723">
                <a:solidFill>
                  <a:srgbClr val="1E3C4A"/>
                </a:solidFill>
                <a:latin typeface="League Spartan"/>
                <a:ea typeface="League Spartan"/>
                <a:cs typeface="League Spartan"/>
                <a:sym typeface="League Spartan"/>
              </a:rPr>
              <a:t>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916318" y="1028700"/>
            <a:ext cx="2342982" cy="992789"/>
          </a:xfrm>
          <a:custGeom>
            <a:avLst/>
            <a:gdLst/>
            <a:ahLst/>
            <a:cxnLst/>
            <a:rect l="l" t="t" r="r" b="b"/>
            <a:pathLst>
              <a:path w="2342982" h="992789">
                <a:moveTo>
                  <a:pt x="0" y="0"/>
                </a:moveTo>
                <a:lnTo>
                  <a:pt x="2342982" y="0"/>
                </a:lnTo>
                <a:lnTo>
                  <a:pt x="2342982" y="992789"/>
                </a:lnTo>
                <a:lnTo>
                  <a:pt x="0" y="992789"/>
                </a:lnTo>
                <a:lnTo>
                  <a:pt x="0" y="0"/>
                </a:lnTo>
                <a:close/>
              </a:path>
            </a:pathLst>
          </a:custGeom>
          <a:blipFill>
            <a:blip r:embed="rId2"/>
            <a:stretch>
              <a:fillRect/>
            </a:stretch>
          </a:blipFill>
        </p:spPr>
      </p:sp>
      <p:sp>
        <p:nvSpPr>
          <p:cNvPr id="3" name="TextBox 3"/>
          <p:cNvSpPr txBox="1"/>
          <p:nvPr/>
        </p:nvSpPr>
        <p:spPr>
          <a:xfrm>
            <a:off x="1028700" y="3916680"/>
            <a:ext cx="3543300" cy="1248419"/>
          </a:xfrm>
          <a:prstGeom prst="rect">
            <a:avLst/>
          </a:prstGeom>
        </p:spPr>
        <p:txBody>
          <a:bodyPr wrap="square" lIns="0" tIns="0" rIns="0" bIns="0" rtlCol="0" anchor="t">
            <a:spAutoFit/>
          </a:bodyPr>
          <a:lstStyle/>
          <a:p>
            <a:pPr algn="l">
              <a:lnSpc>
                <a:spcPts val="10080"/>
              </a:lnSpc>
            </a:pPr>
            <a:r>
              <a:rPr lang="en-US" sz="7200" dirty="0">
                <a:solidFill>
                  <a:srgbClr val="1E3C4A"/>
                </a:solidFill>
                <a:latin typeface="League Spartan"/>
                <a:ea typeface="League Spartan"/>
                <a:cs typeface="League Spartan"/>
                <a:sym typeface="League Spartan"/>
              </a:rPr>
              <a:t>Aim</a:t>
            </a:r>
          </a:p>
        </p:txBody>
      </p:sp>
      <p:sp>
        <p:nvSpPr>
          <p:cNvPr id="4" name="TextBox 4"/>
          <p:cNvSpPr txBox="1"/>
          <p:nvPr/>
        </p:nvSpPr>
        <p:spPr>
          <a:xfrm>
            <a:off x="1028700" y="5816940"/>
            <a:ext cx="15356443" cy="3184995"/>
          </a:xfrm>
          <a:prstGeom prst="rect">
            <a:avLst/>
          </a:prstGeom>
        </p:spPr>
        <p:txBody>
          <a:bodyPr lIns="0" tIns="0" rIns="0" bIns="0" rtlCol="0" anchor="t">
            <a:spAutoFit/>
          </a:bodyPr>
          <a:lstStyle/>
          <a:p>
            <a:pPr algn="l">
              <a:lnSpc>
                <a:spcPts val="5040"/>
              </a:lnSpc>
            </a:pPr>
            <a:r>
              <a:rPr lang="en-US" sz="3600">
                <a:solidFill>
                  <a:srgbClr val="1E3C4A"/>
                </a:solidFill>
                <a:latin typeface="Raleway"/>
                <a:ea typeface="Raleway"/>
                <a:cs typeface="Raleway"/>
                <a:sym typeface="Raleway"/>
              </a:rPr>
              <a:t>To provide dental nurses with an understanding of quality improvement and the knowledge and skills to identify and carry out meaningful clinical audits in their practice which will benefit both patients and the clinical team. </a:t>
            </a:r>
          </a:p>
          <a:p>
            <a:pPr algn="l">
              <a:lnSpc>
                <a:spcPts val="5040"/>
              </a:lnSpc>
            </a:pPr>
            <a:endParaRPr lang="en-US" sz="3600">
              <a:solidFill>
                <a:srgbClr val="1E3C4A"/>
              </a:solidFill>
              <a:latin typeface="Raleway"/>
              <a:ea typeface="Raleway"/>
              <a:cs typeface="Raleway"/>
              <a:sym typeface="Raleway"/>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916318" y="1028700"/>
            <a:ext cx="2342982" cy="992789"/>
          </a:xfrm>
          <a:custGeom>
            <a:avLst/>
            <a:gdLst/>
            <a:ahLst/>
            <a:cxnLst/>
            <a:rect l="l" t="t" r="r" b="b"/>
            <a:pathLst>
              <a:path w="2342982" h="992789">
                <a:moveTo>
                  <a:pt x="0" y="0"/>
                </a:moveTo>
                <a:lnTo>
                  <a:pt x="2342982" y="0"/>
                </a:lnTo>
                <a:lnTo>
                  <a:pt x="2342982" y="992789"/>
                </a:lnTo>
                <a:lnTo>
                  <a:pt x="0" y="992789"/>
                </a:lnTo>
                <a:lnTo>
                  <a:pt x="0" y="0"/>
                </a:lnTo>
                <a:close/>
              </a:path>
            </a:pathLst>
          </a:custGeom>
          <a:blipFill>
            <a:blip r:embed="rId2"/>
            <a:stretch>
              <a:fillRect/>
            </a:stretch>
          </a:blipFill>
        </p:spPr>
      </p:sp>
      <p:sp>
        <p:nvSpPr>
          <p:cNvPr id="3" name="TextBox 3"/>
          <p:cNvSpPr txBox="1"/>
          <p:nvPr/>
        </p:nvSpPr>
        <p:spPr>
          <a:xfrm>
            <a:off x="1028700" y="1888139"/>
            <a:ext cx="11620500" cy="1248419"/>
          </a:xfrm>
          <a:prstGeom prst="rect">
            <a:avLst/>
          </a:prstGeom>
        </p:spPr>
        <p:txBody>
          <a:bodyPr wrap="square" lIns="0" tIns="0" rIns="0" bIns="0" rtlCol="0" anchor="t">
            <a:spAutoFit/>
          </a:bodyPr>
          <a:lstStyle/>
          <a:p>
            <a:pPr algn="l">
              <a:lnSpc>
                <a:spcPts val="10080"/>
              </a:lnSpc>
            </a:pPr>
            <a:r>
              <a:rPr lang="en-US" sz="7200" dirty="0">
                <a:solidFill>
                  <a:srgbClr val="1E3C4A"/>
                </a:solidFill>
                <a:latin typeface="League Spartan"/>
                <a:ea typeface="League Spartan"/>
                <a:cs typeface="League Spartan"/>
                <a:sym typeface="League Spartan"/>
              </a:rPr>
              <a:t>Learning outcomes</a:t>
            </a:r>
          </a:p>
        </p:txBody>
      </p:sp>
      <p:sp>
        <p:nvSpPr>
          <p:cNvPr id="4" name="TextBox 4"/>
          <p:cNvSpPr txBox="1"/>
          <p:nvPr/>
        </p:nvSpPr>
        <p:spPr>
          <a:xfrm>
            <a:off x="1060784" y="3480635"/>
            <a:ext cx="14331616" cy="523875"/>
          </a:xfrm>
          <a:prstGeom prst="rect">
            <a:avLst/>
          </a:prstGeom>
        </p:spPr>
        <p:txBody>
          <a:bodyPr wrap="square" lIns="0" tIns="0" rIns="0" bIns="0" rtlCol="0" anchor="t">
            <a:spAutoFit/>
          </a:bodyPr>
          <a:lstStyle/>
          <a:p>
            <a:pPr algn="l">
              <a:lnSpc>
                <a:spcPts val="4200"/>
              </a:lnSpc>
            </a:pPr>
            <a:r>
              <a:rPr lang="en-US" sz="3000" dirty="0">
                <a:solidFill>
                  <a:srgbClr val="1E3C4A"/>
                </a:solidFill>
                <a:latin typeface="League Spartan"/>
                <a:ea typeface="League Spartan"/>
                <a:cs typeface="League Spartan"/>
                <a:sym typeface="League Spartan"/>
              </a:rPr>
              <a:t>By the end of this session the successful delegate should be able to:</a:t>
            </a:r>
          </a:p>
        </p:txBody>
      </p:sp>
      <p:sp>
        <p:nvSpPr>
          <p:cNvPr id="5" name="TextBox 5"/>
          <p:cNvSpPr txBox="1"/>
          <p:nvPr/>
        </p:nvSpPr>
        <p:spPr>
          <a:xfrm>
            <a:off x="1028700" y="4288430"/>
            <a:ext cx="14911418" cy="5314950"/>
          </a:xfrm>
          <a:prstGeom prst="rect">
            <a:avLst/>
          </a:prstGeom>
        </p:spPr>
        <p:txBody>
          <a:bodyPr lIns="0" tIns="0" rIns="0" bIns="0" rtlCol="0" anchor="t">
            <a:spAutoFit/>
          </a:bodyPr>
          <a:lstStyle/>
          <a:p>
            <a:pPr marL="647700" lvl="1" indent="-323850" algn="l">
              <a:lnSpc>
                <a:spcPts val="4200"/>
              </a:lnSpc>
              <a:buFont typeface="Arial"/>
              <a:buChar char="•"/>
            </a:pPr>
            <a:r>
              <a:rPr lang="en-US" sz="3000">
                <a:solidFill>
                  <a:srgbClr val="1E3C4A"/>
                </a:solidFill>
                <a:latin typeface="Open Sans"/>
                <a:ea typeface="Open Sans"/>
                <a:cs typeface="Open Sans"/>
                <a:sym typeface="Open Sans"/>
              </a:rPr>
              <a:t>Define quality improvement (QI) and explain its relevance in dental practice</a:t>
            </a:r>
          </a:p>
          <a:p>
            <a:pPr marL="647700" lvl="1" indent="-323850" algn="l">
              <a:lnSpc>
                <a:spcPts val="4200"/>
              </a:lnSpc>
              <a:buFont typeface="Arial"/>
              <a:buChar char="•"/>
            </a:pPr>
            <a:r>
              <a:rPr lang="en-US" sz="3000">
                <a:solidFill>
                  <a:srgbClr val="1E3C4A"/>
                </a:solidFill>
                <a:latin typeface="Open Sans"/>
                <a:ea typeface="Open Sans"/>
                <a:cs typeface="Open Sans"/>
                <a:sym typeface="Open Sans"/>
              </a:rPr>
              <a:t>Describe the principles and benefits of clinical audit as a tool for improving patient care and team performance</a:t>
            </a:r>
          </a:p>
          <a:p>
            <a:pPr marL="647700" lvl="1" indent="-323850" algn="l">
              <a:lnSpc>
                <a:spcPts val="4200"/>
              </a:lnSpc>
              <a:buFont typeface="Arial"/>
              <a:buChar char="•"/>
            </a:pPr>
            <a:r>
              <a:rPr lang="en-US" sz="3000">
                <a:solidFill>
                  <a:srgbClr val="1E3C4A"/>
                </a:solidFill>
                <a:latin typeface="Open Sans"/>
                <a:ea typeface="Open Sans"/>
                <a:cs typeface="Open Sans"/>
                <a:sym typeface="Open Sans"/>
              </a:rPr>
              <a:t>Identify areas for improvement within their own clinical environment using evidence-based approaches</a:t>
            </a:r>
          </a:p>
          <a:p>
            <a:pPr marL="647700" lvl="1" indent="-323850" algn="l">
              <a:lnSpc>
                <a:spcPts val="4200"/>
              </a:lnSpc>
              <a:buFont typeface="Arial"/>
              <a:buChar char="•"/>
            </a:pPr>
            <a:r>
              <a:rPr lang="en-US" sz="3000">
                <a:solidFill>
                  <a:srgbClr val="1E3C4A"/>
                </a:solidFill>
                <a:latin typeface="Open Sans"/>
                <a:ea typeface="Open Sans"/>
                <a:cs typeface="Open Sans"/>
                <a:sym typeface="Open Sans"/>
              </a:rPr>
              <a:t>Plan and design a clinical audit, including setting standards, choosing criteria, and collecting data</a:t>
            </a:r>
          </a:p>
          <a:p>
            <a:pPr marL="647700" lvl="1" indent="-323850" algn="l">
              <a:lnSpc>
                <a:spcPts val="4200"/>
              </a:lnSpc>
              <a:buFont typeface="Arial"/>
              <a:buChar char="•"/>
            </a:pPr>
            <a:r>
              <a:rPr lang="en-US" sz="3000">
                <a:solidFill>
                  <a:srgbClr val="1E3C4A"/>
                </a:solidFill>
                <a:latin typeface="Open Sans"/>
                <a:ea typeface="Open Sans"/>
                <a:cs typeface="Open Sans"/>
                <a:sym typeface="Open Sans"/>
              </a:rPr>
              <a:t>Interpret audit results and use findings to implement changes that enhance patient safety and service quality</a:t>
            </a:r>
          </a:p>
          <a:p>
            <a:pPr algn="l">
              <a:lnSpc>
                <a:spcPts val="4200"/>
              </a:lnSpc>
            </a:pPr>
            <a:r>
              <a:rPr lang="en-US" sz="3000" b="1">
                <a:solidFill>
                  <a:srgbClr val="1E3C4A"/>
                </a:solidFill>
                <a:latin typeface="Open Sans Bold"/>
                <a:ea typeface="Open Sans Bold"/>
                <a:cs typeface="Open Sans Bold"/>
                <a:sym typeface="Open Sans Bold"/>
              </a:rPr>
              <a:t>GDC Development Outcomes: A, C</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916318" y="1028700"/>
            <a:ext cx="2342982" cy="992789"/>
          </a:xfrm>
          <a:custGeom>
            <a:avLst/>
            <a:gdLst/>
            <a:ahLst/>
            <a:cxnLst/>
            <a:rect l="l" t="t" r="r" b="b"/>
            <a:pathLst>
              <a:path w="2342982" h="992789">
                <a:moveTo>
                  <a:pt x="0" y="0"/>
                </a:moveTo>
                <a:lnTo>
                  <a:pt x="2342982" y="0"/>
                </a:lnTo>
                <a:lnTo>
                  <a:pt x="2342982" y="992789"/>
                </a:lnTo>
                <a:lnTo>
                  <a:pt x="0" y="992789"/>
                </a:lnTo>
                <a:lnTo>
                  <a:pt x="0" y="0"/>
                </a:lnTo>
                <a:close/>
              </a:path>
            </a:pathLst>
          </a:custGeom>
          <a:blipFill>
            <a:blip r:embed="rId2"/>
            <a:stretch>
              <a:fillRect/>
            </a:stretch>
          </a:blipFill>
        </p:spPr>
      </p:sp>
      <p:sp>
        <p:nvSpPr>
          <p:cNvPr id="3" name="Freeform 3"/>
          <p:cNvSpPr/>
          <p:nvPr/>
        </p:nvSpPr>
        <p:spPr>
          <a:xfrm>
            <a:off x="7682438" y="4692090"/>
            <a:ext cx="5516443" cy="5906221"/>
          </a:xfrm>
          <a:custGeom>
            <a:avLst/>
            <a:gdLst/>
            <a:ahLst/>
            <a:cxnLst/>
            <a:rect l="l" t="t" r="r" b="b"/>
            <a:pathLst>
              <a:path w="5516443" h="5906221">
                <a:moveTo>
                  <a:pt x="0" y="0"/>
                </a:moveTo>
                <a:lnTo>
                  <a:pt x="5516443" y="0"/>
                </a:lnTo>
                <a:lnTo>
                  <a:pt x="5516443" y="5906222"/>
                </a:lnTo>
                <a:lnTo>
                  <a:pt x="0" y="59062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4" name="Group 4"/>
          <p:cNvGrpSpPr/>
          <p:nvPr/>
        </p:nvGrpSpPr>
        <p:grpSpPr>
          <a:xfrm>
            <a:off x="1759109" y="1028700"/>
            <a:ext cx="6647336" cy="5954860"/>
            <a:chOff x="0" y="0"/>
            <a:chExt cx="8863114" cy="7939814"/>
          </a:xfrm>
        </p:grpSpPr>
        <p:sp>
          <p:nvSpPr>
            <p:cNvPr id="5" name="Freeform 5"/>
            <p:cNvSpPr/>
            <p:nvPr/>
          </p:nvSpPr>
          <p:spPr>
            <a:xfrm>
              <a:off x="512786" y="0"/>
              <a:ext cx="7578913" cy="7939814"/>
            </a:xfrm>
            <a:custGeom>
              <a:avLst/>
              <a:gdLst/>
              <a:ahLst/>
              <a:cxnLst/>
              <a:rect l="l" t="t" r="r" b="b"/>
              <a:pathLst>
                <a:path w="7578913" h="7939814">
                  <a:moveTo>
                    <a:pt x="0" y="0"/>
                  </a:moveTo>
                  <a:lnTo>
                    <a:pt x="7578913" y="0"/>
                  </a:lnTo>
                  <a:lnTo>
                    <a:pt x="7578913" y="7939814"/>
                  </a:lnTo>
                  <a:lnTo>
                    <a:pt x="0" y="793981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TextBox 6"/>
            <p:cNvSpPr txBox="1"/>
            <p:nvPr/>
          </p:nvSpPr>
          <p:spPr>
            <a:xfrm>
              <a:off x="0" y="1142744"/>
              <a:ext cx="8863114" cy="4142196"/>
            </a:xfrm>
            <a:prstGeom prst="rect">
              <a:avLst/>
            </a:prstGeom>
          </p:spPr>
          <p:txBody>
            <a:bodyPr lIns="0" tIns="0" rIns="0" bIns="0" rtlCol="0" anchor="t">
              <a:spAutoFit/>
            </a:bodyPr>
            <a:lstStyle/>
            <a:p>
              <a:pPr algn="ctr">
                <a:lnSpc>
                  <a:spcPts val="12648"/>
                </a:lnSpc>
              </a:pPr>
              <a:r>
                <a:rPr lang="en-US" sz="9034">
                  <a:solidFill>
                    <a:srgbClr val="000000"/>
                  </a:solidFill>
                  <a:latin typeface="Sigher"/>
                  <a:ea typeface="Sigher"/>
                  <a:cs typeface="Sigher"/>
                  <a:sym typeface="Sigher"/>
                </a:rPr>
                <a:t>What is quality?</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916318" y="1028700"/>
            <a:ext cx="2342982" cy="992789"/>
          </a:xfrm>
          <a:custGeom>
            <a:avLst/>
            <a:gdLst/>
            <a:ahLst/>
            <a:cxnLst/>
            <a:rect l="l" t="t" r="r" b="b"/>
            <a:pathLst>
              <a:path w="2342982" h="992789">
                <a:moveTo>
                  <a:pt x="0" y="0"/>
                </a:moveTo>
                <a:lnTo>
                  <a:pt x="2342982" y="0"/>
                </a:lnTo>
                <a:lnTo>
                  <a:pt x="2342982" y="992789"/>
                </a:lnTo>
                <a:lnTo>
                  <a:pt x="0" y="992789"/>
                </a:lnTo>
                <a:lnTo>
                  <a:pt x="0" y="0"/>
                </a:lnTo>
                <a:close/>
              </a:path>
            </a:pathLst>
          </a:custGeom>
          <a:blipFill>
            <a:blip r:embed="rId2"/>
            <a:stretch>
              <a:fillRect/>
            </a:stretch>
          </a:blipFill>
        </p:spPr>
      </p:sp>
      <p:grpSp>
        <p:nvGrpSpPr>
          <p:cNvPr id="3" name="Group 3"/>
          <p:cNvGrpSpPr/>
          <p:nvPr/>
        </p:nvGrpSpPr>
        <p:grpSpPr>
          <a:xfrm>
            <a:off x="280743" y="2781300"/>
            <a:ext cx="17726514" cy="5020765"/>
            <a:chOff x="48759" y="1287991"/>
            <a:chExt cx="23635352" cy="6694353"/>
          </a:xfrm>
        </p:grpSpPr>
        <p:sp>
          <p:nvSpPr>
            <p:cNvPr id="4" name="TextBox 4"/>
            <p:cNvSpPr txBox="1"/>
            <p:nvPr/>
          </p:nvSpPr>
          <p:spPr>
            <a:xfrm>
              <a:off x="48759" y="4640791"/>
              <a:ext cx="23635351" cy="3341553"/>
            </a:xfrm>
            <a:prstGeom prst="rect">
              <a:avLst/>
            </a:prstGeom>
          </p:spPr>
          <p:txBody>
            <a:bodyPr lIns="0" tIns="0" rIns="0" bIns="0" rtlCol="0" anchor="t">
              <a:spAutoFit/>
            </a:bodyPr>
            <a:lstStyle/>
            <a:p>
              <a:pPr algn="ctr">
                <a:lnSpc>
                  <a:spcPts val="16208"/>
                </a:lnSpc>
              </a:pPr>
              <a:r>
                <a:rPr lang="en-US" sz="20261" spc="-1823" dirty="0">
                  <a:solidFill>
                    <a:srgbClr val="7ED957"/>
                  </a:solidFill>
                  <a:latin typeface="Frankfurter Normal"/>
                  <a:ea typeface="Frankfurter Normal"/>
                  <a:cs typeface="Frankfurter Normal"/>
                  <a:sym typeface="Frankfurter Normal"/>
                </a:rPr>
                <a:t>Exercise</a:t>
              </a:r>
            </a:p>
          </p:txBody>
        </p:sp>
        <p:sp>
          <p:nvSpPr>
            <p:cNvPr id="5" name="TextBox 5"/>
            <p:cNvSpPr txBox="1"/>
            <p:nvPr/>
          </p:nvSpPr>
          <p:spPr>
            <a:xfrm>
              <a:off x="48759" y="1287991"/>
              <a:ext cx="23635352" cy="4386720"/>
            </a:xfrm>
            <a:prstGeom prst="rect">
              <a:avLst/>
            </a:prstGeom>
          </p:spPr>
          <p:txBody>
            <a:bodyPr lIns="0" tIns="0" rIns="0" bIns="0" rtlCol="0" anchor="t">
              <a:spAutoFit/>
            </a:bodyPr>
            <a:lstStyle/>
            <a:p>
              <a:pPr algn="ctr">
                <a:lnSpc>
                  <a:spcPts val="19704"/>
                </a:lnSpc>
              </a:pPr>
              <a:r>
                <a:rPr lang="en-US" sz="28149" dirty="0">
                  <a:solidFill>
                    <a:srgbClr val="1E3C4A"/>
                  </a:solidFill>
                  <a:latin typeface="Handelson Three"/>
                  <a:ea typeface="Handelson Three"/>
                  <a:cs typeface="Handelson Three"/>
                  <a:sym typeface="Handelson Three"/>
                </a:rPr>
                <a:t>Quality</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916318" y="1028700"/>
            <a:ext cx="2342982" cy="992789"/>
          </a:xfrm>
          <a:custGeom>
            <a:avLst/>
            <a:gdLst/>
            <a:ahLst/>
            <a:cxnLst/>
            <a:rect l="l" t="t" r="r" b="b"/>
            <a:pathLst>
              <a:path w="2342982" h="992789">
                <a:moveTo>
                  <a:pt x="0" y="0"/>
                </a:moveTo>
                <a:lnTo>
                  <a:pt x="2342982" y="0"/>
                </a:lnTo>
                <a:lnTo>
                  <a:pt x="2342982" y="992789"/>
                </a:lnTo>
                <a:lnTo>
                  <a:pt x="0" y="992789"/>
                </a:lnTo>
                <a:lnTo>
                  <a:pt x="0" y="0"/>
                </a:lnTo>
                <a:close/>
              </a:path>
            </a:pathLst>
          </a:custGeom>
          <a:blipFill>
            <a:blip r:embed="rId2"/>
            <a:stretch>
              <a:fillRect/>
            </a:stretch>
          </a:blipFill>
        </p:spPr>
      </p:sp>
      <p:sp>
        <p:nvSpPr>
          <p:cNvPr id="3" name="TextBox 3"/>
          <p:cNvSpPr txBox="1"/>
          <p:nvPr/>
        </p:nvSpPr>
        <p:spPr>
          <a:xfrm>
            <a:off x="4106402" y="3778766"/>
            <a:ext cx="12347000" cy="3804285"/>
          </a:xfrm>
          <a:prstGeom prst="rect">
            <a:avLst/>
          </a:prstGeom>
        </p:spPr>
        <p:txBody>
          <a:bodyPr lIns="0" tIns="0" rIns="0" bIns="0" rtlCol="0" anchor="t">
            <a:spAutoFit/>
          </a:bodyPr>
          <a:lstStyle/>
          <a:p>
            <a:pPr algn="l">
              <a:lnSpc>
                <a:spcPts val="5040"/>
              </a:lnSpc>
            </a:pPr>
            <a:r>
              <a:rPr lang="en-US" sz="3600" i="1">
                <a:solidFill>
                  <a:srgbClr val="1E3C4A"/>
                </a:solidFill>
                <a:latin typeface="Open Sans Italics"/>
                <a:ea typeface="Open Sans Italics"/>
                <a:cs typeface="Open Sans Italics"/>
                <a:sym typeface="Open Sans Italics"/>
              </a:rPr>
              <a:t>Quality Improvement is a systematic, continuous process that uses data and feedback to identify areas where healthcare services can be enhanced. It involves making small, measurable changes to improve patient outcomes, safety, and overall service delivery.</a:t>
            </a:r>
          </a:p>
          <a:p>
            <a:pPr algn="l">
              <a:lnSpc>
                <a:spcPts val="5040"/>
              </a:lnSpc>
            </a:pPr>
            <a:endParaRPr lang="en-US" sz="3600" i="1">
              <a:solidFill>
                <a:srgbClr val="1E3C4A"/>
              </a:solidFill>
              <a:latin typeface="Open Sans Italics"/>
              <a:ea typeface="Open Sans Italics"/>
              <a:cs typeface="Open Sans Italics"/>
              <a:sym typeface="Open Sans Italics"/>
            </a:endParaRPr>
          </a:p>
        </p:txBody>
      </p:sp>
      <p:sp>
        <p:nvSpPr>
          <p:cNvPr id="4" name="Freeform 4"/>
          <p:cNvSpPr/>
          <p:nvPr/>
        </p:nvSpPr>
        <p:spPr>
          <a:xfrm rot="-4404823" flipV="1">
            <a:off x="789062" y="3629131"/>
            <a:ext cx="2538082" cy="2590037"/>
          </a:xfrm>
          <a:custGeom>
            <a:avLst/>
            <a:gdLst/>
            <a:ahLst/>
            <a:cxnLst/>
            <a:rect l="l" t="t" r="r" b="b"/>
            <a:pathLst>
              <a:path w="2538082" h="2590037">
                <a:moveTo>
                  <a:pt x="0" y="2590037"/>
                </a:moveTo>
                <a:lnTo>
                  <a:pt x="2538082" y="2590037"/>
                </a:lnTo>
                <a:lnTo>
                  <a:pt x="2538082" y="0"/>
                </a:lnTo>
                <a:lnTo>
                  <a:pt x="0" y="0"/>
                </a:lnTo>
                <a:lnTo>
                  <a:pt x="0" y="2590037"/>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TextBox 5"/>
          <p:cNvSpPr txBox="1"/>
          <p:nvPr/>
        </p:nvSpPr>
        <p:spPr>
          <a:xfrm>
            <a:off x="1330260" y="1408079"/>
            <a:ext cx="8728140" cy="642484"/>
          </a:xfrm>
          <a:prstGeom prst="rect">
            <a:avLst/>
          </a:prstGeom>
        </p:spPr>
        <p:txBody>
          <a:bodyPr wrap="square" lIns="0" tIns="0" rIns="0" bIns="0" rtlCol="0" anchor="t">
            <a:spAutoFit/>
          </a:bodyPr>
          <a:lstStyle/>
          <a:p>
            <a:pPr algn="l">
              <a:lnSpc>
                <a:spcPts val="5180"/>
              </a:lnSpc>
            </a:pPr>
            <a:r>
              <a:rPr lang="en-US" sz="3700" dirty="0">
                <a:solidFill>
                  <a:srgbClr val="1E3C4A"/>
                </a:solidFill>
                <a:latin typeface="League Spartan"/>
                <a:ea typeface="League Spartan"/>
                <a:cs typeface="League Spartan"/>
                <a:sym typeface="League Spartan"/>
              </a:rPr>
              <a:t>What is Quality Improvement?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916318" y="1028700"/>
            <a:ext cx="2342982" cy="992789"/>
          </a:xfrm>
          <a:custGeom>
            <a:avLst/>
            <a:gdLst/>
            <a:ahLst/>
            <a:cxnLst/>
            <a:rect l="l" t="t" r="r" b="b"/>
            <a:pathLst>
              <a:path w="2342982" h="992789">
                <a:moveTo>
                  <a:pt x="0" y="0"/>
                </a:moveTo>
                <a:lnTo>
                  <a:pt x="2342982" y="0"/>
                </a:lnTo>
                <a:lnTo>
                  <a:pt x="2342982" y="992789"/>
                </a:lnTo>
                <a:lnTo>
                  <a:pt x="0" y="992789"/>
                </a:lnTo>
                <a:lnTo>
                  <a:pt x="0" y="0"/>
                </a:lnTo>
                <a:close/>
              </a:path>
            </a:pathLst>
          </a:custGeom>
          <a:blipFill>
            <a:blip r:embed="rId2"/>
            <a:stretch>
              <a:fillRect/>
            </a:stretch>
          </a:blipFill>
        </p:spPr>
      </p:sp>
      <p:grpSp>
        <p:nvGrpSpPr>
          <p:cNvPr id="3" name="Group 3"/>
          <p:cNvGrpSpPr/>
          <p:nvPr/>
        </p:nvGrpSpPr>
        <p:grpSpPr>
          <a:xfrm>
            <a:off x="1330260" y="2271283"/>
            <a:ext cx="12916351" cy="7179379"/>
            <a:chOff x="0" y="-66675"/>
            <a:chExt cx="17221800" cy="9572506"/>
          </a:xfrm>
        </p:grpSpPr>
        <p:sp>
          <p:nvSpPr>
            <p:cNvPr id="4" name="TextBox 4"/>
            <p:cNvSpPr txBox="1"/>
            <p:nvPr/>
          </p:nvSpPr>
          <p:spPr>
            <a:xfrm>
              <a:off x="0" y="-66675"/>
              <a:ext cx="6480969" cy="707602"/>
            </a:xfrm>
            <a:prstGeom prst="rect">
              <a:avLst/>
            </a:prstGeom>
          </p:spPr>
          <p:txBody>
            <a:bodyPr lIns="0" tIns="0" rIns="0" bIns="0" rtlCol="0" anchor="t">
              <a:spAutoFit/>
            </a:bodyPr>
            <a:lstStyle/>
            <a:p>
              <a:pPr algn="l">
                <a:lnSpc>
                  <a:spcPts val="4480"/>
                </a:lnSpc>
                <a:spcBef>
                  <a:spcPct val="0"/>
                </a:spcBef>
              </a:pPr>
              <a:r>
                <a:rPr lang="en-US" sz="3200" b="1">
                  <a:solidFill>
                    <a:srgbClr val="4760A7"/>
                  </a:solidFill>
                  <a:latin typeface="Raleway Bold"/>
                  <a:ea typeface="Raleway Bold"/>
                  <a:cs typeface="Raleway Bold"/>
                  <a:sym typeface="Raleway Bold"/>
                </a:rPr>
                <a:t>1. Enhances Patient Care </a:t>
              </a:r>
            </a:p>
          </p:txBody>
        </p:sp>
        <p:sp>
          <p:nvSpPr>
            <p:cNvPr id="5" name="TextBox 5"/>
            <p:cNvSpPr txBox="1"/>
            <p:nvPr/>
          </p:nvSpPr>
          <p:spPr>
            <a:xfrm>
              <a:off x="1311638" y="699153"/>
              <a:ext cx="12974624" cy="1050925"/>
            </a:xfrm>
            <a:prstGeom prst="rect">
              <a:avLst/>
            </a:prstGeom>
          </p:spPr>
          <p:txBody>
            <a:bodyPr lIns="0" tIns="0" rIns="0" bIns="0" rtlCol="0" anchor="t">
              <a:spAutoFit/>
            </a:bodyPr>
            <a:lstStyle/>
            <a:p>
              <a:pPr marL="561344" lvl="1" indent="-280672" algn="l">
                <a:lnSpc>
                  <a:spcPts val="3120"/>
                </a:lnSpc>
                <a:buFont typeface="Arial"/>
                <a:buChar char="•"/>
              </a:pPr>
              <a:r>
                <a:rPr lang="en-US" sz="2600">
                  <a:solidFill>
                    <a:srgbClr val="1E3C4A"/>
                  </a:solidFill>
                  <a:latin typeface="Open Sans"/>
                  <a:ea typeface="Open Sans"/>
                  <a:cs typeface="Open Sans"/>
                  <a:sym typeface="Open Sans"/>
                </a:rPr>
                <a:t>Ensures treatments are safe, effective, and patient-centred.</a:t>
              </a:r>
            </a:p>
            <a:p>
              <a:pPr marL="561344" lvl="1" indent="-280672" algn="l">
                <a:lnSpc>
                  <a:spcPts val="3120"/>
                </a:lnSpc>
                <a:buFont typeface="Arial"/>
                <a:buChar char="•"/>
              </a:pPr>
              <a:r>
                <a:rPr lang="en-US" sz="2600">
                  <a:solidFill>
                    <a:srgbClr val="1E3C4A"/>
                  </a:solidFill>
                  <a:latin typeface="Open Sans"/>
                  <a:ea typeface="Open Sans"/>
                  <a:cs typeface="Open Sans"/>
                  <a:sym typeface="Open Sans"/>
                </a:rPr>
                <a:t>Helps reduce errors and improve clinical outcomes.</a:t>
              </a:r>
            </a:p>
          </p:txBody>
        </p:sp>
        <p:sp>
          <p:nvSpPr>
            <p:cNvPr id="6" name="TextBox 6"/>
            <p:cNvSpPr txBox="1"/>
            <p:nvPr/>
          </p:nvSpPr>
          <p:spPr>
            <a:xfrm>
              <a:off x="0" y="1871540"/>
              <a:ext cx="10011919" cy="707601"/>
            </a:xfrm>
            <a:prstGeom prst="rect">
              <a:avLst/>
            </a:prstGeom>
          </p:spPr>
          <p:txBody>
            <a:bodyPr wrap="square" lIns="0" tIns="0" rIns="0" bIns="0" rtlCol="0" anchor="t">
              <a:spAutoFit/>
            </a:bodyPr>
            <a:lstStyle/>
            <a:p>
              <a:pPr algn="l">
                <a:lnSpc>
                  <a:spcPts val="4480"/>
                </a:lnSpc>
                <a:spcBef>
                  <a:spcPct val="0"/>
                </a:spcBef>
              </a:pPr>
              <a:r>
                <a:rPr lang="en-US" sz="3200" b="1" dirty="0">
                  <a:solidFill>
                    <a:srgbClr val="4760A7"/>
                  </a:solidFill>
                  <a:latin typeface="Raleway Bold"/>
                  <a:ea typeface="Raleway Bold"/>
                  <a:cs typeface="Raleway Bold"/>
                  <a:sym typeface="Raleway Bold"/>
                </a:rPr>
                <a:t>2. Supports Team Efficiency</a:t>
              </a:r>
            </a:p>
          </p:txBody>
        </p:sp>
        <p:sp>
          <p:nvSpPr>
            <p:cNvPr id="7" name="TextBox 7"/>
            <p:cNvSpPr txBox="1"/>
            <p:nvPr/>
          </p:nvSpPr>
          <p:spPr>
            <a:xfrm>
              <a:off x="1311638" y="2639466"/>
              <a:ext cx="15236508" cy="1050925"/>
            </a:xfrm>
            <a:prstGeom prst="rect">
              <a:avLst/>
            </a:prstGeom>
          </p:spPr>
          <p:txBody>
            <a:bodyPr lIns="0" tIns="0" rIns="0" bIns="0" rtlCol="0" anchor="t">
              <a:spAutoFit/>
            </a:bodyPr>
            <a:lstStyle/>
            <a:p>
              <a:pPr marL="561344" lvl="1" indent="-280672" algn="l">
                <a:lnSpc>
                  <a:spcPts val="3120"/>
                </a:lnSpc>
                <a:buFont typeface="Arial"/>
                <a:buChar char="•"/>
              </a:pPr>
              <a:r>
                <a:rPr lang="en-US" sz="2600">
                  <a:solidFill>
                    <a:srgbClr val="1E3C4A"/>
                  </a:solidFill>
                  <a:latin typeface="Open Sans"/>
                  <a:ea typeface="Open Sans"/>
                  <a:cs typeface="Open Sans"/>
                  <a:sym typeface="Open Sans"/>
                </a:rPr>
                <a:t>Encourages collaboration and communication among the dental team.</a:t>
              </a:r>
            </a:p>
            <a:p>
              <a:pPr marL="561344" lvl="1" indent="-280672" algn="l">
                <a:lnSpc>
                  <a:spcPts val="3120"/>
                </a:lnSpc>
                <a:buFont typeface="Arial"/>
                <a:buChar char="•"/>
              </a:pPr>
              <a:r>
                <a:rPr lang="en-US" sz="2600">
                  <a:solidFill>
                    <a:srgbClr val="1E3C4A"/>
                  </a:solidFill>
                  <a:latin typeface="Open Sans"/>
                  <a:ea typeface="Open Sans"/>
                  <a:cs typeface="Open Sans"/>
                  <a:sym typeface="Open Sans"/>
                </a:rPr>
                <a:t>Identifies workflow issues and streamlines processes.</a:t>
              </a:r>
            </a:p>
          </p:txBody>
        </p:sp>
        <p:sp>
          <p:nvSpPr>
            <p:cNvPr id="8" name="TextBox 8"/>
            <p:cNvSpPr txBox="1"/>
            <p:nvPr/>
          </p:nvSpPr>
          <p:spPr>
            <a:xfrm>
              <a:off x="0" y="3814216"/>
              <a:ext cx="9325372" cy="707602"/>
            </a:xfrm>
            <a:prstGeom prst="rect">
              <a:avLst/>
            </a:prstGeom>
          </p:spPr>
          <p:txBody>
            <a:bodyPr lIns="0" tIns="0" rIns="0" bIns="0" rtlCol="0" anchor="t">
              <a:spAutoFit/>
            </a:bodyPr>
            <a:lstStyle/>
            <a:p>
              <a:pPr algn="l">
                <a:lnSpc>
                  <a:spcPts val="4480"/>
                </a:lnSpc>
                <a:spcBef>
                  <a:spcPct val="0"/>
                </a:spcBef>
              </a:pPr>
              <a:r>
                <a:rPr lang="en-US" sz="3200" b="1">
                  <a:solidFill>
                    <a:srgbClr val="4760A7"/>
                  </a:solidFill>
                  <a:latin typeface="Raleway Bold"/>
                  <a:ea typeface="Raleway Bold"/>
                  <a:cs typeface="Raleway Bold"/>
                  <a:sym typeface="Raleway Bold"/>
                </a:rPr>
                <a:t>3. Promotes a Culture of Excellence </a:t>
              </a:r>
            </a:p>
          </p:txBody>
        </p:sp>
        <p:sp>
          <p:nvSpPr>
            <p:cNvPr id="9" name="TextBox 9"/>
            <p:cNvSpPr txBox="1"/>
            <p:nvPr/>
          </p:nvSpPr>
          <p:spPr>
            <a:xfrm>
              <a:off x="1311638" y="4580044"/>
              <a:ext cx="15910162" cy="1050925"/>
            </a:xfrm>
            <a:prstGeom prst="rect">
              <a:avLst/>
            </a:prstGeom>
          </p:spPr>
          <p:txBody>
            <a:bodyPr lIns="0" tIns="0" rIns="0" bIns="0" rtlCol="0" anchor="t">
              <a:spAutoFit/>
            </a:bodyPr>
            <a:lstStyle/>
            <a:p>
              <a:pPr marL="561344" lvl="1" indent="-280672" algn="l">
                <a:lnSpc>
                  <a:spcPts val="3120"/>
                </a:lnSpc>
                <a:buFont typeface="Arial"/>
                <a:buChar char="•"/>
              </a:pPr>
              <a:r>
                <a:rPr lang="en-US" sz="2600">
                  <a:solidFill>
                    <a:srgbClr val="1E3C4A"/>
                  </a:solidFill>
                  <a:latin typeface="Open Sans"/>
                  <a:ea typeface="Open Sans"/>
                  <a:cs typeface="Open Sans"/>
                  <a:sym typeface="Open Sans"/>
                </a:rPr>
                <a:t>Fosters continuous learning and professional development.</a:t>
              </a:r>
            </a:p>
            <a:p>
              <a:pPr marL="561344" lvl="1" indent="-280672" algn="l">
                <a:lnSpc>
                  <a:spcPts val="3120"/>
                </a:lnSpc>
                <a:buFont typeface="Arial"/>
                <a:buChar char="•"/>
              </a:pPr>
              <a:r>
                <a:rPr lang="en-US" sz="2600">
                  <a:solidFill>
                    <a:srgbClr val="1E3C4A"/>
                  </a:solidFill>
                  <a:latin typeface="Open Sans"/>
                  <a:ea typeface="Open Sans"/>
                  <a:cs typeface="Open Sans"/>
                  <a:sym typeface="Open Sans"/>
                </a:rPr>
                <a:t>Builds a proactive approach to problem-solving and innovation</a:t>
              </a:r>
            </a:p>
          </p:txBody>
        </p:sp>
        <p:sp>
          <p:nvSpPr>
            <p:cNvPr id="10" name="TextBox 10"/>
            <p:cNvSpPr txBox="1"/>
            <p:nvPr/>
          </p:nvSpPr>
          <p:spPr>
            <a:xfrm>
              <a:off x="0" y="5754793"/>
              <a:ext cx="13974319" cy="707601"/>
            </a:xfrm>
            <a:prstGeom prst="rect">
              <a:avLst/>
            </a:prstGeom>
          </p:spPr>
          <p:txBody>
            <a:bodyPr wrap="square" lIns="0" tIns="0" rIns="0" bIns="0" rtlCol="0" anchor="t">
              <a:spAutoFit/>
            </a:bodyPr>
            <a:lstStyle/>
            <a:p>
              <a:pPr algn="l">
                <a:lnSpc>
                  <a:spcPts val="4480"/>
                </a:lnSpc>
                <a:spcBef>
                  <a:spcPct val="0"/>
                </a:spcBef>
              </a:pPr>
              <a:r>
                <a:rPr lang="en-US" sz="3200" b="1" dirty="0">
                  <a:solidFill>
                    <a:srgbClr val="4760A7"/>
                  </a:solidFill>
                  <a:latin typeface="Raleway Bold"/>
                  <a:ea typeface="Raleway Bold"/>
                  <a:cs typeface="Raleway Bold"/>
                  <a:sym typeface="Raleway Bold"/>
                </a:rPr>
                <a:t>4. Meets Regulatory and Professional Standards</a:t>
              </a:r>
            </a:p>
          </p:txBody>
        </p:sp>
        <p:sp>
          <p:nvSpPr>
            <p:cNvPr id="11" name="TextBox 11"/>
            <p:cNvSpPr txBox="1"/>
            <p:nvPr/>
          </p:nvSpPr>
          <p:spPr>
            <a:xfrm>
              <a:off x="1311638" y="6518524"/>
              <a:ext cx="14489128" cy="1050925"/>
            </a:xfrm>
            <a:prstGeom prst="rect">
              <a:avLst/>
            </a:prstGeom>
          </p:spPr>
          <p:txBody>
            <a:bodyPr lIns="0" tIns="0" rIns="0" bIns="0" rtlCol="0" anchor="t">
              <a:spAutoFit/>
            </a:bodyPr>
            <a:lstStyle/>
            <a:p>
              <a:pPr marL="561344" lvl="1" indent="-280672" algn="l">
                <a:lnSpc>
                  <a:spcPts val="3120"/>
                </a:lnSpc>
                <a:buFont typeface="Arial"/>
                <a:buChar char="•"/>
              </a:pPr>
              <a:r>
                <a:rPr lang="en-US" sz="2600">
                  <a:solidFill>
                    <a:srgbClr val="1E3C4A"/>
                  </a:solidFill>
                  <a:latin typeface="Open Sans"/>
                  <a:ea typeface="Open Sans"/>
                  <a:cs typeface="Open Sans"/>
                  <a:sym typeface="Open Sans"/>
                </a:rPr>
                <a:t>Aligns with guidelines from bodies like the GDC and CQC.</a:t>
              </a:r>
            </a:p>
            <a:p>
              <a:pPr marL="561344" lvl="1" indent="-280672" algn="l">
                <a:lnSpc>
                  <a:spcPts val="3120"/>
                </a:lnSpc>
                <a:buFont typeface="Arial"/>
                <a:buChar char="•"/>
              </a:pPr>
              <a:r>
                <a:rPr lang="en-US" sz="2600">
                  <a:solidFill>
                    <a:srgbClr val="1E3C4A"/>
                  </a:solidFill>
                  <a:latin typeface="Open Sans"/>
                  <a:ea typeface="Open Sans"/>
                  <a:cs typeface="Open Sans"/>
                  <a:sym typeface="Open Sans"/>
                </a:rPr>
                <a:t>Demonstrates commitment to best practice and accountability.</a:t>
              </a:r>
            </a:p>
          </p:txBody>
        </p:sp>
        <p:sp>
          <p:nvSpPr>
            <p:cNvPr id="12" name="TextBox 12"/>
            <p:cNvSpPr txBox="1"/>
            <p:nvPr/>
          </p:nvSpPr>
          <p:spPr>
            <a:xfrm>
              <a:off x="0" y="7693274"/>
              <a:ext cx="7333258" cy="707602"/>
            </a:xfrm>
            <a:prstGeom prst="rect">
              <a:avLst/>
            </a:prstGeom>
          </p:spPr>
          <p:txBody>
            <a:bodyPr lIns="0" tIns="0" rIns="0" bIns="0" rtlCol="0" anchor="t">
              <a:spAutoFit/>
            </a:bodyPr>
            <a:lstStyle/>
            <a:p>
              <a:pPr algn="l">
                <a:lnSpc>
                  <a:spcPts val="4480"/>
                </a:lnSpc>
                <a:spcBef>
                  <a:spcPct val="0"/>
                </a:spcBef>
              </a:pPr>
              <a:r>
                <a:rPr lang="en-US" sz="3200" b="1">
                  <a:solidFill>
                    <a:srgbClr val="4760A7"/>
                  </a:solidFill>
                  <a:latin typeface="Raleway Bold"/>
                  <a:ea typeface="Raleway Bold"/>
                  <a:cs typeface="Raleway Bold"/>
                  <a:sym typeface="Raleway Bold"/>
                </a:rPr>
                <a:t>5. Empowers Dental Nurses. </a:t>
              </a:r>
            </a:p>
          </p:txBody>
        </p:sp>
        <p:sp>
          <p:nvSpPr>
            <p:cNvPr id="13" name="TextBox 13"/>
            <p:cNvSpPr txBox="1"/>
            <p:nvPr/>
          </p:nvSpPr>
          <p:spPr>
            <a:xfrm>
              <a:off x="1311638" y="8454906"/>
              <a:ext cx="14489128" cy="1050925"/>
            </a:xfrm>
            <a:prstGeom prst="rect">
              <a:avLst/>
            </a:prstGeom>
          </p:spPr>
          <p:txBody>
            <a:bodyPr lIns="0" tIns="0" rIns="0" bIns="0" rtlCol="0" anchor="t">
              <a:spAutoFit/>
            </a:bodyPr>
            <a:lstStyle/>
            <a:p>
              <a:pPr marL="561344" lvl="1" indent="-280672" algn="l">
                <a:lnSpc>
                  <a:spcPts val="3120"/>
                </a:lnSpc>
                <a:buFont typeface="Arial"/>
                <a:buChar char="•"/>
              </a:pPr>
              <a:r>
                <a:rPr lang="en-US" sz="2600">
                  <a:solidFill>
                    <a:srgbClr val="1E3C4A"/>
                  </a:solidFill>
                  <a:latin typeface="Open Sans"/>
                  <a:ea typeface="Open Sans"/>
                  <a:cs typeface="Open Sans"/>
                  <a:sym typeface="Open Sans"/>
                </a:rPr>
                <a:t>Enables nurses to take an active role in improving care.</a:t>
              </a:r>
            </a:p>
            <a:p>
              <a:pPr marL="561344" lvl="1" indent="-280672" algn="l">
                <a:lnSpc>
                  <a:spcPts val="3120"/>
                </a:lnSpc>
                <a:buFont typeface="Arial"/>
                <a:buChar char="•"/>
              </a:pPr>
              <a:r>
                <a:rPr lang="en-US" sz="2600">
                  <a:solidFill>
                    <a:srgbClr val="1E3C4A"/>
                  </a:solidFill>
                  <a:latin typeface="Open Sans"/>
                  <a:ea typeface="Open Sans"/>
                  <a:cs typeface="Open Sans"/>
                  <a:sym typeface="Open Sans"/>
                </a:rPr>
                <a:t>Builds confidence in identifying and leading change initiatives.</a:t>
              </a:r>
            </a:p>
          </p:txBody>
        </p:sp>
      </p:grpSp>
      <p:sp>
        <p:nvSpPr>
          <p:cNvPr id="14" name="Freeform 14"/>
          <p:cNvSpPr/>
          <p:nvPr/>
        </p:nvSpPr>
        <p:spPr>
          <a:xfrm>
            <a:off x="13144500" y="5335862"/>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5" name="TextBox 15"/>
          <p:cNvSpPr txBox="1"/>
          <p:nvPr/>
        </p:nvSpPr>
        <p:spPr>
          <a:xfrm>
            <a:off x="1330260" y="1408079"/>
            <a:ext cx="8575740" cy="642484"/>
          </a:xfrm>
          <a:prstGeom prst="rect">
            <a:avLst/>
          </a:prstGeom>
        </p:spPr>
        <p:txBody>
          <a:bodyPr wrap="square" lIns="0" tIns="0" rIns="0" bIns="0" rtlCol="0" anchor="t">
            <a:spAutoFit/>
          </a:bodyPr>
          <a:lstStyle/>
          <a:p>
            <a:pPr algn="l">
              <a:lnSpc>
                <a:spcPts val="5180"/>
              </a:lnSpc>
            </a:pPr>
            <a:r>
              <a:rPr lang="en-US" sz="3700" dirty="0">
                <a:solidFill>
                  <a:srgbClr val="1E3C4A"/>
                </a:solidFill>
                <a:latin typeface="League Spartan"/>
                <a:ea typeface="League Spartan"/>
                <a:cs typeface="League Spartan"/>
                <a:sym typeface="League Spartan"/>
              </a:rPr>
              <a:t>Relevance in Dental Practice</a:t>
            </a:r>
          </a:p>
        </p:txBody>
      </p:sp>
      <p:sp>
        <p:nvSpPr>
          <p:cNvPr id="16" name="TextBox 16"/>
          <p:cNvSpPr txBox="1"/>
          <p:nvPr/>
        </p:nvSpPr>
        <p:spPr>
          <a:xfrm rot="1238223">
            <a:off x="9408308" y="1109988"/>
            <a:ext cx="5362034" cy="2476084"/>
          </a:xfrm>
          <a:prstGeom prst="rect">
            <a:avLst/>
          </a:prstGeom>
        </p:spPr>
        <p:txBody>
          <a:bodyPr lIns="0" tIns="0" rIns="0" bIns="0" rtlCol="0" anchor="t">
            <a:spAutoFit/>
          </a:bodyPr>
          <a:lstStyle/>
          <a:p>
            <a:pPr algn="ctr">
              <a:lnSpc>
                <a:spcPts val="12790"/>
              </a:lnSpc>
            </a:pPr>
            <a:r>
              <a:rPr lang="en-US" sz="11122">
                <a:solidFill>
                  <a:srgbClr val="7ED957"/>
                </a:solidFill>
                <a:latin typeface="TAN St. Canard"/>
                <a:ea typeface="TAN St. Canard"/>
                <a:cs typeface="TAN St. Canard"/>
                <a:sym typeface="TAN St. Canard"/>
              </a:rPr>
              <a:t>WHY?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916318" y="1028700"/>
            <a:ext cx="2342982" cy="992789"/>
          </a:xfrm>
          <a:custGeom>
            <a:avLst/>
            <a:gdLst/>
            <a:ahLst/>
            <a:cxnLst/>
            <a:rect l="l" t="t" r="r" b="b"/>
            <a:pathLst>
              <a:path w="2342982" h="992789">
                <a:moveTo>
                  <a:pt x="0" y="0"/>
                </a:moveTo>
                <a:lnTo>
                  <a:pt x="2342982" y="0"/>
                </a:lnTo>
                <a:lnTo>
                  <a:pt x="2342982" y="992789"/>
                </a:lnTo>
                <a:lnTo>
                  <a:pt x="0" y="992789"/>
                </a:lnTo>
                <a:lnTo>
                  <a:pt x="0" y="0"/>
                </a:lnTo>
                <a:close/>
              </a:path>
            </a:pathLst>
          </a:custGeom>
          <a:blipFill>
            <a:blip r:embed="rId2"/>
            <a:stretch>
              <a:fillRect/>
            </a:stretch>
          </a:blipFill>
        </p:spPr>
      </p:sp>
      <p:grpSp>
        <p:nvGrpSpPr>
          <p:cNvPr id="3" name="Group 3"/>
          <p:cNvGrpSpPr/>
          <p:nvPr/>
        </p:nvGrpSpPr>
        <p:grpSpPr>
          <a:xfrm>
            <a:off x="376239" y="2039015"/>
            <a:ext cx="15066331" cy="7219550"/>
            <a:chOff x="0" y="0"/>
            <a:chExt cx="20088442" cy="9626066"/>
          </a:xfrm>
        </p:grpSpPr>
        <p:sp>
          <p:nvSpPr>
            <p:cNvPr id="4" name="TextBox 4"/>
            <p:cNvSpPr txBox="1"/>
            <p:nvPr/>
          </p:nvSpPr>
          <p:spPr>
            <a:xfrm>
              <a:off x="1272028" y="309374"/>
              <a:ext cx="10807741" cy="707513"/>
            </a:xfrm>
            <a:prstGeom prst="rect">
              <a:avLst/>
            </a:prstGeom>
          </p:spPr>
          <p:txBody>
            <a:bodyPr lIns="0" tIns="0" rIns="0" bIns="0" rtlCol="0" anchor="t">
              <a:spAutoFit/>
            </a:bodyPr>
            <a:lstStyle/>
            <a:p>
              <a:pPr algn="l">
                <a:lnSpc>
                  <a:spcPts val="4480"/>
                </a:lnSpc>
                <a:spcBef>
                  <a:spcPct val="0"/>
                </a:spcBef>
              </a:pPr>
              <a:r>
                <a:rPr lang="en-US" sz="3200" b="1">
                  <a:solidFill>
                    <a:srgbClr val="4760A7"/>
                  </a:solidFill>
                  <a:latin typeface="Raleway Bold"/>
                  <a:ea typeface="Raleway Bold"/>
                  <a:cs typeface="Raleway Bold"/>
                  <a:sym typeface="Raleway Bold"/>
                </a:rPr>
                <a:t>Understanding Quality in Dental Care​</a:t>
              </a:r>
            </a:p>
          </p:txBody>
        </p:sp>
        <p:sp>
          <p:nvSpPr>
            <p:cNvPr id="5" name="TextBox 5"/>
            <p:cNvSpPr txBox="1"/>
            <p:nvPr/>
          </p:nvSpPr>
          <p:spPr>
            <a:xfrm>
              <a:off x="2003433" y="1356020"/>
              <a:ext cx="16901620" cy="1051101"/>
            </a:xfrm>
            <a:prstGeom prst="rect">
              <a:avLst/>
            </a:prstGeom>
          </p:spPr>
          <p:txBody>
            <a:bodyPr lIns="0" tIns="0" rIns="0" bIns="0" rtlCol="0" anchor="t">
              <a:spAutoFit/>
            </a:bodyPr>
            <a:lstStyle/>
            <a:p>
              <a:pPr marL="561344" lvl="1" indent="-280672" algn="l">
                <a:lnSpc>
                  <a:spcPts val="3120"/>
                </a:lnSpc>
                <a:buFont typeface="Arial"/>
                <a:buChar char="•"/>
              </a:pPr>
              <a:r>
                <a:rPr lang="en-US" sz="2600">
                  <a:solidFill>
                    <a:srgbClr val="1E3C4A"/>
                  </a:solidFill>
                  <a:latin typeface="Open Sans"/>
                  <a:ea typeface="Open Sans"/>
                  <a:cs typeface="Open Sans"/>
                  <a:sym typeface="Open Sans"/>
                </a:rPr>
                <a:t>Quality in dental care means safe, effective, patient-centred, timely, efficient, and equitable treatment</a:t>
              </a:r>
            </a:p>
          </p:txBody>
        </p:sp>
        <p:sp>
          <p:nvSpPr>
            <p:cNvPr id="6" name="TextBox 6"/>
            <p:cNvSpPr txBox="1"/>
            <p:nvPr/>
          </p:nvSpPr>
          <p:spPr>
            <a:xfrm>
              <a:off x="1272028" y="2721447"/>
              <a:ext cx="10807741" cy="707513"/>
            </a:xfrm>
            <a:prstGeom prst="rect">
              <a:avLst/>
            </a:prstGeom>
          </p:spPr>
          <p:txBody>
            <a:bodyPr lIns="0" tIns="0" rIns="0" bIns="0" rtlCol="0" anchor="t">
              <a:spAutoFit/>
            </a:bodyPr>
            <a:lstStyle/>
            <a:p>
              <a:pPr algn="l">
                <a:lnSpc>
                  <a:spcPts val="4480"/>
                </a:lnSpc>
                <a:spcBef>
                  <a:spcPct val="0"/>
                </a:spcBef>
              </a:pPr>
              <a:r>
                <a:rPr lang="en-US" sz="3200" b="1">
                  <a:solidFill>
                    <a:srgbClr val="4760A7"/>
                  </a:solidFill>
                  <a:latin typeface="Raleway Bold"/>
                  <a:ea typeface="Raleway Bold"/>
                  <a:cs typeface="Raleway Bold"/>
                  <a:sym typeface="Raleway Bold"/>
                </a:rPr>
                <a:t>Using Quality Improvement Tools</a:t>
              </a:r>
            </a:p>
          </p:txBody>
        </p:sp>
        <p:sp>
          <p:nvSpPr>
            <p:cNvPr id="7" name="TextBox 7"/>
            <p:cNvSpPr txBox="1"/>
            <p:nvPr/>
          </p:nvSpPr>
          <p:spPr>
            <a:xfrm>
              <a:off x="2003433" y="3762335"/>
              <a:ext cx="18085009" cy="1051101"/>
            </a:xfrm>
            <a:prstGeom prst="rect">
              <a:avLst/>
            </a:prstGeom>
          </p:spPr>
          <p:txBody>
            <a:bodyPr lIns="0" tIns="0" rIns="0" bIns="0" rtlCol="0" anchor="t">
              <a:spAutoFit/>
            </a:bodyPr>
            <a:lstStyle/>
            <a:p>
              <a:pPr marL="561344" lvl="1" indent="-280672" algn="l">
                <a:lnSpc>
                  <a:spcPts val="3120"/>
                </a:lnSpc>
                <a:buFont typeface="Arial"/>
                <a:buChar char="•"/>
              </a:pPr>
              <a:r>
                <a:rPr lang="en-US" sz="2600">
                  <a:solidFill>
                    <a:srgbClr val="1E3C4A"/>
                  </a:solidFill>
                  <a:latin typeface="Open Sans"/>
                  <a:ea typeface="Open Sans"/>
                  <a:cs typeface="Open Sans"/>
                  <a:sym typeface="Open Sans"/>
                </a:rPr>
                <a:t>Tools like PDSA cycles and cause-and-effect diagrams help identify and solve problems effectively</a:t>
              </a:r>
            </a:p>
          </p:txBody>
        </p:sp>
        <p:sp>
          <p:nvSpPr>
            <p:cNvPr id="8" name="TextBox 8"/>
            <p:cNvSpPr txBox="1"/>
            <p:nvPr/>
          </p:nvSpPr>
          <p:spPr>
            <a:xfrm>
              <a:off x="1272028" y="5127761"/>
              <a:ext cx="10036800" cy="707513"/>
            </a:xfrm>
            <a:prstGeom prst="rect">
              <a:avLst/>
            </a:prstGeom>
          </p:spPr>
          <p:txBody>
            <a:bodyPr lIns="0" tIns="0" rIns="0" bIns="0" rtlCol="0" anchor="t">
              <a:spAutoFit/>
            </a:bodyPr>
            <a:lstStyle/>
            <a:p>
              <a:pPr algn="l">
                <a:lnSpc>
                  <a:spcPts val="4480"/>
                </a:lnSpc>
                <a:spcBef>
                  <a:spcPct val="0"/>
                </a:spcBef>
              </a:pPr>
              <a:r>
                <a:rPr lang="en-US" sz="3200" b="1">
                  <a:solidFill>
                    <a:srgbClr val="4760A7"/>
                  </a:solidFill>
                  <a:latin typeface="Raleway Bold"/>
                  <a:ea typeface="Raleway Bold"/>
                  <a:cs typeface="Raleway Bold"/>
                  <a:sym typeface="Raleway Bold"/>
                </a:rPr>
                <a:t>Team Involvement in Improvement​</a:t>
              </a:r>
            </a:p>
          </p:txBody>
        </p:sp>
        <p:sp>
          <p:nvSpPr>
            <p:cNvPr id="9" name="TextBox 9"/>
            <p:cNvSpPr txBox="1"/>
            <p:nvPr/>
          </p:nvSpPr>
          <p:spPr>
            <a:xfrm>
              <a:off x="2003433" y="6168650"/>
              <a:ext cx="17123941" cy="1051101"/>
            </a:xfrm>
            <a:prstGeom prst="rect">
              <a:avLst/>
            </a:prstGeom>
          </p:spPr>
          <p:txBody>
            <a:bodyPr lIns="0" tIns="0" rIns="0" bIns="0" rtlCol="0" anchor="t">
              <a:spAutoFit/>
            </a:bodyPr>
            <a:lstStyle/>
            <a:p>
              <a:pPr marL="561344" lvl="1" indent="-280672" algn="l">
                <a:lnSpc>
                  <a:spcPts val="3120"/>
                </a:lnSpc>
                <a:buFont typeface="Arial"/>
                <a:buChar char="•"/>
              </a:pPr>
              <a:r>
                <a:rPr lang="en-US" sz="2600">
                  <a:solidFill>
                    <a:srgbClr val="1E3C4A"/>
                  </a:solidFill>
                  <a:latin typeface="Open Sans"/>
                  <a:ea typeface="Open Sans"/>
                  <a:cs typeface="Open Sans"/>
                  <a:sym typeface="Open Sans"/>
                </a:rPr>
                <a:t>Engaging the entire dental team encourages ideas and solutions for continuous quality improvement</a:t>
              </a:r>
            </a:p>
          </p:txBody>
        </p:sp>
        <p:sp>
          <p:nvSpPr>
            <p:cNvPr id="10" name="TextBox 10"/>
            <p:cNvSpPr txBox="1"/>
            <p:nvPr/>
          </p:nvSpPr>
          <p:spPr>
            <a:xfrm>
              <a:off x="1272028" y="7534076"/>
              <a:ext cx="13301526" cy="707513"/>
            </a:xfrm>
            <a:prstGeom prst="rect">
              <a:avLst/>
            </a:prstGeom>
          </p:spPr>
          <p:txBody>
            <a:bodyPr lIns="0" tIns="0" rIns="0" bIns="0" rtlCol="0" anchor="t">
              <a:spAutoFit/>
            </a:bodyPr>
            <a:lstStyle/>
            <a:p>
              <a:pPr algn="l">
                <a:lnSpc>
                  <a:spcPts val="4480"/>
                </a:lnSpc>
                <a:spcBef>
                  <a:spcPct val="0"/>
                </a:spcBef>
              </a:pPr>
              <a:r>
                <a:rPr lang="en-US" sz="3200" b="1">
                  <a:solidFill>
                    <a:srgbClr val="4760A7"/>
                  </a:solidFill>
                  <a:latin typeface="Raleway Bold"/>
                  <a:ea typeface="Raleway Bold"/>
                  <a:cs typeface="Raleway Bold"/>
                  <a:sym typeface="Raleway Bold"/>
                </a:rPr>
                <a:t>Measuring and Sustaining Progress​</a:t>
              </a:r>
            </a:p>
          </p:txBody>
        </p:sp>
        <p:sp>
          <p:nvSpPr>
            <p:cNvPr id="11" name="TextBox 11"/>
            <p:cNvSpPr txBox="1"/>
            <p:nvPr/>
          </p:nvSpPr>
          <p:spPr>
            <a:xfrm>
              <a:off x="2003433" y="8574965"/>
              <a:ext cx="15594497" cy="1051101"/>
            </a:xfrm>
            <a:prstGeom prst="rect">
              <a:avLst/>
            </a:prstGeom>
          </p:spPr>
          <p:txBody>
            <a:bodyPr lIns="0" tIns="0" rIns="0" bIns="0" rtlCol="0" anchor="t">
              <a:spAutoFit/>
            </a:bodyPr>
            <a:lstStyle/>
            <a:p>
              <a:pPr marL="561344" lvl="1" indent="-280672" algn="l">
                <a:lnSpc>
                  <a:spcPts val="3120"/>
                </a:lnSpc>
                <a:buFont typeface="Arial"/>
                <a:buChar char="•"/>
              </a:pPr>
              <a:r>
                <a:rPr lang="en-US" sz="2600">
                  <a:solidFill>
                    <a:srgbClr val="1E3C4A"/>
                  </a:solidFill>
                  <a:latin typeface="Open Sans"/>
                  <a:ea typeface="Open Sans"/>
                  <a:cs typeface="Open Sans"/>
                  <a:sym typeface="Open Sans"/>
                </a:rPr>
                <a:t>Collecting data and making small regular changes fosters a culture of continuous improvement</a:t>
              </a:r>
            </a:p>
          </p:txBody>
        </p:sp>
        <p:sp>
          <p:nvSpPr>
            <p:cNvPr id="12" name="Freeform 12"/>
            <p:cNvSpPr/>
            <p:nvPr/>
          </p:nvSpPr>
          <p:spPr>
            <a:xfrm>
              <a:off x="0" y="0"/>
              <a:ext cx="1069258" cy="1016888"/>
            </a:xfrm>
            <a:custGeom>
              <a:avLst/>
              <a:gdLst/>
              <a:ahLst/>
              <a:cxnLst/>
              <a:rect l="l" t="t" r="r" b="b"/>
              <a:pathLst>
                <a:path w="1069258" h="1016888">
                  <a:moveTo>
                    <a:pt x="0" y="0"/>
                  </a:moveTo>
                  <a:lnTo>
                    <a:pt x="1069258" y="0"/>
                  </a:lnTo>
                  <a:lnTo>
                    <a:pt x="1069258" y="1016888"/>
                  </a:lnTo>
                  <a:lnTo>
                    <a:pt x="0" y="10168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3" name="Freeform 13"/>
            <p:cNvSpPr/>
            <p:nvPr/>
          </p:nvSpPr>
          <p:spPr>
            <a:xfrm>
              <a:off x="0" y="2412072"/>
              <a:ext cx="1069258" cy="1016888"/>
            </a:xfrm>
            <a:custGeom>
              <a:avLst/>
              <a:gdLst/>
              <a:ahLst/>
              <a:cxnLst/>
              <a:rect l="l" t="t" r="r" b="b"/>
              <a:pathLst>
                <a:path w="1069258" h="1016888">
                  <a:moveTo>
                    <a:pt x="0" y="0"/>
                  </a:moveTo>
                  <a:lnTo>
                    <a:pt x="1069258" y="0"/>
                  </a:lnTo>
                  <a:lnTo>
                    <a:pt x="1069258" y="1016888"/>
                  </a:lnTo>
                  <a:lnTo>
                    <a:pt x="0" y="10168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4" name="Freeform 14"/>
            <p:cNvSpPr/>
            <p:nvPr/>
          </p:nvSpPr>
          <p:spPr>
            <a:xfrm>
              <a:off x="0" y="4824144"/>
              <a:ext cx="1069258" cy="1016888"/>
            </a:xfrm>
            <a:custGeom>
              <a:avLst/>
              <a:gdLst/>
              <a:ahLst/>
              <a:cxnLst/>
              <a:rect l="l" t="t" r="r" b="b"/>
              <a:pathLst>
                <a:path w="1069258" h="1016888">
                  <a:moveTo>
                    <a:pt x="0" y="0"/>
                  </a:moveTo>
                  <a:lnTo>
                    <a:pt x="1069258" y="0"/>
                  </a:lnTo>
                  <a:lnTo>
                    <a:pt x="1069258" y="1016888"/>
                  </a:lnTo>
                  <a:lnTo>
                    <a:pt x="0" y="10168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5" name="Freeform 15"/>
            <p:cNvSpPr/>
            <p:nvPr/>
          </p:nvSpPr>
          <p:spPr>
            <a:xfrm>
              <a:off x="0" y="7236216"/>
              <a:ext cx="1069258" cy="1016888"/>
            </a:xfrm>
            <a:custGeom>
              <a:avLst/>
              <a:gdLst/>
              <a:ahLst/>
              <a:cxnLst/>
              <a:rect l="l" t="t" r="r" b="b"/>
              <a:pathLst>
                <a:path w="1069258" h="1016888">
                  <a:moveTo>
                    <a:pt x="0" y="0"/>
                  </a:moveTo>
                  <a:lnTo>
                    <a:pt x="1069258" y="0"/>
                  </a:lnTo>
                  <a:lnTo>
                    <a:pt x="1069258" y="1016888"/>
                  </a:lnTo>
                  <a:lnTo>
                    <a:pt x="0" y="10168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sp>
        <p:nvSpPr>
          <p:cNvPr id="16" name="TextBox 16"/>
          <p:cNvSpPr txBox="1"/>
          <p:nvPr/>
        </p:nvSpPr>
        <p:spPr>
          <a:xfrm>
            <a:off x="1330260" y="1408079"/>
            <a:ext cx="7527600" cy="642484"/>
          </a:xfrm>
          <a:prstGeom prst="rect">
            <a:avLst/>
          </a:prstGeom>
        </p:spPr>
        <p:txBody>
          <a:bodyPr wrap="square" lIns="0" tIns="0" rIns="0" bIns="0" rtlCol="0" anchor="t">
            <a:spAutoFit/>
          </a:bodyPr>
          <a:lstStyle/>
          <a:p>
            <a:pPr algn="l">
              <a:lnSpc>
                <a:spcPts val="5180"/>
              </a:lnSpc>
            </a:pPr>
            <a:r>
              <a:rPr lang="en-US" sz="3700" dirty="0">
                <a:solidFill>
                  <a:srgbClr val="1E3C4A"/>
                </a:solidFill>
                <a:latin typeface="League Spartan"/>
                <a:ea typeface="League Spartan"/>
                <a:cs typeface="League Spartan"/>
                <a:sym typeface="League Spartan"/>
              </a:rPr>
              <a:t>How do we achieve this?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916318" y="1028700"/>
            <a:ext cx="2342982" cy="992789"/>
          </a:xfrm>
          <a:custGeom>
            <a:avLst/>
            <a:gdLst/>
            <a:ahLst/>
            <a:cxnLst/>
            <a:rect l="l" t="t" r="r" b="b"/>
            <a:pathLst>
              <a:path w="2342982" h="992789">
                <a:moveTo>
                  <a:pt x="0" y="0"/>
                </a:moveTo>
                <a:lnTo>
                  <a:pt x="2342982" y="0"/>
                </a:lnTo>
                <a:lnTo>
                  <a:pt x="2342982" y="992789"/>
                </a:lnTo>
                <a:lnTo>
                  <a:pt x="0" y="992789"/>
                </a:lnTo>
                <a:lnTo>
                  <a:pt x="0" y="0"/>
                </a:lnTo>
                <a:close/>
              </a:path>
            </a:pathLst>
          </a:custGeom>
          <a:blipFill>
            <a:blip r:embed="rId2"/>
            <a:stretch>
              <a:fillRect/>
            </a:stretch>
          </a:blipFill>
        </p:spPr>
      </p:sp>
      <p:sp>
        <p:nvSpPr>
          <p:cNvPr id="3" name="TextBox 3"/>
          <p:cNvSpPr txBox="1"/>
          <p:nvPr/>
        </p:nvSpPr>
        <p:spPr>
          <a:xfrm>
            <a:off x="1330260" y="1408079"/>
            <a:ext cx="3394140" cy="642484"/>
          </a:xfrm>
          <a:prstGeom prst="rect">
            <a:avLst/>
          </a:prstGeom>
        </p:spPr>
        <p:txBody>
          <a:bodyPr wrap="square" lIns="0" tIns="0" rIns="0" bIns="0" rtlCol="0" anchor="t">
            <a:spAutoFit/>
          </a:bodyPr>
          <a:lstStyle/>
          <a:p>
            <a:pPr algn="l">
              <a:lnSpc>
                <a:spcPts val="5180"/>
              </a:lnSpc>
            </a:pPr>
            <a:r>
              <a:rPr lang="en-US" sz="3700" dirty="0">
                <a:solidFill>
                  <a:srgbClr val="1E3C4A"/>
                </a:solidFill>
                <a:latin typeface="League Spartan"/>
                <a:ea typeface="League Spartan"/>
                <a:cs typeface="League Spartan"/>
                <a:sym typeface="League Spartan"/>
              </a:rPr>
              <a:t>PDSA cycle</a:t>
            </a:r>
          </a:p>
        </p:txBody>
      </p:sp>
      <p:grpSp>
        <p:nvGrpSpPr>
          <p:cNvPr id="4" name="Group 4"/>
          <p:cNvGrpSpPr/>
          <p:nvPr/>
        </p:nvGrpSpPr>
        <p:grpSpPr>
          <a:xfrm>
            <a:off x="4866153" y="876347"/>
            <a:ext cx="8555694" cy="8534305"/>
            <a:chOff x="0" y="0"/>
            <a:chExt cx="11407592" cy="11379073"/>
          </a:xfrm>
        </p:grpSpPr>
        <p:sp>
          <p:nvSpPr>
            <p:cNvPr id="5" name="Freeform 5"/>
            <p:cNvSpPr/>
            <p:nvPr/>
          </p:nvSpPr>
          <p:spPr>
            <a:xfrm>
              <a:off x="0" y="0"/>
              <a:ext cx="11407592" cy="11379073"/>
            </a:xfrm>
            <a:custGeom>
              <a:avLst/>
              <a:gdLst/>
              <a:ahLst/>
              <a:cxnLst/>
              <a:rect l="l" t="t" r="r" b="b"/>
              <a:pathLst>
                <a:path w="11407592" h="11379073">
                  <a:moveTo>
                    <a:pt x="0" y="0"/>
                  </a:moveTo>
                  <a:lnTo>
                    <a:pt x="11407592" y="0"/>
                  </a:lnTo>
                  <a:lnTo>
                    <a:pt x="11407592" y="11379073"/>
                  </a:lnTo>
                  <a:lnTo>
                    <a:pt x="0" y="1137907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a:off x="1138109" y="1123849"/>
              <a:ext cx="9131375" cy="9131375"/>
            </a:xfrm>
            <a:custGeom>
              <a:avLst/>
              <a:gdLst/>
              <a:ahLst/>
              <a:cxnLst/>
              <a:rect l="l" t="t" r="r" b="b"/>
              <a:pathLst>
                <a:path w="9131375" h="9131375">
                  <a:moveTo>
                    <a:pt x="0" y="0"/>
                  </a:moveTo>
                  <a:lnTo>
                    <a:pt x="9131375" y="0"/>
                  </a:lnTo>
                  <a:lnTo>
                    <a:pt x="9131375" y="9131375"/>
                  </a:lnTo>
                  <a:lnTo>
                    <a:pt x="0" y="913137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TextBox 7"/>
            <p:cNvSpPr txBox="1"/>
            <p:nvPr/>
          </p:nvSpPr>
          <p:spPr>
            <a:xfrm>
              <a:off x="2841467" y="3641673"/>
              <a:ext cx="1933170" cy="986493"/>
            </a:xfrm>
            <a:prstGeom prst="rect">
              <a:avLst/>
            </a:prstGeom>
          </p:spPr>
          <p:txBody>
            <a:bodyPr lIns="0" tIns="0" rIns="0" bIns="0" rtlCol="0" anchor="t">
              <a:spAutoFit/>
            </a:bodyPr>
            <a:lstStyle/>
            <a:p>
              <a:pPr algn="ctr">
                <a:lnSpc>
                  <a:spcPts val="6207"/>
                </a:lnSpc>
              </a:pPr>
              <a:r>
                <a:rPr lang="en-US" sz="4433" b="1">
                  <a:solidFill>
                    <a:srgbClr val="1E3C4A"/>
                  </a:solidFill>
                  <a:latin typeface="Roboto Bold"/>
                  <a:ea typeface="Roboto Bold"/>
                  <a:cs typeface="Roboto Bold"/>
                  <a:sym typeface="Roboto Bold"/>
                </a:rPr>
                <a:t>P</a:t>
              </a:r>
              <a:r>
                <a:rPr lang="en-US" sz="4433">
                  <a:solidFill>
                    <a:srgbClr val="1E3C4A"/>
                  </a:solidFill>
                  <a:latin typeface="Roboto"/>
                  <a:ea typeface="Roboto"/>
                  <a:cs typeface="Roboto"/>
                  <a:sym typeface="Roboto"/>
                </a:rPr>
                <a:t>LAN</a:t>
              </a:r>
            </a:p>
          </p:txBody>
        </p:sp>
        <p:sp>
          <p:nvSpPr>
            <p:cNvPr id="8" name="TextBox 8"/>
            <p:cNvSpPr txBox="1"/>
            <p:nvPr/>
          </p:nvSpPr>
          <p:spPr>
            <a:xfrm>
              <a:off x="6890957" y="3641673"/>
              <a:ext cx="1006422" cy="986493"/>
            </a:xfrm>
            <a:prstGeom prst="rect">
              <a:avLst/>
            </a:prstGeom>
          </p:spPr>
          <p:txBody>
            <a:bodyPr lIns="0" tIns="0" rIns="0" bIns="0" rtlCol="0" anchor="t">
              <a:spAutoFit/>
            </a:bodyPr>
            <a:lstStyle/>
            <a:p>
              <a:pPr algn="ctr">
                <a:lnSpc>
                  <a:spcPts val="6207"/>
                </a:lnSpc>
              </a:pPr>
              <a:r>
                <a:rPr lang="en-US" sz="4433" b="1">
                  <a:solidFill>
                    <a:srgbClr val="1E3C4A"/>
                  </a:solidFill>
                  <a:latin typeface="Roboto Bold"/>
                  <a:ea typeface="Roboto Bold"/>
                  <a:cs typeface="Roboto Bold"/>
                  <a:sym typeface="Roboto Bold"/>
                </a:rPr>
                <a:t>D</a:t>
              </a:r>
              <a:r>
                <a:rPr lang="en-US" sz="4433">
                  <a:solidFill>
                    <a:srgbClr val="1E3C4A"/>
                  </a:solidFill>
                  <a:latin typeface="Roboto"/>
                  <a:ea typeface="Roboto"/>
                  <a:cs typeface="Roboto"/>
                  <a:sym typeface="Roboto"/>
                </a:rPr>
                <a:t>O</a:t>
              </a:r>
            </a:p>
          </p:txBody>
        </p:sp>
        <p:sp>
          <p:nvSpPr>
            <p:cNvPr id="9" name="TextBox 9"/>
            <p:cNvSpPr txBox="1"/>
            <p:nvPr/>
          </p:nvSpPr>
          <p:spPr>
            <a:xfrm>
              <a:off x="3086719" y="6962846"/>
              <a:ext cx="1933171" cy="986493"/>
            </a:xfrm>
            <a:prstGeom prst="rect">
              <a:avLst/>
            </a:prstGeom>
          </p:spPr>
          <p:txBody>
            <a:bodyPr wrap="square" lIns="0" tIns="0" rIns="0" bIns="0" rtlCol="0" anchor="t">
              <a:spAutoFit/>
            </a:bodyPr>
            <a:lstStyle/>
            <a:p>
              <a:pPr algn="ctr">
                <a:lnSpc>
                  <a:spcPts val="6207"/>
                </a:lnSpc>
              </a:pPr>
              <a:r>
                <a:rPr lang="en-US" sz="4433" b="1" dirty="0">
                  <a:solidFill>
                    <a:srgbClr val="1E3C4A"/>
                  </a:solidFill>
                  <a:latin typeface="Roboto Bold"/>
                  <a:ea typeface="Roboto Bold"/>
                  <a:cs typeface="Roboto Bold"/>
                  <a:sym typeface="Roboto Bold"/>
                </a:rPr>
                <a:t>A</a:t>
              </a:r>
              <a:r>
                <a:rPr lang="en-US" sz="4433" dirty="0">
                  <a:solidFill>
                    <a:srgbClr val="1E3C4A"/>
                  </a:solidFill>
                  <a:latin typeface="Roboto"/>
                  <a:ea typeface="Roboto"/>
                  <a:cs typeface="Roboto"/>
                  <a:sym typeface="Roboto"/>
                </a:rPr>
                <a:t>CT</a:t>
              </a:r>
            </a:p>
          </p:txBody>
        </p:sp>
        <p:sp>
          <p:nvSpPr>
            <p:cNvPr id="10" name="TextBox 10"/>
            <p:cNvSpPr txBox="1"/>
            <p:nvPr/>
          </p:nvSpPr>
          <p:spPr>
            <a:xfrm>
              <a:off x="6281867" y="6962846"/>
              <a:ext cx="2356464" cy="986493"/>
            </a:xfrm>
            <a:prstGeom prst="rect">
              <a:avLst/>
            </a:prstGeom>
          </p:spPr>
          <p:txBody>
            <a:bodyPr lIns="0" tIns="0" rIns="0" bIns="0" rtlCol="0" anchor="t">
              <a:spAutoFit/>
            </a:bodyPr>
            <a:lstStyle/>
            <a:p>
              <a:pPr algn="ctr">
                <a:lnSpc>
                  <a:spcPts val="6207"/>
                </a:lnSpc>
              </a:pPr>
              <a:r>
                <a:rPr lang="en-US" sz="4433" b="1">
                  <a:solidFill>
                    <a:srgbClr val="1E3C4A"/>
                  </a:solidFill>
                  <a:latin typeface="Roboto Bold"/>
                  <a:ea typeface="Roboto Bold"/>
                  <a:cs typeface="Roboto Bold"/>
                  <a:sym typeface="Roboto Bold"/>
                </a:rPr>
                <a:t>S</a:t>
              </a:r>
              <a:r>
                <a:rPr lang="en-US" sz="4433">
                  <a:solidFill>
                    <a:srgbClr val="1E3C4A"/>
                  </a:solidFill>
                  <a:latin typeface="Roboto"/>
                  <a:ea typeface="Roboto"/>
                  <a:cs typeface="Roboto"/>
                  <a:sym typeface="Roboto"/>
                </a:rPr>
                <a:t>TUDY</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707</Words>
  <Application>Microsoft Office PowerPoint</Application>
  <PresentationFormat>Custom</PresentationFormat>
  <Paragraphs>106</Paragraphs>
  <Slides>16</Slides>
  <Notes>0</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16</vt:i4>
      </vt:variant>
    </vt:vector>
  </HeadingPairs>
  <TitlesOfParts>
    <vt:vector size="36" baseType="lpstr">
      <vt:lpstr>Negrita Pro</vt:lpstr>
      <vt:lpstr>Roboto Bold</vt:lpstr>
      <vt:lpstr>Glacial Indifference Bold Italics</vt:lpstr>
      <vt:lpstr>TAN St. Canard</vt:lpstr>
      <vt:lpstr>Sigher</vt:lpstr>
      <vt:lpstr>Arial</vt:lpstr>
      <vt:lpstr>Raleway</vt:lpstr>
      <vt:lpstr>Open Sans Bold</vt:lpstr>
      <vt:lpstr>Raleway Bold</vt:lpstr>
      <vt:lpstr>Open Sans Italics</vt:lpstr>
      <vt:lpstr>Open Sans Bold Italics</vt:lpstr>
      <vt:lpstr>Frankfurter Normal</vt:lpstr>
      <vt:lpstr>Roboto</vt:lpstr>
      <vt:lpstr>Cocomat Pro</vt:lpstr>
      <vt:lpstr>Handelson Three</vt:lpstr>
      <vt:lpstr>Calibri</vt:lpstr>
      <vt:lpstr>Open Sans</vt:lpstr>
      <vt:lpstr>Gagalin</vt:lpstr>
      <vt:lpstr>League Spartan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FDDN QI &amp; Audit presentation</dc:title>
  <cp:lastModifiedBy>Nicky Shanks</cp:lastModifiedBy>
  <cp:revision>2</cp:revision>
  <dcterms:created xsi:type="dcterms:W3CDTF">2006-08-16T00:00:00Z</dcterms:created>
  <dcterms:modified xsi:type="dcterms:W3CDTF">2025-09-29T20:47:24Z</dcterms:modified>
  <dc:identifier>DAGylamIBYM</dc:identifier>
</cp:coreProperties>
</file>