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7" r:id="rId3"/>
    <p:sldId id="258" r:id="rId4"/>
    <p:sldId id="259" r:id="rId5"/>
    <p:sldId id="260" r:id="rId6"/>
    <p:sldId id="261" r:id="rId7"/>
    <p:sldId id="267" r:id="rId8"/>
    <p:sldId id="268" r:id="rId9"/>
    <p:sldId id="262" r:id="rId10"/>
    <p:sldId id="263" r:id="rId11"/>
    <p:sldId id="264" r:id="rId12"/>
    <p:sldId id="269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4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7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CF362F-34A5-4DFE-AAC8-52DC557A4610}" type="doc">
      <dgm:prSet loTypeId="urn:microsoft.com/office/officeart/2005/8/layout/vList2" loCatId="list" qsTypeId="urn:microsoft.com/office/officeart/2005/8/quickstyle/simple4#10" qsCatId="simple" csTypeId="urn:microsoft.com/office/officeart/2005/8/colors/colorful5#4" csCatId="colorful" phldr="1"/>
      <dgm:spPr/>
      <dgm:t>
        <a:bodyPr/>
        <a:lstStyle/>
        <a:p>
          <a:endParaRPr lang="en-US"/>
        </a:p>
      </dgm:t>
    </dgm:pt>
    <dgm:pt modelId="{6E53D33D-83C2-41B4-826C-F7289CDF9AC6}">
      <dgm:prSet/>
      <dgm:spPr/>
      <dgm:t>
        <a:bodyPr/>
        <a:lstStyle/>
        <a:p>
          <a:r>
            <a:rPr lang="en-GB"/>
            <a:t>Simple and easy to customise to your rotation</a:t>
          </a:r>
          <a:endParaRPr lang="en-US"/>
        </a:p>
      </dgm:t>
    </dgm:pt>
    <dgm:pt modelId="{C3ECCF0F-BEF0-4C10-B14D-2356A25DC5E7}" type="parTrans" cxnId="{E2BBA54A-FCC1-48FD-906E-33FE0D58026B}">
      <dgm:prSet/>
      <dgm:spPr/>
      <dgm:t>
        <a:bodyPr/>
        <a:lstStyle/>
        <a:p>
          <a:endParaRPr lang="en-US"/>
        </a:p>
      </dgm:t>
    </dgm:pt>
    <dgm:pt modelId="{D4F5D85B-12A8-4EED-BB97-C925BEFDE3F8}" type="sibTrans" cxnId="{E2BBA54A-FCC1-48FD-906E-33FE0D58026B}">
      <dgm:prSet/>
      <dgm:spPr/>
      <dgm:t>
        <a:bodyPr/>
        <a:lstStyle/>
        <a:p>
          <a:endParaRPr lang="en-US"/>
        </a:p>
      </dgm:t>
    </dgm:pt>
    <dgm:pt modelId="{4FC04B52-B092-4DDC-B02A-1F939C180335}">
      <dgm:prSet/>
      <dgm:spPr/>
      <dgm:t>
        <a:bodyPr/>
        <a:lstStyle/>
        <a:p>
          <a:r>
            <a:rPr lang="en-GB"/>
            <a:t>Easy to access when in clinic </a:t>
          </a:r>
          <a:endParaRPr lang="en-US"/>
        </a:p>
      </dgm:t>
    </dgm:pt>
    <dgm:pt modelId="{61B09154-420C-4F12-93F8-C6B6CD8668B4}" type="parTrans" cxnId="{3E3C6B71-30BE-45BF-85B6-A971EB64A28A}">
      <dgm:prSet/>
      <dgm:spPr/>
      <dgm:t>
        <a:bodyPr/>
        <a:lstStyle/>
        <a:p>
          <a:endParaRPr lang="en-US"/>
        </a:p>
      </dgm:t>
    </dgm:pt>
    <dgm:pt modelId="{FDEB8DBB-BDD2-48AA-85E5-741DFC1CF464}" type="sibTrans" cxnId="{3E3C6B71-30BE-45BF-85B6-A971EB64A28A}">
      <dgm:prSet/>
      <dgm:spPr/>
      <dgm:t>
        <a:bodyPr/>
        <a:lstStyle/>
        <a:p>
          <a:endParaRPr lang="en-US"/>
        </a:p>
      </dgm:t>
    </dgm:pt>
    <dgm:pt modelId="{68CDC581-91E1-4E60-A946-D09FBA55096F}">
      <dgm:prSet/>
      <dgm:spPr/>
      <dgm:t>
        <a:bodyPr/>
        <a:lstStyle/>
        <a:p>
          <a:r>
            <a:rPr lang="en-GB" dirty="0"/>
            <a:t>Include procedures/cases/clinics relevant to your specialty </a:t>
          </a:r>
          <a:endParaRPr lang="en-US" dirty="0"/>
        </a:p>
      </dgm:t>
    </dgm:pt>
    <dgm:pt modelId="{41510BAB-6F77-4E1E-9236-C6E84EB3A39B}" type="parTrans" cxnId="{2CEA476B-7C51-4458-9D9A-1E4E7CFAE943}">
      <dgm:prSet/>
      <dgm:spPr/>
      <dgm:t>
        <a:bodyPr/>
        <a:lstStyle/>
        <a:p>
          <a:endParaRPr lang="en-US"/>
        </a:p>
      </dgm:t>
    </dgm:pt>
    <dgm:pt modelId="{BAF96F9C-A7C9-49DC-AC3F-2E8B3D267887}" type="sibTrans" cxnId="{2CEA476B-7C51-4458-9D9A-1E4E7CFAE943}">
      <dgm:prSet/>
      <dgm:spPr/>
      <dgm:t>
        <a:bodyPr/>
        <a:lstStyle/>
        <a:p>
          <a:endParaRPr lang="en-US"/>
        </a:p>
      </dgm:t>
    </dgm:pt>
    <dgm:pt modelId="{DD937D46-4695-4B8F-8E1B-5898CFA4F4B0}" type="pres">
      <dgm:prSet presAssocID="{56CF362F-34A5-4DFE-AAC8-52DC557A4610}" presName="linear" presStyleCnt="0">
        <dgm:presLayoutVars>
          <dgm:animLvl val="lvl"/>
          <dgm:resizeHandles val="exact"/>
        </dgm:presLayoutVars>
      </dgm:prSet>
      <dgm:spPr/>
    </dgm:pt>
    <dgm:pt modelId="{1E720E47-9BB5-4566-9096-E1FB4209BFA6}" type="pres">
      <dgm:prSet presAssocID="{6E53D33D-83C2-41B4-826C-F7289CDF9AC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B9E03DD-4589-414B-8A9D-C056AFE0E5A5}" type="pres">
      <dgm:prSet presAssocID="{D4F5D85B-12A8-4EED-BB97-C925BEFDE3F8}" presName="spacer" presStyleCnt="0"/>
      <dgm:spPr/>
    </dgm:pt>
    <dgm:pt modelId="{0D3BB407-73C3-4ABD-96F5-2487392BD5D2}" type="pres">
      <dgm:prSet presAssocID="{4FC04B52-B092-4DDC-B02A-1F939C18033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111450E-89E7-4147-9162-2676A30FF46E}" type="pres">
      <dgm:prSet presAssocID="{FDEB8DBB-BDD2-48AA-85E5-741DFC1CF464}" presName="spacer" presStyleCnt="0"/>
      <dgm:spPr/>
    </dgm:pt>
    <dgm:pt modelId="{B0081DA6-4861-48A4-ADC0-3F0964A7D56D}" type="pres">
      <dgm:prSet presAssocID="{68CDC581-91E1-4E60-A946-D09FBA55096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2BBA54A-FCC1-48FD-906E-33FE0D58026B}" srcId="{56CF362F-34A5-4DFE-AAC8-52DC557A4610}" destId="{6E53D33D-83C2-41B4-826C-F7289CDF9AC6}" srcOrd="0" destOrd="0" parTransId="{C3ECCF0F-BEF0-4C10-B14D-2356A25DC5E7}" sibTransId="{D4F5D85B-12A8-4EED-BB97-C925BEFDE3F8}"/>
    <dgm:cxn modelId="{2CEA476B-7C51-4458-9D9A-1E4E7CFAE943}" srcId="{56CF362F-34A5-4DFE-AAC8-52DC557A4610}" destId="{68CDC581-91E1-4E60-A946-D09FBA55096F}" srcOrd="2" destOrd="0" parTransId="{41510BAB-6F77-4E1E-9236-C6E84EB3A39B}" sibTransId="{BAF96F9C-A7C9-49DC-AC3F-2E8B3D267887}"/>
    <dgm:cxn modelId="{3E3C6B71-30BE-45BF-85B6-A971EB64A28A}" srcId="{56CF362F-34A5-4DFE-AAC8-52DC557A4610}" destId="{4FC04B52-B092-4DDC-B02A-1F939C180335}" srcOrd="1" destOrd="0" parTransId="{61B09154-420C-4F12-93F8-C6B6CD8668B4}" sibTransId="{FDEB8DBB-BDD2-48AA-85E5-741DFC1CF464}"/>
    <dgm:cxn modelId="{F72F0B7C-58E2-47E7-A414-8A073BCF5BF5}" type="presOf" srcId="{6E53D33D-83C2-41B4-826C-F7289CDF9AC6}" destId="{1E720E47-9BB5-4566-9096-E1FB4209BFA6}" srcOrd="0" destOrd="0" presId="urn:microsoft.com/office/officeart/2005/8/layout/vList2"/>
    <dgm:cxn modelId="{671FF88A-7367-48E0-8266-F90C57E13CFE}" type="presOf" srcId="{68CDC581-91E1-4E60-A946-D09FBA55096F}" destId="{B0081DA6-4861-48A4-ADC0-3F0964A7D56D}" srcOrd="0" destOrd="0" presId="urn:microsoft.com/office/officeart/2005/8/layout/vList2"/>
    <dgm:cxn modelId="{EF397994-53FE-4944-92C7-00EF4EC64F13}" type="presOf" srcId="{56CF362F-34A5-4DFE-AAC8-52DC557A4610}" destId="{DD937D46-4695-4B8F-8E1B-5898CFA4F4B0}" srcOrd="0" destOrd="0" presId="urn:microsoft.com/office/officeart/2005/8/layout/vList2"/>
    <dgm:cxn modelId="{62D978C7-3FC8-4E61-A8C9-AC7AF6D63E6D}" type="presOf" srcId="{4FC04B52-B092-4DDC-B02A-1F939C180335}" destId="{0D3BB407-73C3-4ABD-96F5-2487392BD5D2}" srcOrd="0" destOrd="0" presId="urn:microsoft.com/office/officeart/2005/8/layout/vList2"/>
    <dgm:cxn modelId="{71084645-B389-4C9E-AD32-FF80F7F61D5B}" type="presParOf" srcId="{DD937D46-4695-4B8F-8E1B-5898CFA4F4B0}" destId="{1E720E47-9BB5-4566-9096-E1FB4209BFA6}" srcOrd="0" destOrd="0" presId="urn:microsoft.com/office/officeart/2005/8/layout/vList2"/>
    <dgm:cxn modelId="{171F2A2C-C701-45B2-84AC-91FE231BA6D6}" type="presParOf" srcId="{DD937D46-4695-4B8F-8E1B-5898CFA4F4B0}" destId="{FB9E03DD-4589-414B-8A9D-C056AFE0E5A5}" srcOrd="1" destOrd="0" presId="urn:microsoft.com/office/officeart/2005/8/layout/vList2"/>
    <dgm:cxn modelId="{DF015C9C-9AF5-44B0-B682-590E1F0D53A8}" type="presParOf" srcId="{DD937D46-4695-4B8F-8E1B-5898CFA4F4B0}" destId="{0D3BB407-73C3-4ABD-96F5-2487392BD5D2}" srcOrd="2" destOrd="0" presId="urn:microsoft.com/office/officeart/2005/8/layout/vList2"/>
    <dgm:cxn modelId="{7E41E5DD-101C-488B-AA33-1C9E6D3D45A4}" type="presParOf" srcId="{DD937D46-4695-4B8F-8E1B-5898CFA4F4B0}" destId="{8111450E-89E7-4147-9162-2676A30FF46E}" srcOrd="3" destOrd="0" presId="urn:microsoft.com/office/officeart/2005/8/layout/vList2"/>
    <dgm:cxn modelId="{43A873D9-BE4A-406C-9E1F-C840C2DE8E48}" type="presParOf" srcId="{DD937D46-4695-4B8F-8E1B-5898CFA4F4B0}" destId="{B0081DA6-4861-48A4-ADC0-3F0964A7D56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73EB48-B0BD-4185-9E96-B18511B4E929}" type="doc">
      <dgm:prSet loTypeId="urn:microsoft.com/office/officeart/2005/8/layout/vList2" loCatId="list" qsTypeId="urn:microsoft.com/office/officeart/2005/8/quickstyle/simple1#115" qsCatId="simple" csTypeId="urn:microsoft.com/office/officeart/2005/8/colors/accent1_2#78" csCatId="accent1"/>
      <dgm:spPr/>
      <dgm:t>
        <a:bodyPr/>
        <a:lstStyle/>
        <a:p>
          <a:endParaRPr lang="en-US"/>
        </a:p>
      </dgm:t>
    </dgm:pt>
    <dgm:pt modelId="{3F491751-EFF2-4F7E-B0D8-AC12C6407928}">
      <dgm:prSet/>
      <dgm:spPr/>
      <dgm:t>
        <a:bodyPr/>
        <a:lstStyle/>
        <a:p>
          <a:r>
            <a:rPr lang="en-US"/>
            <a:t>Date​</a:t>
          </a:r>
        </a:p>
      </dgm:t>
    </dgm:pt>
    <dgm:pt modelId="{EA899217-4636-4864-8DC6-D339F4C149CA}" type="parTrans" cxnId="{249A8583-8208-4C91-90B9-A90885B60183}">
      <dgm:prSet/>
      <dgm:spPr/>
      <dgm:t>
        <a:bodyPr/>
        <a:lstStyle/>
        <a:p>
          <a:endParaRPr lang="en-US"/>
        </a:p>
      </dgm:t>
    </dgm:pt>
    <dgm:pt modelId="{E8D4FADF-8845-4A50-9FD9-A5725B3EB051}" type="sibTrans" cxnId="{249A8583-8208-4C91-90B9-A90885B60183}">
      <dgm:prSet/>
      <dgm:spPr/>
      <dgm:t>
        <a:bodyPr/>
        <a:lstStyle/>
        <a:p>
          <a:endParaRPr lang="en-US"/>
        </a:p>
      </dgm:t>
    </dgm:pt>
    <dgm:pt modelId="{B878B3EA-7BA6-4177-B41C-005C3C2E1AA2}">
      <dgm:prSet/>
      <dgm:spPr/>
      <dgm:t>
        <a:bodyPr/>
        <a:lstStyle/>
        <a:p>
          <a:r>
            <a:rPr lang="en-US"/>
            <a:t>Details of Procedure​</a:t>
          </a:r>
        </a:p>
      </dgm:t>
    </dgm:pt>
    <dgm:pt modelId="{EC480FB2-1151-49DA-8E01-01CAEB2662D0}" type="parTrans" cxnId="{D90AB512-5787-489A-9B71-8220D6A62ED8}">
      <dgm:prSet/>
      <dgm:spPr/>
      <dgm:t>
        <a:bodyPr/>
        <a:lstStyle/>
        <a:p>
          <a:endParaRPr lang="en-US"/>
        </a:p>
      </dgm:t>
    </dgm:pt>
    <dgm:pt modelId="{9273290B-81ED-4B04-BCEB-2B0F46C5BCB2}" type="sibTrans" cxnId="{D90AB512-5787-489A-9B71-8220D6A62ED8}">
      <dgm:prSet/>
      <dgm:spPr/>
      <dgm:t>
        <a:bodyPr/>
        <a:lstStyle/>
        <a:p>
          <a:endParaRPr lang="en-US"/>
        </a:p>
      </dgm:t>
    </dgm:pt>
    <dgm:pt modelId="{73F4081E-677C-46C9-9911-543526EC45C4}">
      <dgm:prSet/>
      <dgm:spPr/>
      <dgm:t>
        <a:bodyPr/>
        <a:lstStyle/>
        <a:p>
          <a:r>
            <a:rPr lang="en-US"/>
            <a:t>Supervising Consultant or Staff Member​</a:t>
          </a:r>
        </a:p>
      </dgm:t>
    </dgm:pt>
    <dgm:pt modelId="{05FF7168-506A-44D6-97FD-2B767BA4F699}" type="parTrans" cxnId="{A2E9483B-59C9-481E-ABB2-76BBD38095F1}">
      <dgm:prSet/>
      <dgm:spPr/>
      <dgm:t>
        <a:bodyPr/>
        <a:lstStyle/>
        <a:p>
          <a:endParaRPr lang="en-US"/>
        </a:p>
      </dgm:t>
    </dgm:pt>
    <dgm:pt modelId="{CCA16520-E5DB-44BF-B82F-29DA1DC7BB02}" type="sibTrans" cxnId="{A2E9483B-59C9-481E-ABB2-76BBD38095F1}">
      <dgm:prSet/>
      <dgm:spPr/>
      <dgm:t>
        <a:bodyPr/>
        <a:lstStyle/>
        <a:p>
          <a:endParaRPr lang="en-US"/>
        </a:p>
      </dgm:t>
    </dgm:pt>
    <dgm:pt modelId="{7F58A891-C9BF-49E3-8CA0-CA14E7596882}">
      <dgm:prSet/>
      <dgm:spPr/>
      <dgm:t>
        <a:bodyPr/>
        <a:lstStyle/>
        <a:p>
          <a:r>
            <a:rPr lang="en-US"/>
            <a:t>Location of Procedure​</a:t>
          </a:r>
        </a:p>
      </dgm:t>
    </dgm:pt>
    <dgm:pt modelId="{79844308-952F-4149-9C81-9E5579A5CF19}" type="parTrans" cxnId="{FA7AF5D6-C4D0-4BA1-89A0-3ED75F90E3C1}">
      <dgm:prSet/>
      <dgm:spPr/>
      <dgm:t>
        <a:bodyPr/>
        <a:lstStyle/>
        <a:p>
          <a:endParaRPr lang="en-US"/>
        </a:p>
      </dgm:t>
    </dgm:pt>
    <dgm:pt modelId="{9DFCA16F-3264-432C-9E0A-48C2F31A9FAC}" type="sibTrans" cxnId="{FA7AF5D6-C4D0-4BA1-89A0-3ED75F90E3C1}">
      <dgm:prSet/>
      <dgm:spPr/>
      <dgm:t>
        <a:bodyPr/>
        <a:lstStyle/>
        <a:p>
          <a:endParaRPr lang="en-US"/>
        </a:p>
      </dgm:t>
    </dgm:pt>
    <dgm:pt modelId="{D16DA54A-22F7-4095-B6FB-E81D530A074D}">
      <dgm:prSet/>
      <dgm:spPr/>
      <dgm:t>
        <a:bodyPr/>
        <a:lstStyle/>
        <a:p>
          <a:r>
            <a:rPr lang="en-US"/>
            <a:t>Elective, Urgent or Emergency​</a:t>
          </a:r>
        </a:p>
      </dgm:t>
    </dgm:pt>
    <dgm:pt modelId="{5807AE5E-2F84-47C4-96E3-2E6D453D1BB2}" type="parTrans" cxnId="{AA42A28D-EF67-4475-BE1A-0A4F3D2BE99D}">
      <dgm:prSet/>
      <dgm:spPr/>
      <dgm:t>
        <a:bodyPr/>
        <a:lstStyle/>
        <a:p>
          <a:endParaRPr lang="en-US"/>
        </a:p>
      </dgm:t>
    </dgm:pt>
    <dgm:pt modelId="{5B7AF180-3FA4-4B74-A435-5B4853088127}" type="sibTrans" cxnId="{AA42A28D-EF67-4475-BE1A-0A4F3D2BE99D}">
      <dgm:prSet/>
      <dgm:spPr/>
      <dgm:t>
        <a:bodyPr/>
        <a:lstStyle/>
        <a:p>
          <a:endParaRPr lang="en-US"/>
        </a:p>
      </dgm:t>
    </dgm:pt>
    <dgm:pt modelId="{497F5B92-1E46-454F-9E24-F787EB7594CB}">
      <dgm:prSet/>
      <dgm:spPr/>
      <dgm:t>
        <a:bodyPr/>
        <a:lstStyle/>
        <a:p>
          <a:r>
            <a:rPr lang="en-US"/>
            <a:t>Performed, Assisted or Observed</a:t>
          </a:r>
        </a:p>
      </dgm:t>
    </dgm:pt>
    <dgm:pt modelId="{293AF2A1-2574-4C2A-92C3-98200197EE33}" type="parTrans" cxnId="{F5D22FD2-899A-4A2C-9440-86E345E63B31}">
      <dgm:prSet/>
      <dgm:spPr/>
      <dgm:t>
        <a:bodyPr/>
        <a:lstStyle/>
        <a:p>
          <a:endParaRPr lang="en-US"/>
        </a:p>
      </dgm:t>
    </dgm:pt>
    <dgm:pt modelId="{71F5CEE4-1C8E-4DC1-9C9F-A1ABD31598CB}" type="sibTrans" cxnId="{F5D22FD2-899A-4A2C-9440-86E345E63B31}">
      <dgm:prSet/>
      <dgm:spPr/>
      <dgm:t>
        <a:bodyPr/>
        <a:lstStyle/>
        <a:p>
          <a:endParaRPr lang="en-US"/>
        </a:p>
      </dgm:t>
    </dgm:pt>
    <dgm:pt modelId="{94E30473-0419-47BB-8736-EE2168D19474}" type="pres">
      <dgm:prSet presAssocID="{B073EB48-B0BD-4185-9E96-B18511B4E929}" presName="linear" presStyleCnt="0">
        <dgm:presLayoutVars>
          <dgm:animLvl val="lvl"/>
          <dgm:resizeHandles val="exact"/>
        </dgm:presLayoutVars>
      </dgm:prSet>
      <dgm:spPr/>
    </dgm:pt>
    <dgm:pt modelId="{0732E7DA-A5E9-4F68-921F-AE9B100CA32B}" type="pres">
      <dgm:prSet presAssocID="{3F491751-EFF2-4F7E-B0D8-AC12C640792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D0192FC3-F0B9-4FDB-9DC7-C980BFB9934A}" type="pres">
      <dgm:prSet presAssocID="{E8D4FADF-8845-4A50-9FD9-A5725B3EB051}" presName="spacer" presStyleCnt="0"/>
      <dgm:spPr/>
    </dgm:pt>
    <dgm:pt modelId="{724058FB-47F7-4413-9E3A-AA386730D9EC}" type="pres">
      <dgm:prSet presAssocID="{B878B3EA-7BA6-4177-B41C-005C3C2E1AA2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E869870-3DD5-472D-A2A8-8F5F27F264C9}" type="pres">
      <dgm:prSet presAssocID="{9273290B-81ED-4B04-BCEB-2B0F46C5BCB2}" presName="spacer" presStyleCnt="0"/>
      <dgm:spPr/>
    </dgm:pt>
    <dgm:pt modelId="{3C30B65E-9500-4C4F-AFC5-8796319DC0B7}" type="pres">
      <dgm:prSet presAssocID="{73F4081E-677C-46C9-9911-543526EC45C4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959A9910-D272-42AF-9CDC-CA82CBE53087}" type="pres">
      <dgm:prSet presAssocID="{CCA16520-E5DB-44BF-B82F-29DA1DC7BB02}" presName="spacer" presStyleCnt="0"/>
      <dgm:spPr/>
    </dgm:pt>
    <dgm:pt modelId="{66070F93-0266-4288-B7D9-373831DA57C2}" type="pres">
      <dgm:prSet presAssocID="{7F58A891-C9BF-49E3-8CA0-CA14E759688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5DA52C73-2A36-4AD4-9547-8CD816D6F0BD}" type="pres">
      <dgm:prSet presAssocID="{9DFCA16F-3264-432C-9E0A-48C2F31A9FAC}" presName="spacer" presStyleCnt="0"/>
      <dgm:spPr/>
    </dgm:pt>
    <dgm:pt modelId="{A3401EFF-DC6E-4EA5-93BD-D9F239A03975}" type="pres">
      <dgm:prSet presAssocID="{D16DA54A-22F7-4095-B6FB-E81D530A074D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6F54470-CB0F-47C0-B411-3A9E9509BB73}" type="pres">
      <dgm:prSet presAssocID="{5B7AF180-3FA4-4B74-A435-5B4853088127}" presName="spacer" presStyleCnt="0"/>
      <dgm:spPr/>
    </dgm:pt>
    <dgm:pt modelId="{5B75C38E-7489-4944-9985-3448F82A9A2F}" type="pres">
      <dgm:prSet presAssocID="{497F5B92-1E46-454F-9E24-F787EB7594CB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FAD54A07-04F8-43C0-9DB1-0CC42AA3174E}" type="presOf" srcId="{73F4081E-677C-46C9-9911-543526EC45C4}" destId="{3C30B65E-9500-4C4F-AFC5-8796319DC0B7}" srcOrd="0" destOrd="0" presId="urn:microsoft.com/office/officeart/2005/8/layout/vList2"/>
    <dgm:cxn modelId="{D90AB512-5787-489A-9B71-8220D6A62ED8}" srcId="{B073EB48-B0BD-4185-9E96-B18511B4E929}" destId="{B878B3EA-7BA6-4177-B41C-005C3C2E1AA2}" srcOrd="1" destOrd="0" parTransId="{EC480FB2-1151-49DA-8E01-01CAEB2662D0}" sibTransId="{9273290B-81ED-4B04-BCEB-2B0F46C5BCB2}"/>
    <dgm:cxn modelId="{A2E9483B-59C9-481E-ABB2-76BBD38095F1}" srcId="{B073EB48-B0BD-4185-9E96-B18511B4E929}" destId="{73F4081E-677C-46C9-9911-543526EC45C4}" srcOrd="2" destOrd="0" parTransId="{05FF7168-506A-44D6-97FD-2B767BA4F699}" sibTransId="{CCA16520-E5DB-44BF-B82F-29DA1DC7BB02}"/>
    <dgm:cxn modelId="{D8624E41-EEEE-44DD-8EFE-03752E15E10E}" type="presOf" srcId="{7F58A891-C9BF-49E3-8CA0-CA14E7596882}" destId="{66070F93-0266-4288-B7D9-373831DA57C2}" srcOrd="0" destOrd="0" presId="urn:microsoft.com/office/officeart/2005/8/layout/vList2"/>
    <dgm:cxn modelId="{249A8583-8208-4C91-90B9-A90885B60183}" srcId="{B073EB48-B0BD-4185-9E96-B18511B4E929}" destId="{3F491751-EFF2-4F7E-B0D8-AC12C6407928}" srcOrd="0" destOrd="0" parTransId="{EA899217-4636-4864-8DC6-D339F4C149CA}" sibTransId="{E8D4FADF-8845-4A50-9FD9-A5725B3EB051}"/>
    <dgm:cxn modelId="{2DB77184-9C0C-45A6-BEA4-1972F864E7A8}" type="presOf" srcId="{3F491751-EFF2-4F7E-B0D8-AC12C6407928}" destId="{0732E7DA-A5E9-4F68-921F-AE9B100CA32B}" srcOrd="0" destOrd="0" presId="urn:microsoft.com/office/officeart/2005/8/layout/vList2"/>
    <dgm:cxn modelId="{AA42A28D-EF67-4475-BE1A-0A4F3D2BE99D}" srcId="{B073EB48-B0BD-4185-9E96-B18511B4E929}" destId="{D16DA54A-22F7-4095-B6FB-E81D530A074D}" srcOrd="4" destOrd="0" parTransId="{5807AE5E-2F84-47C4-96E3-2E6D453D1BB2}" sibTransId="{5B7AF180-3FA4-4B74-A435-5B4853088127}"/>
    <dgm:cxn modelId="{5ACB26AE-DDB4-4E20-A59E-2BBD23E79DE0}" type="presOf" srcId="{B073EB48-B0BD-4185-9E96-B18511B4E929}" destId="{94E30473-0419-47BB-8736-EE2168D19474}" srcOrd="0" destOrd="0" presId="urn:microsoft.com/office/officeart/2005/8/layout/vList2"/>
    <dgm:cxn modelId="{921BFCBC-DB76-4DEA-9EA6-878C207D3DDA}" type="presOf" srcId="{B878B3EA-7BA6-4177-B41C-005C3C2E1AA2}" destId="{724058FB-47F7-4413-9E3A-AA386730D9EC}" srcOrd="0" destOrd="0" presId="urn:microsoft.com/office/officeart/2005/8/layout/vList2"/>
    <dgm:cxn modelId="{F5D22FD2-899A-4A2C-9440-86E345E63B31}" srcId="{B073EB48-B0BD-4185-9E96-B18511B4E929}" destId="{497F5B92-1E46-454F-9E24-F787EB7594CB}" srcOrd="5" destOrd="0" parTransId="{293AF2A1-2574-4C2A-92C3-98200197EE33}" sibTransId="{71F5CEE4-1C8E-4DC1-9C9F-A1ABD31598CB}"/>
    <dgm:cxn modelId="{FA7AF5D6-C4D0-4BA1-89A0-3ED75F90E3C1}" srcId="{B073EB48-B0BD-4185-9E96-B18511B4E929}" destId="{7F58A891-C9BF-49E3-8CA0-CA14E7596882}" srcOrd="3" destOrd="0" parTransId="{79844308-952F-4149-9C81-9E5579A5CF19}" sibTransId="{9DFCA16F-3264-432C-9E0A-48C2F31A9FAC}"/>
    <dgm:cxn modelId="{685531F2-7D8F-4A14-BC90-46D019D94936}" type="presOf" srcId="{D16DA54A-22F7-4095-B6FB-E81D530A074D}" destId="{A3401EFF-DC6E-4EA5-93BD-D9F239A03975}" srcOrd="0" destOrd="0" presId="urn:microsoft.com/office/officeart/2005/8/layout/vList2"/>
    <dgm:cxn modelId="{9D7F33F7-3C0C-4162-8579-BCD223A8C9C7}" type="presOf" srcId="{497F5B92-1E46-454F-9E24-F787EB7594CB}" destId="{5B75C38E-7489-4944-9985-3448F82A9A2F}" srcOrd="0" destOrd="0" presId="urn:microsoft.com/office/officeart/2005/8/layout/vList2"/>
    <dgm:cxn modelId="{272D1126-1FE2-4046-9FE3-D09655BF7697}" type="presParOf" srcId="{94E30473-0419-47BB-8736-EE2168D19474}" destId="{0732E7DA-A5E9-4F68-921F-AE9B100CA32B}" srcOrd="0" destOrd="0" presId="urn:microsoft.com/office/officeart/2005/8/layout/vList2"/>
    <dgm:cxn modelId="{EEC3B733-D060-447A-BAFF-20CB52DB4544}" type="presParOf" srcId="{94E30473-0419-47BB-8736-EE2168D19474}" destId="{D0192FC3-F0B9-4FDB-9DC7-C980BFB9934A}" srcOrd="1" destOrd="0" presId="urn:microsoft.com/office/officeart/2005/8/layout/vList2"/>
    <dgm:cxn modelId="{E4E6DBFC-8D01-434B-AFA0-DB1EF235758F}" type="presParOf" srcId="{94E30473-0419-47BB-8736-EE2168D19474}" destId="{724058FB-47F7-4413-9E3A-AA386730D9EC}" srcOrd="2" destOrd="0" presId="urn:microsoft.com/office/officeart/2005/8/layout/vList2"/>
    <dgm:cxn modelId="{CC55D6FC-224A-4AA6-BEE3-18E04BFB854C}" type="presParOf" srcId="{94E30473-0419-47BB-8736-EE2168D19474}" destId="{AE869870-3DD5-472D-A2A8-8F5F27F264C9}" srcOrd="3" destOrd="0" presId="urn:microsoft.com/office/officeart/2005/8/layout/vList2"/>
    <dgm:cxn modelId="{33F66C0D-296F-4222-9F79-09C0703DB32B}" type="presParOf" srcId="{94E30473-0419-47BB-8736-EE2168D19474}" destId="{3C30B65E-9500-4C4F-AFC5-8796319DC0B7}" srcOrd="4" destOrd="0" presId="urn:microsoft.com/office/officeart/2005/8/layout/vList2"/>
    <dgm:cxn modelId="{CE1A4315-9E89-4B31-A616-15EC15622F0B}" type="presParOf" srcId="{94E30473-0419-47BB-8736-EE2168D19474}" destId="{959A9910-D272-42AF-9CDC-CA82CBE53087}" srcOrd="5" destOrd="0" presId="urn:microsoft.com/office/officeart/2005/8/layout/vList2"/>
    <dgm:cxn modelId="{8B9B9EA8-1719-49B4-A577-D6E5183207A4}" type="presParOf" srcId="{94E30473-0419-47BB-8736-EE2168D19474}" destId="{66070F93-0266-4288-B7D9-373831DA57C2}" srcOrd="6" destOrd="0" presId="urn:microsoft.com/office/officeart/2005/8/layout/vList2"/>
    <dgm:cxn modelId="{C701CED7-BD03-4893-B3FA-420AE18A56CA}" type="presParOf" srcId="{94E30473-0419-47BB-8736-EE2168D19474}" destId="{5DA52C73-2A36-4AD4-9547-8CD816D6F0BD}" srcOrd="7" destOrd="0" presId="urn:microsoft.com/office/officeart/2005/8/layout/vList2"/>
    <dgm:cxn modelId="{8E382BE9-0534-487F-9859-30FD57B78ADA}" type="presParOf" srcId="{94E30473-0419-47BB-8736-EE2168D19474}" destId="{A3401EFF-DC6E-4EA5-93BD-D9F239A03975}" srcOrd="8" destOrd="0" presId="urn:microsoft.com/office/officeart/2005/8/layout/vList2"/>
    <dgm:cxn modelId="{2A8E357B-5BC9-4532-9391-BB3E8490C316}" type="presParOf" srcId="{94E30473-0419-47BB-8736-EE2168D19474}" destId="{26F54470-CB0F-47C0-B411-3A9E9509BB73}" srcOrd="9" destOrd="0" presId="urn:microsoft.com/office/officeart/2005/8/layout/vList2"/>
    <dgm:cxn modelId="{8C6F022D-6901-4BFA-B99A-EA78CCF8C0F0}" type="presParOf" srcId="{94E30473-0419-47BB-8736-EE2168D19474}" destId="{5B75C38E-7489-4944-9985-3448F82A9A2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E69DE0-B75F-48A1-B234-8A483BDC2FF7}" type="doc">
      <dgm:prSet loTypeId="urn:microsoft.com/office/officeart/2005/8/layout/default" loCatId="list" qsTypeId="urn:microsoft.com/office/officeart/2005/8/quickstyle/simple1#120" qsCatId="simple" csTypeId="urn:microsoft.com/office/officeart/2005/8/colors/colorful1#16" csCatId="colorful"/>
      <dgm:spPr/>
      <dgm:t>
        <a:bodyPr/>
        <a:lstStyle/>
        <a:p>
          <a:endParaRPr lang="en-US"/>
        </a:p>
      </dgm:t>
    </dgm:pt>
    <dgm:pt modelId="{987CF65C-5C01-4D81-A53A-2255741FABBD}">
      <dgm:prSet/>
      <dgm:spPr/>
      <dgm:t>
        <a:bodyPr/>
        <a:lstStyle/>
        <a:p>
          <a:r>
            <a:rPr lang="en-GB"/>
            <a:t>Start filling in the logbook from day 1 and update it regularly – don’t wait until the IRCP / FRCP Deadline</a:t>
          </a:r>
          <a:endParaRPr lang="en-US"/>
        </a:p>
      </dgm:t>
    </dgm:pt>
    <dgm:pt modelId="{54CEFCFF-9FA1-48E0-925B-4867556D5F47}" type="parTrans" cxnId="{30B41410-0BF1-4B22-AC90-238ABAAAD434}">
      <dgm:prSet/>
      <dgm:spPr/>
      <dgm:t>
        <a:bodyPr/>
        <a:lstStyle/>
        <a:p>
          <a:endParaRPr lang="en-US"/>
        </a:p>
      </dgm:t>
    </dgm:pt>
    <dgm:pt modelId="{FD2C96F0-5159-450D-8ECA-9084860B4A1C}" type="sibTrans" cxnId="{30B41410-0BF1-4B22-AC90-238ABAAAD434}">
      <dgm:prSet/>
      <dgm:spPr/>
      <dgm:t>
        <a:bodyPr/>
        <a:lstStyle/>
        <a:p>
          <a:endParaRPr lang="en-US"/>
        </a:p>
      </dgm:t>
    </dgm:pt>
    <dgm:pt modelId="{2D467D01-E59B-4003-B379-DAEA6C42C26B}">
      <dgm:prSet/>
      <dgm:spPr/>
      <dgm:t>
        <a:bodyPr/>
        <a:lstStyle/>
        <a:p>
          <a:r>
            <a:rPr lang="en-GB"/>
            <a:t>Record all the clinical aspects of your training as this can help for speciality training</a:t>
          </a:r>
          <a:endParaRPr lang="en-US"/>
        </a:p>
      </dgm:t>
    </dgm:pt>
    <dgm:pt modelId="{D99B7189-64C5-4FD4-A5B2-900C05DD64F4}" type="parTrans" cxnId="{C8FAB9F6-82BF-44A2-BDC9-D31DE103CB50}">
      <dgm:prSet/>
      <dgm:spPr/>
      <dgm:t>
        <a:bodyPr/>
        <a:lstStyle/>
        <a:p>
          <a:endParaRPr lang="en-US"/>
        </a:p>
      </dgm:t>
    </dgm:pt>
    <dgm:pt modelId="{109FE6E7-F0A5-414C-9341-74313561735C}" type="sibTrans" cxnId="{C8FAB9F6-82BF-44A2-BDC9-D31DE103CB50}">
      <dgm:prSet/>
      <dgm:spPr/>
      <dgm:t>
        <a:bodyPr/>
        <a:lstStyle/>
        <a:p>
          <a:endParaRPr lang="en-US"/>
        </a:p>
      </dgm:t>
    </dgm:pt>
    <dgm:pt modelId="{5044571D-945F-4315-9E34-DC96EFD749CC}">
      <dgm:prSet/>
      <dgm:spPr/>
      <dgm:t>
        <a:bodyPr/>
        <a:lstStyle/>
        <a:p>
          <a:r>
            <a:rPr lang="en-GB"/>
            <a:t>Validations – especially for oral surgery/OMFS posts</a:t>
          </a:r>
          <a:endParaRPr lang="en-US"/>
        </a:p>
      </dgm:t>
    </dgm:pt>
    <dgm:pt modelId="{0A8C1249-86FD-4883-9EAA-88949CB82A12}" type="parTrans" cxnId="{309D5C97-0CE3-4919-86E3-BB167194CB8C}">
      <dgm:prSet/>
      <dgm:spPr/>
      <dgm:t>
        <a:bodyPr/>
        <a:lstStyle/>
        <a:p>
          <a:endParaRPr lang="en-US"/>
        </a:p>
      </dgm:t>
    </dgm:pt>
    <dgm:pt modelId="{7605BE87-4FC8-48A5-89F0-6CECB954FFA5}" type="sibTrans" cxnId="{309D5C97-0CE3-4919-86E3-BB167194CB8C}">
      <dgm:prSet/>
      <dgm:spPr/>
      <dgm:t>
        <a:bodyPr/>
        <a:lstStyle/>
        <a:p>
          <a:endParaRPr lang="en-US"/>
        </a:p>
      </dgm:t>
    </dgm:pt>
    <dgm:pt modelId="{2AE6F728-B099-4E88-9CAB-839DADF428F0}">
      <dgm:prSet/>
      <dgm:spPr/>
      <dgm:t>
        <a:bodyPr/>
        <a:lstStyle/>
        <a:p>
          <a:r>
            <a:rPr lang="en-GB"/>
            <a:t>Remember to not include patient identifiers when uploading to E.portfolio</a:t>
          </a:r>
          <a:endParaRPr lang="en-US"/>
        </a:p>
      </dgm:t>
    </dgm:pt>
    <dgm:pt modelId="{B33E6CBA-B658-4E92-965B-F7C9F6F91BC4}" type="parTrans" cxnId="{877DDE0E-7DB0-47F0-B4AC-E60C4E65A3E9}">
      <dgm:prSet/>
      <dgm:spPr/>
      <dgm:t>
        <a:bodyPr/>
        <a:lstStyle/>
        <a:p>
          <a:endParaRPr lang="en-US"/>
        </a:p>
      </dgm:t>
    </dgm:pt>
    <dgm:pt modelId="{8F75AD75-D330-45DB-9071-B49F399CE957}" type="sibTrans" cxnId="{877DDE0E-7DB0-47F0-B4AC-E60C4E65A3E9}">
      <dgm:prSet/>
      <dgm:spPr/>
      <dgm:t>
        <a:bodyPr/>
        <a:lstStyle/>
        <a:p>
          <a:endParaRPr lang="en-US"/>
        </a:p>
      </dgm:t>
    </dgm:pt>
    <dgm:pt modelId="{4B2CAFE8-6994-4156-BD38-B746EE126AB5}" type="pres">
      <dgm:prSet presAssocID="{4AE69DE0-B75F-48A1-B234-8A483BDC2FF7}" presName="diagram" presStyleCnt="0">
        <dgm:presLayoutVars>
          <dgm:dir/>
          <dgm:resizeHandles val="exact"/>
        </dgm:presLayoutVars>
      </dgm:prSet>
      <dgm:spPr/>
    </dgm:pt>
    <dgm:pt modelId="{19E975C4-0790-4974-91CC-89A1B400726F}" type="pres">
      <dgm:prSet presAssocID="{987CF65C-5C01-4D81-A53A-2255741FABBD}" presName="node" presStyleLbl="node1" presStyleIdx="0" presStyleCnt="4">
        <dgm:presLayoutVars>
          <dgm:bulletEnabled val="1"/>
        </dgm:presLayoutVars>
      </dgm:prSet>
      <dgm:spPr/>
    </dgm:pt>
    <dgm:pt modelId="{1E45E9F6-CCC3-4F85-AD80-B124F0EA776F}" type="pres">
      <dgm:prSet presAssocID="{FD2C96F0-5159-450D-8ECA-9084860B4A1C}" presName="sibTrans" presStyleCnt="0"/>
      <dgm:spPr/>
    </dgm:pt>
    <dgm:pt modelId="{CAD12286-770C-4A62-920A-5812E154BD68}" type="pres">
      <dgm:prSet presAssocID="{2D467D01-E59B-4003-B379-DAEA6C42C26B}" presName="node" presStyleLbl="node1" presStyleIdx="1" presStyleCnt="4">
        <dgm:presLayoutVars>
          <dgm:bulletEnabled val="1"/>
        </dgm:presLayoutVars>
      </dgm:prSet>
      <dgm:spPr/>
    </dgm:pt>
    <dgm:pt modelId="{2707749E-43AE-4FBC-9A08-D993987DEB35}" type="pres">
      <dgm:prSet presAssocID="{109FE6E7-F0A5-414C-9341-74313561735C}" presName="sibTrans" presStyleCnt="0"/>
      <dgm:spPr/>
    </dgm:pt>
    <dgm:pt modelId="{238FB0BA-5F7A-4390-ABF7-44F6DF2216D7}" type="pres">
      <dgm:prSet presAssocID="{5044571D-945F-4315-9E34-DC96EFD749CC}" presName="node" presStyleLbl="node1" presStyleIdx="2" presStyleCnt="4">
        <dgm:presLayoutVars>
          <dgm:bulletEnabled val="1"/>
        </dgm:presLayoutVars>
      </dgm:prSet>
      <dgm:spPr/>
    </dgm:pt>
    <dgm:pt modelId="{4C42F5C2-CDAD-4436-BB2C-6B7C3353137D}" type="pres">
      <dgm:prSet presAssocID="{7605BE87-4FC8-48A5-89F0-6CECB954FFA5}" presName="sibTrans" presStyleCnt="0"/>
      <dgm:spPr/>
    </dgm:pt>
    <dgm:pt modelId="{72DF00EE-6B42-403D-B71B-BD1BAE7018E1}" type="pres">
      <dgm:prSet presAssocID="{2AE6F728-B099-4E88-9CAB-839DADF428F0}" presName="node" presStyleLbl="node1" presStyleIdx="3" presStyleCnt="4">
        <dgm:presLayoutVars>
          <dgm:bulletEnabled val="1"/>
        </dgm:presLayoutVars>
      </dgm:prSet>
      <dgm:spPr/>
    </dgm:pt>
  </dgm:ptLst>
  <dgm:cxnLst>
    <dgm:cxn modelId="{877DDE0E-7DB0-47F0-B4AC-E60C4E65A3E9}" srcId="{4AE69DE0-B75F-48A1-B234-8A483BDC2FF7}" destId="{2AE6F728-B099-4E88-9CAB-839DADF428F0}" srcOrd="3" destOrd="0" parTransId="{B33E6CBA-B658-4E92-965B-F7C9F6F91BC4}" sibTransId="{8F75AD75-D330-45DB-9071-B49F399CE957}"/>
    <dgm:cxn modelId="{30B41410-0BF1-4B22-AC90-238ABAAAD434}" srcId="{4AE69DE0-B75F-48A1-B234-8A483BDC2FF7}" destId="{987CF65C-5C01-4D81-A53A-2255741FABBD}" srcOrd="0" destOrd="0" parTransId="{54CEFCFF-9FA1-48E0-925B-4867556D5F47}" sibTransId="{FD2C96F0-5159-450D-8ECA-9084860B4A1C}"/>
    <dgm:cxn modelId="{574E8555-17EA-4DDA-BAF2-28DAAB1C3EC0}" type="presOf" srcId="{5044571D-945F-4315-9E34-DC96EFD749CC}" destId="{238FB0BA-5F7A-4390-ABF7-44F6DF2216D7}" srcOrd="0" destOrd="0" presId="urn:microsoft.com/office/officeart/2005/8/layout/default"/>
    <dgm:cxn modelId="{2607388E-5A98-4EE7-93C8-9989758C6879}" type="presOf" srcId="{2AE6F728-B099-4E88-9CAB-839DADF428F0}" destId="{72DF00EE-6B42-403D-B71B-BD1BAE7018E1}" srcOrd="0" destOrd="0" presId="urn:microsoft.com/office/officeart/2005/8/layout/default"/>
    <dgm:cxn modelId="{309D5C97-0CE3-4919-86E3-BB167194CB8C}" srcId="{4AE69DE0-B75F-48A1-B234-8A483BDC2FF7}" destId="{5044571D-945F-4315-9E34-DC96EFD749CC}" srcOrd="2" destOrd="0" parTransId="{0A8C1249-86FD-4883-9EAA-88949CB82A12}" sibTransId="{7605BE87-4FC8-48A5-89F0-6CECB954FFA5}"/>
    <dgm:cxn modelId="{1F968DC1-9E90-4949-83DD-96CBB3B24205}" type="presOf" srcId="{2D467D01-E59B-4003-B379-DAEA6C42C26B}" destId="{CAD12286-770C-4A62-920A-5812E154BD68}" srcOrd="0" destOrd="0" presId="urn:microsoft.com/office/officeart/2005/8/layout/default"/>
    <dgm:cxn modelId="{4A79EAD4-F9C0-49CD-B8B0-368F1D031056}" type="presOf" srcId="{987CF65C-5C01-4D81-A53A-2255741FABBD}" destId="{19E975C4-0790-4974-91CC-89A1B400726F}" srcOrd="0" destOrd="0" presId="urn:microsoft.com/office/officeart/2005/8/layout/default"/>
    <dgm:cxn modelId="{808B76E2-3F8F-493B-8691-47186647DF48}" type="presOf" srcId="{4AE69DE0-B75F-48A1-B234-8A483BDC2FF7}" destId="{4B2CAFE8-6994-4156-BD38-B746EE126AB5}" srcOrd="0" destOrd="0" presId="urn:microsoft.com/office/officeart/2005/8/layout/default"/>
    <dgm:cxn modelId="{C8FAB9F6-82BF-44A2-BDC9-D31DE103CB50}" srcId="{4AE69DE0-B75F-48A1-B234-8A483BDC2FF7}" destId="{2D467D01-E59B-4003-B379-DAEA6C42C26B}" srcOrd="1" destOrd="0" parTransId="{D99B7189-64C5-4FD4-A5B2-900C05DD64F4}" sibTransId="{109FE6E7-F0A5-414C-9341-74313561735C}"/>
    <dgm:cxn modelId="{22ED40DE-A835-4389-9825-A1650318A9B5}" type="presParOf" srcId="{4B2CAFE8-6994-4156-BD38-B746EE126AB5}" destId="{19E975C4-0790-4974-91CC-89A1B400726F}" srcOrd="0" destOrd="0" presId="urn:microsoft.com/office/officeart/2005/8/layout/default"/>
    <dgm:cxn modelId="{6A5822AB-DD2D-43CD-8F44-D38F0A3C8874}" type="presParOf" srcId="{4B2CAFE8-6994-4156-BD38-B746EE126AB5}" destId="{1E45E9F6-CCC3-4F85-AD80-B124F0EA776F}" srcOrd="1" destOrd="0" presId="urn:microsoft.com/office/officeart/2005/8/layout/default"/>
    <dgm:cxn modelId="{A5D7F5AD-CD06-4D5B-A9AA-E2B3684963E3}" type="presParOf" srcId="{4B2CAFE8-6994-4156-BD38-B746EE126AB5}" destId="{CAD12286-770C-4A62-920A-5812E154BD68}" srcOrd="2" destOrd="0" presId="urn:microsoft.com/office/officeart/2005/8/layout/default"/>
    <dgm:cxn modelId="{B17EB453-078C-467D-B2CE-F70796A41178}" type="presParOf" srcId="{4B2CAFE8-6994-4156-BD38-B746EE126AB5}" destId="{2707749E-43AE-4FBC-9A08-D993987DEB35}" srcOrd="3" destOrd="0" presId="urn:microsoft.com/office/officeart/2005/8/layout/default"/>
    <dgm:cxn modelId="{CED6809B-3EA6-401E-AB87-D8C1163BF2D7}" type="presParOf" srcId="{4B2CAFE8-6994-4156-BD38-B746EE126AB5}" destId="{238FB0BA-5F7A-4390-ABF7-44F6DF2216D7}" srcOrd="4" destOrd="0" presId="urn:microsoft.com/office/officeart/2005/8/layout/default"/>
    <dgm:cxn modelId="{8A035568-8ADC-409A-8322-9FFB8DCF59A1}" type="presParOf" srcId="{4B2CAFE8-6994-4156-BD38-B746EE126AB5}" destId="{4C42F5C2-CDAD-4436-BB2C-6B7C3353137D}" srcOrd="5" destOrd="0" presId="urn:microsoft.com/office/officeart/2005/8/layout/default"/>
    <dgm:cxn modelId="{085C2943-EE9F-49F5-81CE-C8639571AB5F}" type="presParOf" srcId="{4B2CAFE8-6994-4156-BD38-B746EE126AB5}" destId="{72DF00EE-6B42-403D-B71B-BD1BAE7018E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20E47-9BB5-4566-9096-E1FB4209BFA6}">
      <dsp:nvSpPr>
        <dsp:cNvPr id="0" name=""/>
        <dsp:cNvSpPr/>
      </dsp:nvSpPr>
      <dsp:spPr>
        <a:xfrm>
          <a:off x="0" y="412609"/>
          <a:ext cx="6666833" cy="14718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Simple and easy to customise to your rotation</a:t>
          </a:r>
          <a:endParaRPr lang="en-US" sz="3700" kern="1200"/>
        </a:p>
      </dsp:txBody>
      <dsp:txXfrm>
        <a:off x="71850" y="484459"/>
        <a:ext cx="6523133" cy="1328160"/>
      </dsp:txXfrm>
    </dsp:sp>
    <dsp:sp modelId="{0D3BB407-73C3-4ABD-96F5-2487392BD5D2}">
      <dsp:nvSpPr>
        <dsp:cNvPr id="0" name=""/>
        <dsp:cNvSpPr/>
      </dsp:nvSpPr>
      <dsp:spPr>
        <a:xfrm>
          <a:off x="0" y="1991029"/>
          <a:ext cx="6666833" cy="1471860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Easy to access when in clinic </a:t>
          </a:r>
          <a:endParaRPr lang="en-US" sz="3700" kern="1200"/>
        </a:p>
      </dsp:txBody>
      <dsp:txXfrm>
        <a:off x="71850" y="2062879"/>
        <a:ext cx="6523133" cy="1328160"/>
      </dsp:txXfrm>
    </dsp:sp>
    <dsp:sp modelId="{B0081DA6-4861-48A4-ADC0-3F0964A7D56D}">
      <dsp:nvSpPr>
        <dsp:cNvPr id="0" name=""/>
        <dsp:cNvSpPr/>
      </dsp:nvSpPr>
      <dsp:spPr>
        <a:xfrm>
          <a:off x="0" y="3569450"/>
          <a:ext cx="6666833" cy="147186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 dirty="0"/>
            <a:t>Include procedures/cases/clinics relevant to your specialty </a:t>
          </a:r>
          <a:endParaRPr lang="en-US" sz="3700" kern="1200" dirty="0"/>
        </a:p>
      </dsp:txBody>
      <dsp:txXfrm>
        <a:off x="71850" y="3641300"/>
        <a:ext cx="6523133" cy="1328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32E7DA-A5E9-4F68-921F-AE9B100CA32B}">
      <dsp:nvSpPr>
        <dsp:cNvPr id="0" name=""/>
        <dsp:cNvSpPr/>
      </dsp:nvSpPr>
      <dsp:spPr>
        <a:xfrm>
          <a:off x="0" y="76071"/>
          <a:ext cx="1051560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Date​</a:t>
          </a:r>
        </a:p>
      </dsp:txBody>
      <dsp:txXfrm>
        <a:off x="22246" y="98317"/>
        <a:ext cx="10471108" cy="411223"/>
      </dsp:txXfrm>
    </dsp:sp>
    <dsp:sp modelId="{724058FB-47F7-4413-9E3A-AA386730D9EC}">
      <dsp:nvSpPr>
        <dsp:cNvPr id="0" name=""/>
        <dsp:cNvSpPr/>
      </dsp:nvSpPr>
      <dsp:spPr>
        <a:xfrm>
          <a:off x="0" y="586506"/>
          <a:ext cx="1051560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Details of Procedure​</a:t>
          </a:r>
        </a:p>
      </dsp:txBody>
      <dsp:txXfrm>
        <a:off x="22246" y="608752"/>
        <a:ext cx="10471108" cy="411223"/>
      </dsp:txXfrm>
    </dsp:sp>
    <dsp:sp modelId="{3C30B65E-9500-4C4F-AFC5-8796319DC0B7}">
      <dsp:nvSpPr>
        <dsp:cNvPr id="0" name=""/>
        <dsp:cNvSpPr/>
      </dsp:nvSpPr>
      <dsp:spPr>
        <a:xfrm>
          <a:off x="0" y="1096941"/>
          <a:ext cx="1051560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Supervising Consultant or Staff Member​</a:t>
          </a:r>
        </a:p>
      </dsp:txBody>
      <dsp:txXfrm>
        <a:off x="22246" y="1119187"/>
        <a:ext cx="10471108" cy="411223"/>
      </dsp:txXfrm>
    </dsp:sp>
    <dsp:sp modelId="{66070F93-0266-4288-B7D9-373831DA57C2}">
      <dsp:nvSpPr>
        <dsp:cNvPr id="0" name=""/>
        <dsp:cNvSpPr/>
      </dsp:nvSpPr>
      <dsp:spPr>
        <a:xfrm>
          <a:off x="0" y="1607376"/>
          <a:ext cx="1051560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Location of Procedure​</a:t>
          </a:r>
        </a:p>
      </dsp:txBody>
      <dsp:txXfrm>
        <a:off x="22246" y="1629622"/>
        <a:ext cx="10471108" cy="411223"/>
      </dsp:txXfrm>
    </dsp:sp>
    <dsp:sp modelId="{A3401EFF-DC6E-4EA5-93BD-D9F239A03975}">
      <dsp:nvSpPr>
        <dsp:cNvPr id="0" name=""/>
        <dsp:cNvSpPr/>
      </dsp:nvSpPr>
      <dsp:spPr>
        <a:xfrm>
          <a:off x="0" y="2117811"/>
          <a:ext cx="1051560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Elective, Urgent or Emergency​</a:t>
          </a:r>
        </a:p>
      </dsp:txBody>
      <dsp:txXfrm>
        <a:off x="22246" y="2140057"/>
        <a:ext cx="10471108" cy="411223"/>
      </dsp:txXfrm>
    </dsp:sp>
    <dsp:sp modelId="{5B75C38E-7489-4944-9985-3448F82A9A2F}">
      <dsp:nvSpPr>
        <dsp:cNvPr id="0" name=""/>
        <dsp:cNvSpPr/>
      </dsp:nvSpPr>
      <dsp:spPr>
        <a:xfrm>
          <a:off x="0" y="2628246"/>
          <a:ext cx="1051560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Performed, Assisted or Observed</a:t>
          </a:r>
        </a:p>
      </dsp:txBody>
      <dsp:txXfrm>
        <a:off x="22246" y="2650492"/>
        <a:ext cx="10471108" cy="4112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E975C4-0790-4974-91CC-89A1B400726F}">
      <dsp:nvSpPr>
        <dsp:cNvPr id="0" name=""/>
        <dsp:cNvSpPr/>
      </dsp:nvSpPr>
      <dsp:spPr>
        <a:xfrm>
          <a:off x="307345" y="1546"/>
          <a:ext cx="3222855" cy="19337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Start filling in the logbook from day 1 and update it regularly – don’t wait until the IRCP / FRCP Deadline</a:t>
          </a:r>
          <a:endParaRPr lang="en-US" sz="2400" kern="1200"/>
        </a:p>
      </dsp:txBody>
      <dsp:txXfrm>
        <a:off x="307345" y="1546"/>
        <a:ext cx="3222855" cy="1933713"/>
      </dsp:txXfrm>
    </dsp:sp>
    <dsp:sp modelId="{CAD12286-770C-4A62-920A-5812E154BD68}">
      <dsp:nvSpPr>
        <dsp:cNvPr id="0" name=""/>
        <dsp:cNvSpPr/>
      </dsp:nvSpPr>
      <dsp:spPr>
        <a:xfrm>
          <a:off x="3852486" y="1546"/>
          <a:ext cx="3222855" cy="193371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Record all the clinical aspects of your training as this can help for speciality training</a:t>
          </a:r>
          <a:endParaRPr lang="en-US" sz="2400" kern="1200"/>
        </a:p>
      </dsp:txBody>
      <dsp:txXfrm>
        <a:off x="3852486" y="1546"/>
        <a:ext cx="3222855" cy="1933713"/>
      </dsp:txXfrm>
    </dsp:sp>
    <dsp:sp modelId="{238FB0BA-5F7A-4390-ABF7-44F6DF2216D7}">
      <dsp:nvSpPr>
        <dsp:cNvPr id="0" name=""/>
        <dsp:cNvSpPr/>
      </dsp:nvSpPr>
      <dsp:spPr>
        <a:xfrm>
          <a:off x="7397627" y="1546"/>
          <a:ext cx="3222855" cy="193371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Validations – especially for oral surgery/OMFS posts</a:t>
          </a:r>
          <a:endParaRPr lang="en-US" sz="2400" kern="1200"/>
        </a:p>
      </dsp:txBody>
      <dsp:txXfrm>
        <a:off x="7397627" y="1546"/>
        <a:ext cx="3222855" cy="1933713"/>
      </dsp:txXfrm>
    </dsp:sp>
    <dsp:sp modelId="{72DF00EE-6B42-403D-B71B-BD1BAE7018E1}">
      <dsp:nvSpPr>
        <dsp:cNvPr id="0" name=""/>
        <dsp:cNvSpPr/>
      </dsp:nvSpPr>
      <dsp:spPr>
        <a:xfrm>
          <a:off x="3852486" y="2257545"/>
          <a:ext cx="3222855" cy="193371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Remember to not include patient identifiers when uploading to E.portfolio</a:t>
          </a:r>
          <a:endParaRPr lang="en-US" sz="2400" kern="1200"/>
        </a:p>
      </dsp:txBody>
      <dsp:txXfrm>
        <a:off x="3852486" y="2257545"/>
        <a:ext cx="3222855" cy="19337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0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2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E73CB-788C-8A7F-20E0-404FB4D32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513982-8841-0846-E336-AA7EE75DF2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F6EB0-12EF-CB0A-4242-572094B7F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CE54F-0867-4673-A339-D8A51404C65A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2D0B5-71E0-73C0-0B75-99285DC8E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ABC79-FEAF-EB4A-0006-61AF59581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0674E-D33B-410B-87F3-9FA9CFCDF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689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E536D-5970-9233-474C-009CA90F5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7E020-BE51-638E-35B5-E566DEB2C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3E815-7003-C60F-B0EA-F24D8EF85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CE54F-0867-4673-A339-D8A51404C65A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3473C-96ED-EA3A-994B-4401C83F9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0A87E-38D7-56F9-9F58-20E15B9C7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0674E-D33B-410B-87F3-9FA9CFCDF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45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92E49-66F7-8A77-EC4A-8570137F0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66F28D-7CBA-FE11-DFE4-B8957B0E7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137E9-C2C6-5646-F7C2-C9442B460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CE54F-0867-4673-A339-D8A51404C65A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1BA94-8C34-3A2B-CA82-D3D6A1ED0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9AC42-D8F9-179F-795D-60505C859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0674E-D33B-410B-87F3-9FA9CFCDF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743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24695-6E0D-76D8-44A4-F4734EFB1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C027D-36A5-3375-6A55-0724EC0833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CD85D5-2C63-C0E8-9C1D-AA67ADC13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EB3A95-ADD6-3141-9A57-B9C902699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CE54F-0867-4673-A339-D8A51404C65A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91A57-25BF-DCC0-8101-E7C9F9C32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C4214-167A-B872-1D22-BEB7D156C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0674E-D33B-410B-87F3-9FA9CFCDF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150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A8D2F-E931-C6E7-D296-6522B403C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DE6BD-5CFD-1FC1-0FC8-E276B2433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215DAB-641C-A2D0-46EF-D5B417F23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7B2926-A49C-576D-9970-1FBDDECF89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E14F58-161A-B34F-D811-A52BD591EF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7A3C02-512B-14E4-3D6D-8B49FD34A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CE54F-0867-4673-A339-D8A51404C65A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DAD14F-C924-5954-424F-14379D0F7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E3D48B-5A8E-F101-6E85-579941880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0674E-D33B-410B-87F3-9FA9CFCDF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230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D4D7D-6155-A5E0-3235-903507FC9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9A7F18-8E09-019E-BFD4-F71D7B499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CE54F-0867-4673-A339-D8A51404C65A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35E5F4-2443-01BA-FBB3-DB8A2CD1E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D5BA8C-5EC9-6C3A-BF47-636C107D8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0674E-D33B-410B-87F3-9FA9CFCDF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7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7A1ED7-0284-08CF-E6C5-45CC254D1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CE54F-0867-4673-A339-D8A51404C65A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9CAF70-F3DD-E357-23E6-F09E99FF6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9D8EF5-B590-1484-A06F-92073590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0674E-D33B-410B-87F3-9FA9CFCDF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571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3D26C-026F-7EB2-07BF-3A1DAC9A5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84309-CF8F-F26D-7CF2-BBFF224B8C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A6906-098C-0EEB-4980-CB13D17E3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BC6ED4-D5A5-6F17-2D0B-893DC1A47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CE54F-0867-4673-A339-D8A51404C65A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BF722B-4C92-A94F-991D-F4D75301D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29FBD6-CCC3-35BD-C0ED-E530B4B6F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0674E-D33B-410B-87F3-9FA9CFCDF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144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FBB51-FACD-BCD5-FC37-843FCF63F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EBA704-189E-DA0D-7F64-ACD538C44A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2081F-12C4-03B7-C4E2-470AA70F7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DDF86B-0C70-F916-5695-9FF5EC872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CE54F-0867-4673-A339-D8A51404C65A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F5D74A-BF99-660D-583C-3A51475BF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302979-7758-FD94-7086-7F12C6D5E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0674E-D33B-410B-87F3-9FA9CFCDF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906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70D8D-4265-D252-BD7B-84E141EE4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CB23E6-AF1F-A7DB-C342-C6F84F221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DAAF0-FC11-CE75-6BDB-72837F8EE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CE54F-0867-4673-A339-D8A51404C65A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FC5C4-E5E0-68B3-0B0E-E4487BD7C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E42B7-E99A-F28B-5121-FE3D55C63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0674E-D33B-410B-87F3-9FA9CFCDF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501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2111B9-48AD-5C55-0883-1316913209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4A086A-E322-2287-4210-7A1058A762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29347-BB1D-A3D4-6387-2FE8C23B6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CE54F-0867-4673-A339-D8A51404C65A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8B301-7663-F4E4-A795-F84B1A95D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5D4F5-4AF8-41A5-0EDE-E48931C7D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0674E-D33B-410B-87F3-9FA9CFCDF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27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DDF2CC-1706-B1AC-2B09-90EC037F0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AE741-62D5-7A1E-DFF3-011611240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31840-34BF-E771-5077-CD168C796C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4CE54F-0867-4673-A339-D8A51404C65A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DDC62-2350-35CF-A1BA-ED1EE83383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A5A7E-EB90-E962-B593-023BE9893D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E0674E-D33B-410B-87F3-9FA9CFCDFD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29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2D2484-F67B-4D6F-2712-BD605843D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05E9819-BF6D-EF21-7121-90C5BCAF0F7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0C864B-CCF9-8D15-C876-9F45DC4C2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429" y="1644156"/>
            <a:ext cx="4245429" cy="1325563"/>
          </a:xfrm>
        </p:spPr>
        <p:txBody>
          <a:bodyPr>
            <a:normAutofit/>
          </a:bodyPr>
          <a:lstStyle/>
          <a:p>
            <a:r>
              <a:rPr lang="en-GB" dirty="0"/>
              <a:t>Clinical Logbook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BACC4F5-A638-E948-18F5-FA2047B5E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8828" y="4655911"/>
            <a:ext cx="2634343" cy="1603375"/>
          </a:xfrm>
        </p:spPr>
        <p:txBody>
          <a:bodyPr/>
          <a:lstStyle/>
          <a:p>
            <a:pPr marL="0" indent="0" algn="ctr">
              <a:buNone/>
            </a:pPr>
            <a:r>
              <a:rPr lang="en-GB" sz="2000" dirty="0"/>
              <a:t>Corrin Penman</a:t>
            </a:r>
          </a:p>
          <a:p>
            <a:pPr marL="0" indent="0" algn="ctr">
              <a:buNone/>
            </a:pPr>
            <a:r>
              <a:rPr lang="en-GB" sz="2000" dirty="0"/>
              <a:t>DCT 3</a:t>
            </a:r>
          </a:p>
          <a:p>
            <a:pPr marL="0" indent="0" algn="ctr">
              <a:buNone/>
            </a:pPr>
            <a:r>
              <a:rPr lang="en-GB" sz="2000" dirty="0"/>
              <a:t>7/9/26</a:t>
            </a:r>
          </a:p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79FDF2-E7C2-F2A0-FBFE-EA1F29ABD853}"/>
              </a:ext>
            </a:extLst>
          </p:cNvPr>
          <p:cNvSpPr txBox="1"/>
          <p:nvPr/>
        </p:nvSpPr>
        <p:spPr>
          <a:xfrm>
            <a:off x="1937658" y="3377895"/>
            <a:ext cx="9938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 i="1" dirty="0"/>
              <a:t>Using your clinical logbook effectively within the DCT </a:t>
            </a:r>
            <a:r>
              <a:rPr lang="en-GB" sz="2400" i="1" dirty="0" err="1"/>
              <a:t>E.Portfolio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9632550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CDE892-2004-1B6C-6C95-E0BBCAEDA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53F4A-D739-BC02-ACCB-F1C9D5571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000" dirty="0"/>
              <a:t>By the end of the session, you should understand</a:t>
            </a:r>
          </a:p>
          <a:p>
            <a:r>
              <a:rPr lang="en-GB" sz="2000" dirty="0"/>
              <a:t>What a clinical logbook is</a:t>
            </a:r>
          </a:p>
          <a:p>
            <a:r>
              <a:rPr lang="en-GB" sz="2000" dirty="0"/>
              <a:t>Why maintaining one is important during DCT</a:t>
            </a:r>
          </a:p>
          <a:p>
            <a:r>
              <a:rPr lang="en-GB" sz="2000" dirty="0"/>
              <a:t>Different ways of keeping a logbook</a:t>
            </a:r>
          </a:p>
          <a:p>
            <a:r>
              <a:rPr lang="en-GB" sz="2000" dirty="0"/>
              <a:t>What information should – and should not be recorded</a:t>
            </a:r>
          </a:p>
          <a:p>
            <a:r>
              <a:rPr lang="en-GB" sz="2000" dirty="0"/>
              <a:t>How to upload your logbook safely to the </a:t>
            </a:r>
            <a:r>
              <a:rPr lang="en-GB" sz="2000" dirty="0" err="1"/>
              <a:t>E.portfolio</a:t>
            </a:r>
            <a:endParaRPr lang="en-GB" sz="2000" dirty="0"/>
          </a:p>
          <a:p>
            <a:r>
              <a:rPr lang="en-GB" sz="2000" dirty="0"/>
              <a:t>How your logbook can support your development and future career</a:t>
            </a:r>
          </a:p>
        </p:txBody>
      </p:sp>
    </p:spTree>
    <p:extLst>
      <p:ext uri="{BB962C8B-B14F-4D97-AF65-F5344CB8AC3E}">
        <p14:creationId xmlns:p14="http://schemas.microsoft.com/office/powerpoint/2010/main" val="98858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A2BB2-BF39-D1D4-F952-DB8B9D57B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FFFF"/>
                </a:solidFill>
              </a:rPr>
              <a:t>What is the Clinic logbook?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172D9-2423-27A7-54E0-1522AA487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42946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000" b="1" dirty="0"/>
              <a:t>The clinical logbook / E – logbook is a structured record of your clinical experience</a:t>
            </a:r>
          </a:p>
          <a:p>
            <a:pPr marL="0" indent="0">
              <a:buNone/>
            </a:pPr>
            <a:endParaRPr lang="en-GB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Records the clinical procedures and cases you undertake including those you have observed and assisted in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Demonstrates the range and development of your clinical experience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/>
              <a:t>Evidence for your DCT </a:t>
            </a:r>
            <a:r>
              <a:rPr lang="en-GB" sz="2000" dirty="0" err="1"/>
              <a:t>E.portfolio</a:t>
            </a:r>
            <a:r>
              <a:rPr lang="en-GB" sz="2000" dirty="0"/>
              <a:t> which must be uploaded at IRCP and FRCP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6D85AF-C923-57A9-67D7-C649010AF066}"/>
              </a:ext>
            </a:extLst>
          </p:cNvPr>
          <p:cNvSpPr txBox="1"/>
          <p:nvPr/>
        </p:nvSpPr>
        <p:spPr>
          <a:xfrm>
            <a:off x="3022327" y="6194130"/>
            <a:ext cx="6938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rgbClr val="FF0000"/>
                </a:solidFill>
              </a:rPr>
              <a:t>If you don’t record it, it is difficult to demonstrate that you did it!</a:t>
            </a:r>
          </a:p>
        </p:txBody>
      </p:sp>
    </p:spTree>
    <p:extLst>
      <p:ext uri="{BB962C8B-B14F-4D97-AF65-F5344CB8AC3E}">
        <p14:creationId xmlns:p14="http://schemas.microsoft.com/office/powerpoint/2010/main" val="1686955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DFCA38-030E-C3DB-C54E-CBAE9260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ctr"/>
            <a:r>
              <a:rPr lang="en-GB" sz="4000" dirty="0">
                <a:solidFill>
                  <a:srgbClr val="FFFFFF"/>
                </a:solidFill>
              </a:rPr>
              <a:t>The importance of the Logbook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6021F-AEEA-5C41-9B90-44E34A00F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5711" y="270312"/>
            <a:ext cx="6555347" cy="5546047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GB" sz="2000" b="1" dirty="0"/>
              <a:t>Track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 the procedures you have completed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Cases you have assisted in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Cases you have observed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Cases you have supervised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Develop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Independence in treatment / procedures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What procedures you need more experience in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Evidence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Demonstrate clinical experience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Support portfolio reviews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Evidence for progression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90C499-F010-EA54-9FDC-F604B7736F23}"/>
              </a:ext>
            </a:extLst>
          </p:cNvPr>
          <p:cNvSpPr txBox="1"/>
          <p:nvPr/>
        </p:nvSpPr>
        <p:spPr>
          <a:xfrm>
            <a:off x="4250267" y="6086670"/>
            <a:ext cx="7938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Future Career </a:t>
            </a:r>
            <a:r>
              <a:rPr lang="en-GB" dirty="0"/>
              <a:t>: Essential for preparing for applications and for speciality   training (self assessment forms)</a:t>
            </a:r>
          </a:p>
        </p:txBody>
      </p:sp>
    </p:spTree>
    <p:extLst>
      <p:ext uri="{BB962C8B-B14F-4D97-AF65-F5344CB8AC3E}">
        <p14:creationId xmlns:p14="http://schemas.microsoft.com/office/powerpoint/2010/main" val="440318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5E23AC-880B-AF0C-3F96-066A02534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Clinical logbook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03F5B-652F-C766-FAEC-A8A3E00A9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sz="2000" b="1" u="sng"/>
              <a:t>Surgical eLogbook</a:t>
            </a:r>
          </a:p>
          <a:p>
            <a:pPr marL="0" indent="0">
              <a:buNone/>
            </a:pPr>
            <a:r>
              <a:rPr lang="en-GB" sz="2000"/>
              <a:t>good for oral surgery / OMFS posts </a:t>
            </a:r>
          </a:p>
          <a:p>
            <a:pPr marL="0" indent="0">
              <a:buNone/>
            </a:pPr>
            <a:endParaRPr lang="en-GB" sz="2000" b="1" u="sng"/>
          </a:p>
          <a:p>
            <a:pPr>
              <a:buFont typeface="Wingdings" panose="05000000000000000000" pitchFamily="2" charset="2"/>
              <a:buChar char="q"/>
            </a:pPr>
            <a:r>
              <a:rPr lang="en-GB" sz="2000" b="1" u="sng"/>
              <a:t>Excel Logbook</a:t>
            </a:r>
          </a:p>
          <a:p>
            <a:pPr marL="0" indent="0">
              <a:buNone/>
            </a:pPr>
            <a:r>
              <a:rPr lang="en-GB" sz="2000"/>
              <a:t>good for restorative / Ortho / Paeds posts</a:t>
            </a:r>
          </a:p>
          <a:p>
            <a:pPr marL="0" indent="0">
              <a:buNone/>
            </a:pPr>
            <a:endParaRPr lang="en-GB" sz="2000" b="1" u="sng"/>
          </a:p>
          <a:p>
            <a:pPr>
              <a:buFont typeface="Wingdings" panose="05000000000000000000" pitchFamily="2" charset="2"/>
              <a:buChar char="q"/>
            </a:pPr>
            <a:r>
              <a:rPr lang="en-GB" sz="2000" b="1" u="sng"/>
              <a:t>Word document logbook</a:t>
            </a:r>
          </a:p>
          <a:p>
            <a:pPr marL="0" indent="0">
              <a:buNone/>
            </a:pPr>
            <a:r>
              <a:rPr lang="en-GB" sz="2000"/>
              <a:t>good for restorative / Ortho / Paeds posts</a:t>
            </a:r>
          </a:p>
          <a:p>
            <a:pPr marL="0" indent="0">
              <a:buNone/>
            </a:pPr>
            <a:endParaRPr lang="en-GB" sz="2000"/>
          </a:p>
          <a:p>
            <a:pPr marL="0" indent="0">
              <a:buNone/>
            </a:pPr>
            <a:endParaRPr lang="en-GB" sz="2000"/>
          </a:p>
          <a:p>
            <a:pPr marL="0" indent="0">
              <a:buNone/>
            </a:pPr>
            <a:r>
              <a:rPr lang="en-GB" sz="2000" i="1" u="sng"/>
              <a:t>But as long as you keep it consistent and up to date – either format is good</a:t>
            </a:r>
          </a:p>
        </p:txBody>
      </p:sp>
    </p:spTree>
    <p:extLst>
      <p:ext uri="{BB962C8B-B14F-4D97-AF65-F5344CB8AC3E}">
        <p14:creationId xmlns:p14="http://schemas.microsoft.com/office/powerpoint/2010/main" val="2212280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2698E4-4E65-C06C-7D7C-FF379F4E1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Surgical E logbook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048F670-F1A3-6F7A-C654-400A11F06A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9667" y="1891970"/>
            <a:ext cx="9369509" cy="435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245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2E16A4D-CB80-5536-B72B-9CA9781A6B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703281"/>
            <a:ext cx="7100325" cy="34514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2EE1E7-23D8-589B-CD79-6D5EC2E93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4461" y="279867"/>
            <a:ext cx="4375549" cy="28916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770A0C-D313-F7F4-ED68-B14BA1A30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4461" y="3429000"/>
            <a:ext cx="4375549" cy="314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764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71B3C2-6F09-AAE8-14D1-54D15EC454C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590" y="453312"/>
            <a:ext cx="6641572" cy="489157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7F3006-850D-885D-A1AE-73D6E440C9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27077" y="1859028"/>
            <a:ext cx="5458838" cy="419252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u="sng" dirty="0"/>
              <a:t>Add operations</a:t>
            </a:r>
          </a:p>
          <a:p>
            <a:pPr marL="0"/>
            <a:endParaRPr lang="en-US" dirty="0"/>
          </a:p>
          <a:p>
            <a:r>
              <a:rPr lang="en-US" dirty="0"/>
              <a:t>Fill in the operation details</a:t>
            </a:r>
          </a:p>
          <a:p>
            <a:r>
              <a:rPr lang="en-US" dirty="0"/>
              <a:t>Pt details</a:t>
            </a:r>
          </a:p>
          <a:p>
            <a:r>
              <a:rPr lang="en-US" dirty="0"/>
              <a:t>Operation details</a:t>
            </a:r>
          </a:p>
          <a:p>
            <a:r>
              <a:rPr lang="en-US" dirty="0"/>
              <a:t>Notes and comments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4522DC-89E4-2393-C64E-D13CBEF0DC3D}"/>
              </a:ext>
            </a:extLst>
          </p:cNvPr>
          <p:cNvSpPr txBox="1"/>
          <p:nvPr/>
        </p:nvSpPr>
        <p:spPr>
          <a:xfrm>
            <a:off x="7027077" y="5486400"/>
            <a:ext cx="4742076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Patient ID</a:t>
            </a:r>
            <a:r>
              <a:rPr lang="en-US" dirty="0"/>
              <a:t> , </a:t>
            </a:r>
            <a:r>
              <a:rPr lang="en-US" sz="18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date of birth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​ , date of Operation</a:t>
            </a:r>
          </a:p>
          <a:p>
            <a:pPr marL="0" marR="0" lvl="0" indent="0"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ASA grade of the patient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</a:p>
          <a:p>
            <a:pPr marL="0" marR="0" lvl="0" indent="0"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Responsible Consultant </a:t>
            </a:r>
            <a:r>
              <a:rPr lang="en-US" sz="1800" b="0" i="0" u="none" strike="noStrike" spc="0" dirty="0">
                <a:solidFill>
                  <a:srgbClr val="FF0000"/>
                </a:solidFill>
                <a:effectLst/>
                <a:latin typeface="+mn-lt"/>
              </a:rPr>
              <a:t>to link for validation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​​</a:t>
            </a:r>
          </a:p>
          <a:p>
            <a:pPr marL="0" marR="0" lvl="0" indent="0"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Assisted, observed or performed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  <a:endParaRPr lang="en-US" sz="1035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79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C24558-178A-AFC9-7A97-2872B68A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Word documents / Excel documents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3627AC21-54BC-DA7C-C692-A7F2FCB2E6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534147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1567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373E3-78F1-250D-3E8A-F747E5463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to include 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B52695EB-1E82-5CA9-4984-07D8FBD590B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3160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A1EAE33-F3CD-315E-74AD-32EBF51DF502}"/>
              </a:ext>
            </a:extLst>
          </p:cNvPr>
          <p:cNvSpPr txBox="1"/>
          <p:nvPr/>
        </p:nvSpPr>
        <p:spPr>
          <a:xfrm>
            <a:off x="1219199" y="5224791"/>
            <a:ext cx="10232571" cy="13849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fontAlgn="base"/>
            <a:r>
              <a:rPr lang="en-US" sz="2800" dirty="0"/>
              <a:t>Important to record if procedure was </a:t>
            </a:r>
            <a:r>
              <a:rPr lang="en-US" sz="2800" b="1" dirty="0"/>
              <a:t>Performed</a:t>
            </a:r>
            <a:r>
              <a:rPr lang="en-US" sz="2800" dirty="0"/>
              <a:t>, </a:t>
            </a:r>
            <a:r>
              <a:rPr lang="en-US" sz="2800" b="1" dirty="0"/>
              <a:t>Assisted</a:t>
            </a:r>
            <a:r>
              <a:rPr lang="en-US" sz="2800" dirty="0"/>
              <a:t> or </a:t>
            </a:r>
            <a:r>
              <a:rPr lang="en-US" sz="2800" b="1" dirty="0"/>
              <a:t>Observed</a:t>
            </a:r>
            <a:r>
              <a:rPr lang="en-US" sz="2800" dirty="0"/>
              <a:t>. Also helpful for recording if procedure was </a:t>
            </a:r>
            <a:r>
              <a:rPr lang="en-US" sz="2800" b="1" dirty="0"/>
              <a:t>taught/supervised </a:t>
            </a:r>
            <a:r>
              <a:rPr lang="en-US" sz="2800" dirty="0"/>
              <a:t>if you supported another trainee or student</a:t>
            </a:r>
          </a:p>
        </p:txBody>
      </p:sp>
    </p:spTree>
    <p:extLst>
      <p:ext uri="{BB962C8B-B14F-4D97-AF65-F5344CB8AC3E}">
        <p14:creationId xmlns:p14="http://schemas.microsoft.com/office/powerpoint/2010/main" val="2506723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504B03-EF11-66E3-E2E1-235512C9F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What not to include in the logbook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004267B-C889-6852-4A25-C5FC00EBFF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1907" y="60958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GB" sz="2000" dirty="0"/>
              <a:t>The surgical e logbook will want you to put in details such as patient ID, DOB</a:t>
            </a:r>
          </a:p>
          <a:p>
            <a:r>
              <a:rPr lang="en-GB" sz="2000" dirty="0"/>
              <a:t>When uploading to the </a:t>
            </a:r>
            <a:r>
              <a:rPr lang="en-GB" sz="2000" dirty="0" err="1"/>
              <a:t>E.Portfolio</a:t>
            </a:r>
            <a:r>
              <a:rPr lang="en-GB" sz="2000" dirty="0"/>
              <a:t> for IRCP and FRCP you need to ensure there is no patient identifiable details. This includes:</a:t>
            </a:r>
          </a:p>
          <a:p>
            <a:pPr marL="0" indent="0" algn="ctr" fontAlgn="base">
              <a:buNone/>
            </a:pPr>
            <a:r>
              <a:rPr lang="en-US" sz="2000" b="1" dirty="0"/>
              <a:t>Name</a:t>
            </a:r>
          </a:p>
          <a:p>
            <a:pPr marL="0" indent="0" algn="ctr" fontAlgn="base">
              <a:buNone/>
            </a:pPr>
            <a:r>
              <a:rPr lang="en-US" sz="2000" b="1" dirty="0"/>
              <a:t>Age</a:t>
            </a:r>
          </a:p>
          <a:p>
            <a:pPr marL="0" indent="0" algn="ctr" fontAlgn="base">
              <a:buNone/>
            </a:pPr>
            <a:r>
              <a:rPr lang="en-US" sz="2000" b="1" dirty="0"/>
              <a:t>Gender</a:t>
            </a:r>
          </a:p>
          <a:p>
            <a:pPr marL="0" indent="0" algn="ctr" fontAlgn="base">
              <a:buNone/>
            </a:pPr>
            <a:r>
              <a:rPr lang="en-US" sz="2000" b="1" dirty="0"/>
              <a:t>Date of birth, </a:t>
            </a:r>
          </a:p>
          <a:p>
            <a:pPr marL="0" indent="0" algn="ctr" fontAlgn="base">
              <a:buNone/>
            </a:pPr>
            <a:r>
              <a:rPr lang="en-US" sz="2000" b="1" dirty="0"/>
              <a:t>Health and care number</a:t>
            </a: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626773-D987-51F2-2ACE-1E8B9EC94324}"/>
              </a:ext>
            </a:extLst>
          </p:cNvPr>
          <p:cNvSpPr txBox="1"/>
          <p:nvPr/>
        </p:nvSpPr>
        <p:spPr>
          <a:xfrm>
            <a:off x="4550229" y="5323114"/>
            <a:ext cx="7456714" cy="147732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Ask yourself: Could someone identify this patient from what I have uploaded?</a:t>
            </a:r>
          </a:p>
          <a:p>
            <a:endParaRPr lang="en-GB" dirty="0"/>
          </a:p>
          <a:p>
            <a:r>
              <a:rPr lang="en-GB" dirty="0"/>
              <a:t>If Yes – remove or reduce the information – the patient's gender should not be included in the upload</a:t>
            </a:r>
          </a:p>
        </p:txBody>
      </p:sp>
    </p:spTree>
    <p:extLst>
      <p:ext uri="{BB962C8B-B14F-4D97-AF65-F5344CB8AC3E}">
        <p14:creationId xmlns:p14="http://schemas.microsoft.com/office/powerpoint/2010/main" val="1934545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911347-8D26-6A03-B0E3-EF22D785A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When should I update my logbook?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DDC3B7C-B6EF-861B-0E12-7FE750761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GB" sz="2000" dirty="0"/>
              <a:t>After the clinical session or procedure</a:t>
            </a:r>
          </a:p>
          <a:p>
            <a:r>
              <a:rPr lang="en-GB" sz="2000" dirty="0"/>
              <a:t>Record the cases and you can use this information to send through DOPs, CBD 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CONTEMPRRANEOUS RECORDING IS ESSENTIAL</a:t>
            </a:r>
          </a:p>
          <a:p>
            <a:pPr marL="0" indent="0">
              <a:buNone/>
            </a:pPr>
            <a:endParaRPr lang="en-GB" sz="2000" b="1" dirty="0"/>
          </a:p>
          <a:p>
            <a:pPr>
              <a:buFontTx/>
              <a:buChar char="-"/>
            </a:pPr>
            <a:r>
              <a:rPr lang="en-GB" sz="2000" dirty="0"/>
              <a:t>More accurate</a:t>
            </a:r>
          </a:p>
          <a:p>
            <a:pPr>
              <a:buFontTx/>
              <a:buChar char="-"/>
            </a:pPr>
            <a:r>
              <a:rPr lang="en-GB" sz="2000" dirty="0"/>
              <a:t>Less likely to forget cases</a:t>
            </a:r>
          </a:p>
          <a:p>
            <a:pPr>
              <a:buFontTx/>
              <a:buChar char="-"/>
            </a:pPr>
            <a:r>
              <a:rPr lang="en-GB" sz="2000" dirty="0"/>
              <a:t>Avoids huge backlog</a:t>
            </a:r>
          </a:p>
        </p:txBody>
      </p:sp>
    </p:spTree>
    <p:extLst>
      <p:ext uri="{BB962C8B-B14F-4D97-AF65-F5344CB8AC3E}">
        <p14:creationId xmlns:p14="http://schemas.microsoft.com/office/powerpoint/2010/main" val="674031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7D52A-CD64-E1AA-FF10-6F647B6D7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80" y="2862471"/>
            <a:ext cx="3041803" cy="29078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Uploading the Logbook to the E.Portfolio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BC8FDF-8FC8-7835-F45E-E0DA2D9392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0456" y="1040757"/>
            <a:ext cx="4215761" cy="31828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67EECA-3B20-2CC0-6330-712E5B9D5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9342" y="1811172"/>
            <a:ext cx="3419533" cy="18038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D087B7-A0A3-5DB7-3CBC-BCD469744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257" y="4810096"/>
            <a:ext cx="7112423" cy="192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705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106229-7F7E-B352-1F05-3DC5B8D20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Top tips and Advice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6522F4D-0E37-67B4-0029-89BC604172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017417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4762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984</TotalTime>
  <Words>609</Words>
  <Application>Microsoft Office PowerPoint</Application>
  <PresentationFormat>Widescreen</PresentationFormat>
  <Paragraphs>97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Wingdings</vt:lpstr>
      <vt:lpstr>Office Theme</vt:lpstr>
      <vt:lpstr>Clinical Logbook</vt:lpstr>
      <vt:lpstr>Learning Objectives</vt:lpstr>
      <vt:lpstr>What is the Clinic logbook?</vt:lpstr>
      <vt:lpstr>The importance of the Logbook</vt:lpstr>
      <vt:lpstr>Clinical logbook Options</vt:lpstr>
      <vt:lpstr>Surgical E logbook</vt:lpstr>
      <vt:lpstr>PowerPoint Presentation</vt:lpstr>
      <vt:lpstr>PowerPoint Presentation</vt:lpstr>
      <vt:lpstr>Word documents / Excel documents</vt:lpstr>
      <vt:lpstr>What to include </vt:lpstr>
      <vt:lpstr>What not to include in the logbook</vt:lpstr>
      <vt:lpstr>When should I update my logbook?</vt:lpstr>
      <vt:lpstr>Uploading the Logbook to the E.Portfolio</vt:lpstr>
      <vt:lpstr>Top tips and Advice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Logbook</dc:title>
  <dc:creator>Corrin Penman</dc:creator>
  <cp:lastModifiedBy>Mary Abayomi</cp:lastModifiedBy>
  <cp:revision>2</cp:revision>
  <dcterms:created xsi:type="dcterms:W3CDTF">2026-09-03T20:09:35Z</dcterms:created>
  <dcterms:modified xsi:type="dcterms:W3CDTF">2026-09-08T13:18:40Z</dcterms:modified>
</cp:coreProperties>
</file>