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115"/>
  </p:notesMasterIdLst>
  <p:sldIdLst>
    <p:sldId id="257" r:id="rId2"/>
    <p:sldId id="258" r:id="rId3"/>
    <p:sldId id="259" r:id="rId4"/>
    <p:sldId id="460" r:id="rId5"/>
    <p:sldId id="553" r:id="rId6"/>
    <p:sldId id="580" r:id="rId7"/>
    <p:sldId id="581" r:id="rId8"/>
    <p:sldId id="526" r:id="rId9"/>
    <p:sldId id="600" r:id="rId10"/>
    <p:sldId id="596" r:id="rId11"/>
    <p:sldId id="598" r:id="rId12"/>
    <p:sldId id="527" r:id="rId13"/>
    <p:sldId id="530" r:id="rId14"/>
    <p:sldId id="599" r:id="rId15"/>
    <p:sldId id="531" r:id="rId16"/>
    <p:sldId id="480" r:id="rId17"/>
    <p:sldId id="586" r:id="rId18"/>
    <p:sldId id="394" r:id="rId19"/>
    <p:sldId id="465" r:id="rId20"/>
    <p:sldId id="466" r:id="rId21"/>
    <p:sldId id="467" r:id="rId22"/>
    <p:sldId id="481" r:id="rId23"/>
    <p:sldId id="482" r:id="rId24"/>
    <p:sldId id="535" r:id="rId25"/>
    <p:sldId id="536" r:id="rId26"/>
    <p:sldId id="537" r:id="rId27"/>
    <p:sldId id="470" r:id="rId28"/>
    <p:sldId id="538" r:id="rId29"/>
    <p:sldId id="335" r:id="rId30"/>
    <p:sldId id="540" r:id="rId31"/>
    <p:sldId id="337" r:id="rId32"/>
    <p:sldId id="268" r:id="rId33"/>
    <p:sldId id="401" r:id="rId34"/>
    <p:sldId id="469" r:id="rId35"/>
    <p:sldId id="541" r:id="rId36"/>
    <p:sldId id="542" r:id="rId37"/>
    <p:sldId id="543" r:id="rId38"/>
    <p:sldId id="579" r:id="rId39"/>
    <p:sldId id="544" r:id="rId40"/>
    <p:sldId id="546" r:id="rId41"/>
    <p:sldId id="547" r:id="rId42"/>
    <p:sldId id="372" r:id="rId43"/>
    <p:sldId id="455" r:id="rId44"/>
    <p:sldId id="456" r:id="rId45"/>
    <p:sldId id="497" r:id="rId46"/>
    <p:sldId id="555" r:id="rId47"/>
    <p:sldId id="474" r:id="rId48"/>
    <p:sldId id="473" r:id="rId49"/>
    <p:sldId id="494" r:id="rId50"/>
    <p:sldId id="475" r:id="rId51"/>
    <p:sldId id="477" r:id="rId52"/>
    <p:sldId id="594" r:id="rId53"/>
    <p:sldId id="476" r:id="rId54"/>
    <p:sldId id="500" r:id="rId55"/>
    <p:sldId id="499" r:id="rId56"/>
    <p:sldId id="501" r:id="rId57"/>
    <p:sldId id="492" r:id="rId58"/>
    <p:sldId id="502" r:id="rId59"/>
    <p:sldId id="595" r:id="rId60"/>
    <p:sldId id="484" r:id="rId61"/>
    <p:sldId id="486" r:id="rId62"/>
    <p:sldId id="489" r:id="rId63"/>
    <p:sldId id="556" r:id="rId64"/>
    <p:sldId id="488" r:id="rId65"/>
    <p:sldId id="558" r:id="rId66"/>
    <p:sldId id="587" r:id="rId67"/>
    <p:sldId id="561" r:id="rId68"/>
    <p:sldId id="562" r:id="rId69"/>
    <p:sldId id="504" r:id="rId70"/>
    <p:sldId id="602" r:id="rId71"/>
    <p:sldId id="292" r:id="rId72"/>
    <p:sldId id="503" r:id="rId73"/>
    <p:sldId id="505" r:id="rId74"/>
    <p:sldId id="395" r:id="rId75"/>
    <p:sldId id="506" r:id="rId76"/>
    <p:sldId id="368" r:id="rId77"/>
    <p:sldId id="570" r:id="rId78"/>
    <p:sldId id="590" r:id="rId79"/>
    <p:sldId id="591" r:id="rId80"/>
    <p:sldId id="370" r:id="rId81"/>
    <p:sldId id="524" r:id="rId82"/>
    <p:sldId id="507" r:id="rId83"/>
    <p:sldId id="371" r:id="rId84"/>
    <p:sldId id="423" r:id="rId85"/>
    <p:sldId id="424" r:id="rId86"/>
    <p:sldId id="571" r:id="rId87"/>
    <p:sldId id="378" r:id="rId88"/>
    <p:sldId id="567" r:id="rId89"/>
    <p:sldId id="380" r:id="rId90"/>
    <p:sldId id="593" r:id="rId91"/>
    <p:sldId id="508" r:id="rId92"/>
    <p:sldId id="509" r:id="rId93"/>
    <p:sldId id="510" r:id="rId94"/>
    <p:sldId id="568" r:id="rId95"/>
    <p:sldId id="569" r:id="rId96"/>
    <p:sldId id="383" r:id="rId97"/>
    <p:sldId id="512" r:id="rId98"/>
    <p:sldId id="573" r:id="rId99"/>
    <p:sldId id="513" r:id="rId100"/>
    <p:sldId id="576" r:id="rId101"/>
    <p:sldId id="514" r:id="rId102"/>
    <p:sldId id="515" r:id="rId103"/>
    <p:sldId id="516" r:id="rId104"/>
    <p:sldId id="355" r:id="rId105"/>
    <p:sldId id="517" r:id="rId106"/>
    <p:sldId id="518" r:id="rId107"/>
    <p:sldId id="519" r:id="rId108"/>
    <p:sldId id="572" r:id="rId109"/>
    <p:sldId id="520" r:id="rId110"/>
    <p:sldId id="575" r:id="rId111"/>
    <p:sldId id="452" r:id="rId112"/>
    <p:sldId id="564" r:id="rId113"/>
    <p:sldId id="565" r:id="rId1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9" autoAdjust="0"/>
    <p:restoredTop sz="94671" autoAdjust="0"/>
  </p:normalViewPr>
  <p:slideViewPr>
    <p:cSldViewPr>
      <p:cViewPr varScale="1">
        <p:scale>
          <a:sx n="67" d="100"/>
          <a:sy n="67"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175576-2BA0-418E-9B46-E54D638A785A}"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1E92E593-E100-4E34-8CCF-88E07DFD4B59}">
      <dgm:prSet/>
      <dgm:spPr/>
      <dgm:t>
        <a:bodyPr/>
        <a:lstStyle/>
        <a:p>
          <a:r>
            <a:rPr lang="en-GB"/>
            <a:t>Highlight standard infection control precautions</a:t>
          </a:r>
          <a:endParaRPr lang="en-US" dirty="0"/>
        </a:p>
      </dgm:t>
    </dgm:pt>
    <dgm:pt modelId="{369AA9B1-7994-40E7-BC5E-3A356DF1CF41}" type="parTrans" cxnId="{EE918E97-4985-4110-A689-68A8E583BA0C}">
      <dgm:prSet/>
      <dgm:spPr/>
      <dgm:t>
        <a:bodyPr/>
        <a:lstStyle/>
        <a:p>
          <a:endParaRPr lang="en-US"/>
        </a:p>
      </dgm:t>
    </dgm:pt>
    <dgm:pt modelId="{A5423AFF-1B27-4993-A1E0-9A08BAD637FD}" type="sibTrans" cxnId="{EE918E97-4985-4110-A689-68A8E583BA0C}">
      <dgm:prSet/>
      <dgm:spPr/>
      <dgm:t>
        <a:bodyPr/>
        <a:lstStyle/>
        <a:p>
          <a:endParaRPr lang="en-US"/>
        </a:p>
      </dgm:t>
    </dgm:pt>
    <dgm:pt modelId="{8B38D7FD-D3C3-48FF-896C-E8E0F8EE263C}">
      <dgm:prSet/>
      <dgm:spPr/>
      <dgm:t>
        <a:bodyPr/>
        <a:lstStyle/>
        <a:p>
          <a:r>
            <a:rPr lang="en-GB"/>
            <a:t>Demonstrate an 8 step hand hygiene technique &amp; outline its importance.</a:t>
          </a:r>
          <a:endParaRPr lang="en-US"/>
        </a:p>
      </dgm:t>
    </dgm:pt>
    <dgm:pt modelId="{18848790-B12A-41C2-A24B-BDD5A1D96AAD}" type="parTrans" cxnId="{BBDA3576-C633-4DB3-9287-C44F0C61BCF1}">
      <dgm:prSet/>
      <dgm:spPr/>
      <dgm:t>
        <a:bodyPr/>
        <a:lstStyle/>
        <a:p>
          <a:endParaRPr lang="en-US"/>
        </a:p>
      </dgm:t>
    </dgm:pt>
    <dgm:pt modelId="{E7B03A09-D082-4E99-94EB-A71083EAB7E9}" type="sibTrans" cxnId="{BBDA3576-C633-4DB3-9287-C44F0C61BCF1}">
      <dgm:prSet/>
      <dgm:spPr/>
      <dgm:t>
        <a:bodyPr/>
        <a:lstStyle/>
        <a:p>
          <a:endParaRPr lang="en-US"/>
        </a:p>
      </dgm:t>
    </dgm:pt>
    <dgm:pt modelId="{14514367-B428-45D0-9010-9461D3171F4F}">
      <dgm:prSet/>
      <dgm:spPr/>
      <dgm:t>
        <a:bodyPr/>
        <a:lstStyle/>
        <a:p>
          <a:r>
            <a:rPr lang="en-GB"/>
            <a:t>Select appropriate personal protective equipment &amp; use correctly</a:t>
          </a:r>
          <a:endParaRPr lang="en-US"/>
        </a:p>
      </dgm:t>
    </dgm:pt>
    <dgm:pt modelId="{4469230B-A203-4B6C-8D7C-D57CCC0F5976}" type="parTrans" cxnId="{1AC15FD2-5A46-4945-89EA-34EE109084EA}">
      <dgm:prSet/>
      <dgm:spPr/>
      <dgm:t>
        <a:bodyPr/>
        <a:lstStyle/>
        <a:p>
          <a:endParaRPr lang="en-US"/>
        </a:p>
      </dgm:t>
    </dgm:pt>
    <dgm:pt modelId="{07B0923E-3377-4104-A00F-DF8B8C90E684}" type="sibTrans" cxnId="{1AC15FD2-5A46-4945-89EA-34EE109084EA}">
      <dgm:prSet/>
      <dgm:spPr/>
      <dgm:t>
        <a:bodyPr/>
        <a:lstStyle/>
        <a:p>
          <a:endParaRPr lang="en-US"/>
        </a:p>
      </dgm:t>
    </dgm:pt>
    <dgm:pt modelId="{DCAD9593-18D5-46F7-A5F8-CC63F5D8D359}">
      <dgm:prSet/>
      <dgm:spPr/>
      <dgm:t>
        <a:bodyPr/>
        <a:lstStyle/>
        <a:p>
          <a:r>
            <a:rPr lang="en-GB"/>
            <a:t>Safe sharps &amp; waste disposal  </a:t>
          </a:r>
          <a:endParaRPr lang="en-US"/>
        </a:p>
      </dgm:t>
    </dgm:pt>
    <dgm:pt modelId="{13094B9E-B5CE-46BE-96B4-87538750E50F}" type="parTrans" cxnId="{99184181-DD4C-4B3D-9BE9-FEAEBA9B05B5}">
      <dgm:prSet/>
      <dgm:spPr/>
      <dgm:t>
        <a:bodyPr/>
        <a:lstStyle/>
        <a:p>
          <a:endParaRPr lang="en-US"/>
        </a:p>
      </dgm:t>
    </dgm:pt>
    <dgm:pt modelId="{665D65E6-79C7-4AFF-A6B7-40E4B2C951AA}" type="sibTrans" cxnId="{99184181-DD4C-4B3D-9BE9-FEAEBA9B05B5}">
      <dgm:prSet/>
      <dgm:spPr/>
      <dgm:t>
        <a:bodyPr/>
        <a:lstStyle/>
        <a:p>
          <a:endParaRPr lang="en-US"/>
        </a:p>
      </dgm:t>
    </dgm:pt>
    <dgm:pt modelId="{72882756-BEB2-4551-B424-1F98B20FCF04}">
      <dgm:prSet/>
      <dgm:spPr/>
      <dgm:t>
        <a:bodyPr/>
        <a:lstStyle/>
        <a:p>
          <a:r>
            <a:rPr lang="en-GB"/>
            <a:t>Clear, clean and disinfect work units</a:t>
          </a:r>
          <a:endParaRPr lang="en-US"/>
        </a:p>
      </dgm:t>
    </dgm:pt>
    <dgm:pt modelId="{8993F745-E159-45DE-A483-1FFA470D3416}" type="parTrans" cxnId="{94820053-27B1-40C0-BFE8-67F667DB362E}">
      <dgm:prSet/>
      <dgm:spPr/>
      <dgm:t>
        <a:bodyPr/>
        <a:lstStyle/>
        <a:p>
          <a:endParaRPr lang="en-US"/>
        </a:p>
      </dgm:t>
    </dgm:pt>
    <dgm:pt modelId="{98BB33DB-FFAF-48EF-8D47-73F1CD2CA266}" type="sibTrans" cxnId="{94820053-27B1-40C0-BFE8-67F667DB362E}">
      <dgm:prSet/>
      <dgm:spPr/>
      <dgm:t>
        <a:bodyPr/>
        <a:lstStyle/>
        <a:p>
          <a:endParaRPr lang="en-US"/>
        </a:p>
      </dgm:t>
    </dgm:pt>
    <dgm:pt modelId="{55002CB4-4F02-4DBB-BC35-078E79FCA629}">
      <dgm:prSet/>
      <dgm:spPr/>
      <dgm:t>
        <a:bodyPr/>
        <a:lstStyle/>
        <a:p>
          <a:r>
            <a:rPr lang="en-GB" dirty="0"/>
            <a:t>Outline the workflow within your LDU/designated decontamination area</a:t>
          </a:r>
          <a:endParaRPr lang="en-US" dirty="0"/>
        </a:p>
      </dgm:t>
    </dgm:pt>
    <dgm:pt modelId="{61D6FD21-E8B0-467D-92CD-3272001AC489}" type="parTrans" cxnId="{0D35DB32-3511-4E30-8721-F1689121D467}">
      <dgm:prSet/>
      <dgm:spPr/>
      <dgm:t>
        <a:bodyPr/>
        <a:lstStyle/>
        <a:p>
          <a:endParaRPr lang="en-US"/>
        </a:p>
      </dgm:t>
    </dgm:pt>
    <dgm:pt modelId="{A9464884-878D-4F4C-8AED-5ADE62127DD7}" type="sibTrans" cxnId="{0D35DB32-3511-4E30-8721-F1689121D467}">
      <dgm:prSet/>
      <dgm:spPr/>
      <dgm:t>
        <a:bodyPr/>
        <a:lstStyle/>
        <a:p>
          <a:endParaRPr lang="en-US"/>
        </a:p>
      </dgm:t>
    </dgm:pt>
    <dgm:pt modelId="{2B8E40B7-FA64-4B11-808F-DD889C69912D}">
      <dgm:prSet/>
      <dgm:spPr/>
      <dgm:t>
        <a:bodyPr/>
        <a:lstStyle/>
        <a:p>
          <a:r>
            <a:rPr lang="en-GB"/>
            <a:t>State the equipment used in an LDU to render instruments safe to reuse, and complete tests required on all equipment</a:t>
          </a:r>
          <a:endParaRPr lang="en-US"/>
        </a:p>
      </dgm:t>
    </dgm:pt>
    <dgm:pt modelId="{F7D476A7-9C01-4688-B52D-9BFA0CD10AD2}" type="parTrans" cxnId="{AB947FC8-37D9-4BD2-A9AF-8D5F23FC8F8D}">
      <dgm:prSet/>
      <dgm:spPr/>
      <dgm:t>
        <a:bodyPr/>
        <a:lstStyle/>
        <a:p>
          <a:endParaRPr lang="en-US"/>
        </a:p>
      </dgm:t>
    </dgm:pt>
    <dgm:pt modelId="{9C077687-B358-4ECA-98EE-1F98E1C54342}" type="sibTrans" cxnId="{AB947FC8-37D9-4BD2-A9AF-8D5F23FC8F8D}">
      <dgm:prSet/>
      <dgm:spPr/>
      <dgm:t>
        <a:bodyPr/>
        <a:lstStyle/>
        <a:p>
          <a:endParaRPr lang="en-US"/>
        </a:p>
      </dgm:t>
    </dgm:pt>
    <dgm:pt modelId="{5659EE79-A713-4F77-8ECE-670D3178DEC5}" type="pres">
      <dgm:prSet presAssocID="{E6175576-2BA0-418E-9B46-E54D638A785A}" presName="vert0" presStyleCnt="0">
        <dgm:presLayoutVars>
          <dgm:dir/>
          <dgm:animOne val="branch"/>
          <dgm:animLvl val="lvl"/>
        </dgm:presLayoutVars>
      </dgm:prSet>
      <dgm:spPr/>
    </dgm:pt>
    <dgm:pt modelId="{BAAC78AD-B8E0-4AA4-A9D8-063579EC899F}" type="pres">
      <dgm:prSet presAssocID="{1E92E593-E100-4E34-8CCF-88E07DFD4B59}" presName="thickLine" presStyleLbl="alignNode1" presStyleIdx="0" presStyleCnt="7"/>
      <dgm:spPr/>
    </dgm:pt>
    <dgm:pt modelId="{A1CF72DC-2985-4F89-8083-09C1FDBEEFA0}" type="pres">
      <dgm:prSet presAssocID="{1E92E593-E100-4E34-8CCF-88E07DFD4B59}" presName="horz1" presStyleCnt="0"/>
      <dgm:spPr/>
    </dgm:pt>
    <dgm:pt modelId="{B874DD8C-2809-487E-B95E-A4A4F5E41365}" type="pres">
      <dgm:prSet presAssocID="{1E92E593-E100-4E34-8CCF-88E07DFD4B59}" presName="tx1" presStyleLbl="revTx" presStyleIdx="0" presStyleCnt="7"/>
      <dgm:spPr/>
    </dgm:pt>
    <dgm:pt modelId="{0AFA006B-05F2-49B9-A5F7-20C5B32DC95B}" type="pres">
      <dgm:prSet presAssocID="{1E92E593-E100-4E34-8CCF-88E07DFD4B59}" presName="vert1" presStyleCnt="0"/>
      <dgm:spPr/>
    </dgm:pt>
    <dgm:pt modelId="{B231C051-D89A-40ED-9F00-CBFBF56F7FAC}" type="pres">
      <dgm:prSet presAssocID="{8B38D7FD-D3C3-48FF-896C-E8E0F8EE263C}" presName="thickLine" presStyleLbl="alignNode1" presStyleIdx="1" presStyleCnt="7"/>
      <dgm:spPr/>
    </dgm:pt>
    <dgm:pt modelId="{3DC7E0DC-FD25-4AD8-9815-7D5F85930513}" type="pres">
      <dgm:prSet presAssocID="{8B38D7FD-D3C3-48FF-896C-E8E0F8EE263C}" presName="horz1" presStyleCnt="0"/>
      <dgm:spPr/>
    </dgm:pt>
    <dgm:pt modelId="{79F18F1B-7A94-419A-9529-709248667798}" type="pres">
      <dgm:prSet presAssocID="{8B38D7FD-D3C3-48FF-896C-E8E0F8EE263C}" presName="tx1" presStyleLbl="revTx" presStyleIdx="1" presStyleCnt="7"/>
      <dgm:spPr/>
    </dgm:pt>
    <dgm:pt modelId="{BF0A8800-CF85-4E9A-AA45-E6BEE499E23A}" type="pres">
      <dgm:prSet presAssocID="{8B38D7FD-D3C3-48FF-896C-E8E0F8EE263C}" presName="vert1" presStyleCnt="0"/>
      <dgm:spPr/>
    </dgm:pt>
    <dgm:pt modelId="{1CFA2985-D388-4573-BB14-993512034114}" type="pres">
      <dgm:prSet presAssocID="{14514367-B428-45D0-9010-9461D3171F4F}" presName="thickLine" presStyleLbl="alignNode1" presStyleIdx="2" presStyleCnt="7"/>
      <dgm:spPr/>
    </dgm:pt>
    <dgm:pt modelId="{5EFFBD29-1C87-4755-8BE4-AB3753F79FF6}" type="pres">
      <dgm:prSet presAssocID="{14514367-B428-45D0-9010-9461D3171F4F}" presName="horz1" presStyleCnt="0"/>
      <dgm:spPr/>
    </dgm:pt>
    <dgm:pt modelId="{AEFDCED2-E4E3-453E-B7F4-801E028C1F5B}" type="pres">
      <dgm:prSet presAssocID="{14514367-B428-45D0-9010-9461D3171F4F}" presName="tx1" presStyleLbl="revTx" presStyleIdx="2" presStyleCnt="7"/>
      <dgm:spPr/>
    </dgm:pt>
    <dgm:pt modelId="{4FD48221-2358-40B4-A4D8-0AF4CB60BCEF}" type="pres">
      <dgm:prSet presAssocID="{14514367-B428-45D0-9010-9461D3171F4F}" presName="vert1" presStyleCnt="0"/>
      <dgm:spPr/>
    </dgm:pt>
    <dgm:pt modelId="{986622A0-1A23-46E3-A931-BBBB48127FEF}" type="pres">
      <dgm:prSet presAssocID="{DCAD9593-18D5-46F7-A5F8-CC63F5D8D359}" presName="thickLine" presStyleLbl="alignNode1" presStyleIdx="3" presStyleCnt="7"/>
      <dgm:spPr/>
    </dgm:pt>
    <dgm:pt modelId="{2E1F132C-4E1D-43D7-B177-266151838E19}" type="pres">
      <dgm:prSet presAssocID="{DCAD9593-18D5-46F7-A5F8-CC63F5D8D359}" presName="horz1" presStyleCnt="0"/>
      <dgm:spPr/>
    </dgm:pt>
    <dgm:pt modelId="{52D3732D-0E02-4ED6-AAEA-4CF54958AFC5}" type="pres">
      <dgm:prSet presAssocID="{DCAD9593-18D5-46F7-A5F8-CC63F5D8D359}" presName="tx1" presStyleLbl="revTx" presStyleIdx="3" presStyleCnt="7"/>
      <dgm:spPr/>
    </dgm:pt>
    <dgm:pt modelId="{DA24826F-0696-432A-9CE1-C7B16272AEE0}" type="pres">
      <dgm:prSet presAssocID="{DCAD9593-18D5-46F7-A5F8-CC63F5D8D359}" presName="vert1" presStyleCnt="0"/>
      <dgm:spPr/>
    </dgm:pt>
    <dgm:pt modelId="{8B4A2251-411E-4690-91E2-5C3FCA866C82}" type="pres">
      <dgm:prSet presAssocID="{72882756-BEB2-4551-B424-1F98B20FCF04}" presName="thickLine" presStyleLbl="alignNode1" presStyleIdx="4" presStyleCnt="7"/>
      <dgm:spPr/>
    </dgm:pt>
    <dgm:pt modelId="{6AF6D27F-40E8-4D36-B865-7086F8D5E5E5}" type="pres">
      <dgm:prSet presAssocID="{72882756-BEB2-4551-B424-1F98B20FCF04}" presName="horz1" presStyleCnt="0"/>
      <dgm:spPr/>
    </dgm:pt>
    <dgm:pt modelId="{AC95C534-7018-40AF-BF33-5DB17A984F59}" type="pres">
      <dgm:prSet presAssocID="{72882756-BEB2-4551-B424-1F98B20FCF04}" presName="tx1" presStyleLbl="revTx" presStyleIdx="4" presStyleCnt="7"/>
      <dgm:spPr/>
    </dgm:pt>
    <dgm:pt modelId="{1403529D-5FE2-498E-B69A-1EA5CA077DE0}" type="pres">
      <dgm:prSet presAssocID="{72882756-BEB2-4551-B424-1F98B20FCF04}" presName="vert1" presStyleCnt="0"/>
      <dgm:spPr/>
    </dgm:pt>
    <dgm:pt modelId="{B14BAE6A-BF9A-415F-8B85-65CD32B7A740}" type="pres">
      <dgm:prSet presAssocID="{55002CB4-4F02-4DBB-BC35-078E79FCA629}" presName="thickLine" presStyleLbl="alignNode1" presStyleIdx="5" presStyleCnt="7"/>
      <dgm:spPr/>
    </dgm:pt>
    <dgm:pt modelId="{DD79D4AD-C814-480A-9374-B0D730A770B8}" type="pres">
      <dgm:prSet presAssocID="{55002CB4-4F02-4DBB-BC35-078E79FCA629}" presName="horz1" presStyleCnt="0"/>
      <dgm:spPr/>
    </dgm:pt>
    <dgm:pt modelId="{E734C9A8-A608-4663-A3C2-DC5D9123AC00}" type="pres">
      <dgm:prSet presAssocID="{55002CB4-4F02-4DBB-BC35-078E79FCA629}" presName="tx1" presStyleLbl="revTx" presStyleIdx="5" presStyleCnt="7"/>
      <dgm:spPr/>
    </dgm:pt>
    <dgm:pt modelId="{827B3AAB-A56C-40D9-955D-F49FFEEFEF54}" type="pres">
      <dgm:prSet presAssocID="{55002CB4-4F02-4DBB-BC35-078E79FCA629}" presName="vert1" presStyleCnt="0"/>
      <dgm:spPr/>
    </dgm:pt>
    <dgm:pt modelId="{C8C6FF08-B4F9-4026-A564-119D1382C2C2}" type="pres">
      <dgm:prSet presAssocID="{2B8E40B7-FA64-4B11-808F-DD889C69912D}" presName="thickLine" presStyleLbl="alignNode1" presStyleIdx="6" presStyleCnt="7"/>
      <dgm:spPr/>
    </dgm:pt>
    <dgm:pt modelId="{2D1CC30F-0B32-49F6-B125-746B3385FAF4}" type="pres">
      <dgm:prSet presAssocID="{2B8E40B7-FA64-4B11-808F-DD889C69912D}" presName="horz1" presStyleCnt="0"/>
      <dgm:spPr/>
    </dgm:pt>
    <dgm:pt modelId="{4460186B-7D2B-4DD7-A937-311BCDA47053}" type="pres">
      <dgm:prSet presAssocID="{2B8E40B7-FA64-4B11-808F-DD889C69912D}" presName="tx1" presStyleLbl="revTx" presStyleIdx="6" presStyleCnt="7"/>
      <dgm:spPr/>
    </dgm:pt>
    <dgm:pt modelId="{0673DC5D-8C60-495A-A2C2-B24140CFE071}" type="pres">
      <dgm:prSet presAssocID="{2B8E40B7-FA64-4B11-808F-DD889C69912D}" presName="vert1" presStyleCnt="0"/>
      <dgm:spPr/>
    </dgm:pt>
  </dgm:ptLst>
  <dgm:cxnLst>
    <dgm:cxn modelId="{B3D3D128-EFC9-4A3B-A0D0-D65AA98D1A7E}" type="presOf" srcId="{1E92E593-E100-4E34-8CCF-88E07DFD4B59}" destId="{B874DD8C-2809-487E-B95E-A4A4F5E41365}" srcOrd="0" destOrd="0" presId="urn:microsoft.com/office/officeart/2008/layout/LinedList"/>
    <dgm:cxn modelId="{0D35DB32-3511-4E30-8721-F1689121D467}" srcId="{E6175576-2BA0-418E-9B46-E54D638A785A}" destId="{55002CB4-4F02-4DBB-BC35-078E79FCA629}" srcOrd="5" destOrd="0" parTransId="{61D6FD21-E8B0-467D-92CD-3272001AC489}" sibTransId="{A9464884-878D-4F4C-8AED-5ADE62127DD7}"/>
    <dgm:cxn modelId="{49F0FD6B-71B3-47DA-9213-F09FE455A993}" type="presOf" srcId="{DCAD9593-18D5-46F7-A5F8-CC63F5D8D359}" destId="{52D3732D-0E02-4ED6-AAEA-4CF54958AFC5}" srcOrd="0" destOrd="0" presId="urn:microsoft.com/office/officeart/2008/layout/LinedList"/>
    <dgm:cxn modelId="{94820053-27B1-40C0-BFE8-67F667DB362E}" srcId="{E6175576-2BA0-418E-9B46-E54D638A785A}" destId="{72882756-BEB2-4551-B424-1F98B20FCF04}" srcOrd="4" destOrd="0" parTransId="{8993F745-E159-45DE-A483-1FFA470D3416}" sibTransId="{98BB33DB-FFAF-48EF-8D47-73F1CD2CA266}"/>
    <dgm:cxn modelId="{F95A1655-1AFF-4129-9B5E-8C3952FD41CB}" type="presOf" srcId="{8B38D7FD-D3C3-48FF-896C-E8E0F8EE263C}" destId="{79F18F1B-7A94-419A-9529-709248667798}" srcOrd="0" destOrd="0" presId="urn:microsoft.com/office/officeart/2008/layout/LinedList"/>
    <dgm:cxn modelId="{BBDA3576-C633-4DB3-9287-C44F0C61BCF1}" srcId="{E6175576-2BA0-418E-9B46-E54D638A785A}" destId="{8B38D7FD-D3C3-48FF-896C-E8E0F8EE263C}" srcOrd="1" destOrd="0" parTransId="{18848790-B12A-41C2-A24B-BDD5A1D96AAD}" sibTransId="{E7B03A09-D082-4E99-94EB-A71083EAB7E9}"/>
    <dgm:cxn modelId="{99184181-DD4C-4B3D-9BE9-FEAEBA9B05B5}" srcId="{E6175576-2BA0-418E-9B46-E54D638A785A}" destId="{DCAD9593-18D5-46F7-A5F8-CC63F5D8D359}" srcOrd="3" destOrd="0" parTransId="{13094B9E-B5CE-46BE-96B4-87538750E50F}" sibTransId="{665D65E6-79C7-4AFF-A6B7-40E4B2C951AA}"/>
    <dgm:cxn modelId="{EE918E97-4985-4110-A689-68A8E583BA0C}" srcId="{E6175576-2BA0-418E-9B46-E54D638A785A}" destId="{1E92E593-E100-4E34-8CCF-88E07DFD4B59}" srcOrd="0" destOrd="0" parTransId="{369AA9B1-7994-40E7-BC5E-3A356DF1CF41}" sibTransId="{A5423AFF-1B27-4993-A1E0-9A08BAD637FD}"/>
    <dgm:cxn modelId="{6100F8AA-24EE-4977-97C9-216A1B70AEA6}" type="presOf" srcId="{72882756-BEB2-4551-B424-1F98B20FCF04}" destId="{AC95C534-7018-40AF-BF33-5DB17A984F59}" srcOrd="0" destOrd="0" presId="urn:microsoft.com/office/officeart/2008/layout/LinedList"/>
    <dgm:cxn modelId="{AB947FC8-37D9-4BD2-A9AF-8D5F23FC8F8D}" srcId="{E6175576-2BA0-418E-9B46-E54D638A785A}" destId="{2B8E40B7-FA64-4B11-808F-DD889C69912D}" srcOrd="6" destOrd="0" parTransId="{F7D476A7-9C01-4688-B52D-9BFA0CD10AD2}" sibTransId="{9C077687-B358-4ECA-98EE-1F98E1C54342}"/>
    <dgm:cxn modelId="{1AC15FD2-5A46-4945-89EA-34EE109084EA}" srcId="{E6175576-2BA0-418E-9B46-E54D638A785A}" destId="{14514367-B428-45D0-9010-9461D3171F4F}" srcOrd="2" destOrd="0" parTransId="{4469230B-A203-4B6C-8D7C-D57CCC0F5976}" sibTransId="{07B0923E-3377-4104-A00F-DF8B8C90E684}"/>
    <dgm:cxn modelId="{F55D35D8-D3F8-49B9-8AEA-D7BB2D394D79}" type="presOf" srcId="{14514367-B428-45D0-9010-9461D3171F4F}" destId="{AEFDCED2-E4E3-453E-B7F4-801E028C1F5B}" srcOrd="0" destOrd="0" presId="urn:microsoft.com/office/officeart/2008/layout/LinedList"/>
    <dgm:cxn modelId="{3869D2E1-E80C-47A8-A2D5-957EC47C4991}" type="presOf" srcId="{2B8E40B7-FA64-4B11-808F-DD889C69912D}" destId="{4460186B-7D2B-4DD7-A937-311BCDA47053}" srcOrd="0" destOrd="0" presId="urn:microsoft.com/office/officeart/2008/layout/LinedList"/>
    <dgm:cxn modelId="{264A3DE8-D8F1-4397-8716-5D3A6612DB31}" type="presOf" srcId="{55002CB4-4F02-4DBB-BC35-078E79FCA629}" destId="{E734C9A8-A608-4663-A3C2-DC5D9123AC00}" srcOrd="0" destOrd="0" presId="urn:microsoft.com/office/officeart/2008/layout/LinedList"/>
    <dgm:cxn modelId="{7F255DFD-B273-4503-AB13-84EAFFEBCF48}" type="presOf" srcId="{E6175576-2BA0-418E-9B46-E54D638A785A}" destId="{5659EE79-A713-4F77-8ECE-670D3178DEC5}" srcOrd="0" destOrd="0" presId="urn:microsoft.com/office/officeart/2008/layout/LinedList"/>
    <dgm:cxn modelId="{B84785B6-A542-4B54-8B8A-C440747436CF}" type="presParOf" srcId="{5659EE79-A713-4F77-8ECE-670D3178DEC5}" destId="{BAAC78AD-B8E0-4AA4-A9D8-063579EC899F}" srcOrd="0" destOrd="0" presId="urn:microsoft.com/office/officeart/2008/layout/LinedList"/>
    <dgm:cxn modelId="{73993014-4CC1-46D8-8550-81F29B7CF94B}" type="presParOf" srcId="{5659EE79-A713-4F77-8ECE-670D3178DEC5}" destId="{A1CF72DC-2985-4F89-8083-09C1FDBEEFA0}" srcOrd="1" destOrd="0" presId="urn:microsoft.com/office/officeart/2008/layout/LinedList"/>
    <dgm:cxn modelId="{5EB81EA5-7FD5-40F3-9E39-F8A59C5C4D2C}" type="presParOf" srcId="{A1CF72DC-2985-4F89-8083-09C1FDBEEFA0}" destId="{B874DD8C-2809-487E-B95E-A4A4F5E41365}" srcOrd="0" destOrd="0" presId="urn:microsoft.com/office/officeart/2008/layout/LinedList"/>
    <dgm:cxn modelId="{C4DDE2CC-F5C3-4A6F-9866-32C575716B6D}" type="presParOf" srcId="{A1CF72DC-2985-4F89-8083-09C1FDBEEFA0}" destId="{0AFA006B-05F2-49B9-A5F7-20C5B32DC95B}" srcOrd="1" destOrd="0" presId="urn:microsoft.com/office/officeart/2008/layout/LinedList"/>
    <dgm:cxn modelId="{257E62FB-DEFC-48D4-A0DE-FB6B1260CC2A}" type="presParOf" srcId="{5659EE79-A713-4F77-8ECE-670D3178DEC5}" destId="{B231C051-D89A-40ED-9F00-CBFBF56F7FAC}" srcOrd="2" destOrd="0" presId="urn:microsoft.com/office/officeart/2008/layout/LinedList"/>
    <dgm:cxn modelId="{A9D12B20-FD76-4A4E-9E48-40240FAAF7DA}" type="presParOf" srcId="{5659EE79-A713-4F77-8ECE-670D3178DEC5}" destId="{3DC7E0DC-FD25-4AD8-9815-7D5F85930513}" srcOrd="3" destOrd="0" presId="urn:microsoft.com/office/officeart/2008/layout/LinedList"/>
    <dgm:cxn modelId="{F3C7C263-F781-4AFE-AF94-5B7206EB3593}" type="presParOf" srcId="{3DC7E0DC-FD25-4AD8-9815-7D5F85930513}" destId="{79F18F1B-7A94-419A-9529-709248667798}" srcOrd="0" destOrd="0" presId="urn:microsoft.com/office/officeart/2008/layout/LinedList"/>
    <dgm:cxn modelId="{76C78648-06EE-4A37-A0F4-9E8EF9A24315}" type="presParOf" srcId="{3DC7E0DC-FD25-4AD8-9815-7D5F85930513}" destId="{BF0A8800-CF85-4E9A-AA45-E6BEE499E23A}" srcOrd="1" destOrd="0" presId="urn:microsoft.com/office/officeart/2008/layout/LinedList"/>
    <dgm:cxn modelId="{381F40AA-DD1D-40C1-AFCF-0F59823929BF}" type="presParOf" srcId="{5659EE79-A713-4F77-8ECE-670D3178DEC5}" destId="{1CFA2985-D388-4573-BB14-993512034114}" srcOrd="4" destOrd="0" presId="urn:microsoft.com/office/officeart/2008/layout/LinedList"/>
    <dgm:cxn modelId="{F21D05A4-7831-4C0E-A956-DBC6BBE336D2}" type="presParOf" srcId="{5659EE79-A713-4F77-8ECE-670D3178DEC5}" destId="{5EFFBD29-1C87-4755-8BE4-AB3753F79FF6}" srcOrd="5" destOrd="0" presId="urn:microsoft.com/office/officeart/2008/layout/LinedList"/>
    <dgm:cxn modelId="{B5A932B6-670A-4193-A265-C05233050C69}" type="presParOf" srcId="{5EFFBD29-1C87-4755-8BE4-AB3753F79FF6}" destId="{AEFDCED2-E4E3-453E-B7F4-801E028C1F5B}" srcOrd="0" destOrd="0" presId="urn:microsoft.com/office/officeart/2008/layout/LinedList"/>
    <dgm:cxn modelId="{D443187C-0461-45CA-A0CF-F2FD8D1025E0}" type="presParOf" srcId="{5EFFBD29-1C87-4755-8BE4-AB3753F79FF6}" destId="{4FD48221-2358-40B4-A4D8-0AF4CB60BCEF}" srcOrd="1" destOrd="0" presId="urn:microsoft.com/office/officeart/2008/layout/LinedList"/>
    <dgm:cxn modelId="{B091ABDC-DCF2-4C5F-ADA7-E1BBCE5CFAE5}" type="presParOf" srcId="{5659EE79-A713-4F77-8ECE-670D3178DEC5}" destId="{986622A0-1A23-46E3-A931-BBBB48127FEF}" srcOrd="6" destOrd="0" presId="urn:microsoft.com/office/officeart/2008/layout/LinedList"/>
    <dgm:cxn modelId="{4332D8F6-B44B-4BCF-83E5-26F23399E346}" type="presParOf" srcId="{5659EE79-A713-4F77-8ECE-670D3178DEC5}" destId="{2E1F132C-4E1D-43D7-B177-266151838E19}" srcOrd="7" destOrd="0" presId="urn:microsoft.com/office/officeart/2008/layout/LinedList"/>
    <dgm:cxn modelId="{06FED538-CE1D-4FBC-8A2A-FB161F4B1789}" type="presParOf" srcId="{2E1F132C-4E1D-43D7-B177-266151838E19}" destId="{52D3732D-0E02-4ED6-AAEA-4CF54958AFC5}" srcOrd="0" destOrd="0" presId="urn:microsoft.com/office/officeart/2008/layout/LinedList"/>
    <dgm:cxn modelId="{3CACFB80-3C18-4842-8019-DA62E1FA8B4D}" type="presParOf" srcId="{2E1F132C-4E1D-43D7-B177-266151838E19}" destId="{DA24826F-0696-432A-9CE1-C7B16272AEE0}" srcOrd="1" destOrd="0" presId="urn:microsoft.com/office/officeart/2008/layout/LinedList"/>
    <dgm:cxn modelId="{469C751F-C7B0-49C2-AE4E-177CB6D2E0E7}" type="presParOf" srcId="{5659EE79-A713-4F77-8ECE-670D3178DEC5}" destId="{8B4A2251-411E-4690-91E2-5C3FCA866C82}" srcOrd="8" destOrd="0" presId="urn:microsoft.com/office/officeart/2008/layout/LinedList"/>
    <dgm:cxn modelId="{D3F2FB1C-7997-470E-A5F3-DFCABE661AF5}" type="presParOf" srcId="{5659EE79-A713-4F77-8ECE-670D3178DEC5}" destId="{6AF6D27F-40E8-4D36-B865-7086F8D5E5E5}" srcOrd="9" destOrd="0" presId="urn:microsoft.com/office/officeart/2008/layout/LinedList"/>
    <dgm:cxn modelId="{FA4BB6F3-2D05-40C0-A1E5-D27BBBADBA89}" type="presParOf" srcId="{6AF6D27F-40E8-4D36-B865-7086F8D5E5E5}" destId="{AC95C534-7018-40AF-BF33-5DB17A984F59}" srcOrd="0" destOrd="0" presId="urn:microsoft.com/office/officeart/2008/layout/LinedList"/>
    <dgm:cxn modelId="{B9751A7B-3C08-43CF-8B06-162453CBB6C1}" type="presParOf" srcId="{6AF6D27F-40E8-4D36-B865-7086F8D5E5E5}" destId="{1403529D-5FE2-498E-B69A-1EA5CA077DE0}" srcOrd="1" destOrd="0" presId="urn:microsoft.com/office/officeart/2008/layout/LinedList"/>
    <dgm:cxn modelId="{1B508776-090B-4EEF-B23D-18DED51020A1}" type="presParOf" srcId="{5659EE79-A713-4F77-8ECE-670D3178DEC5}" destId="{B14BAE6A-BF9A-415F-8B85-65CD32B7A740}" srcOrd="10" destOrd="0" presId="urn:microsoft.com/office/officeart/2008/layout/LinedList"/>
    <dgm:cxn modelId="{41CD1D1A-3936-4CFC-AF88-20309FB38A23}" type="presParOf" srcId="{5659EE79-A713-4F77-8ECE-670D3178DEC5}" destId="{DD79D4AD-C814-480A-9374-B0D730A770B8}" srcOrd="11" destOrd="0" presId="urn:microsoft.com/office/officeart/2008/layout/LinedList"/>
    <dgm:cxn modelId="{00F27B96-A3DB-41DE-B5A7-8865076C2E37}" type="presParOf" srcId="{DD79D4AD-C814-480A-9374-B0D730A770B8}" destId="{E734C9A8-A608-4663-A3C2-DC5D9123AC00}" srcOrd="0" destOrd="0" presId="urn:microsoft.com/office/officeart/2008/layout/LinedList"/>
    <dgm:cxn modelId="{08A8CFDD-85C4-4134-A701-95726CCAE438}" type="presParOf" srcId="{DD79D4AD-C814-480A-9374-B0D730A770B8}" destId="{827B3AAB-A56C-40D9-955D-F49FFEEFEF54}" srcOrd="1" destOrd="0" presId="urn:microsoft.com/office/officeart/2008/layout/LinedList"/>
    <dgm:cxn modelId="{91509856-1A03-47AE-9602-B2DDD53B1786}" type="presParOf" srcId="{5659EE79-A713-4F77-8ECE-670D3178DEC5}" destId="{C8C6FF08-B4F9-4026-A564-119D1382C2C2}" srcOrd="12" destOrd="0" presId="urn:microsoft.com/office/officeart/2008/layout/LinedList"/>
    <dgm:cxn modelId="{158750FB-5AF9-40C0-BD89-01219D7BB8DF}" type="presParOf" srcId="{5659EE79-A713-4F77-8ECE-670D3178DEC5}" destId="{2D1CC30F-0B32-49F6-B125-746B3385FAF4}" srcOrd="13" destOrd="0" presId="urn:microsoft.com/office/officeart/2008/layout/LinedList"/>
    <dgm:cxn modelId="{5228F73F-B58A-4CEB-8D51-FEB29698AFD4}" type="presParOf" srcId="{2D1CC30F-0B32-49F6-B125-746B3385FAF4}" destId="{4460186B-7D2B-4DD7-A937-311BCDA47053}" srcOrd="0" destOrd="0" presId="urn:microsoft.com/office/officeart/2008/layout/LinedList"/>
    <dgm:cxn modelId="{B1D95F73-FCC1-452B-A380-9EC9D10A0415}" type="presParOf" srcId="{2D1CC30F-0B32-49F6-B125-746B3385FAF4}" destId="{0673DC5D-8C60-495A-A2C2-B24140CFE07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B8F49-3DB9-49F3-981D-0B1013F623BB}"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AD0545EF-3CA0-4DA6-AD58-FE622E4300ED}">
      <dgm:prSet phldrT="[Text]"/>
      <dgm:spPr/>
      <dgm:t>
        <a:bodyPr/>
        <a:lstStyle/>
        <a:p>
          <a:r>
            <a:rPr lang="en-GB" dirty="0"/>
            <a:t>Heat</a:t>
          </a:r>
        </a:p>
      </dgm:t>
    </dgm:pt>
    <dgm:pt modelId="{6FA23FA4-A7F4-4A88-A765-06FBC60FD22D}" type="parTrans" cxnId="{9D1EBE73-BE68-4A04-9A86-FA51F604F9F0}">
      <dgm:prSet/>
      <dgm:spPr/>
      <dgm:t>
        <a:bodyPr/>
        <a:lstStyle/>
        <a:p>
          <a:endParaRPr lang="en-GB"/>
        </a:p>
      </dgm:t>
    </dgm:pt>
    <dgm:pt modelId="{F3827EA2-1129-4E3D-A96E-0ABCD13F481D}" type="sibTrans" cxnId="{9D1EBE73-BE68-4A04-9A86-FA51F604F9F0}">
      <dgm:prSet/>
      <dgm:spPr/>
      <dgm:t>
        <a:bodyPr/>
        <a:lstStyle/>
        <a:p>
          <a:endParaRPr lang="en-GB"/>
        </a:p>
      </dgm:t>
    </dgm:pt>
    <dgm:pt modelId="{DF066BE1-18FB-448C-A571-7E50810D7045}">
      <dgm:prSet phldrT="[Text]"/>
      <dgm:spPr/>
      <dgm:t>
        <a:bodyPr/>
        <a:lstStyle/>
        <a:p>
          <a:r>
            <a:rPr lang="en-GB" dirty="0"/>
            <a:t>moisture</a:t>
          </a:r>
        </a:p>
      </dgm:t>
    </dgm:pt>
    <dgm:pt modelId="{0BA7EE89-E268-4D62-90C5-E3EA50A5B82D}" type="parTrans" cxnId="{1CD841D9-0049-4871-8800-50EC99167F06}">
      <dgm:prSet/>
      <dgm:spPr/>
      <dgm:t>
        <a:bodyPr/>
        <a:lstStyle/>
        <a:p>
          <a:endParaRPr lang="en-GB"/>
        </a:p>
      </dgm:t>
    </dgm:pt>
    <dgm:pt modelId="{3A87B0B8-BA77-44E3-AD05-CE71918D80FF}" type="sibTrans" cxnId="{1CD841D9-0049-4871-8800-50EC99167F06}">
      <dgm:prSet/>
      <dgm:spPr/>
      <dgm:t>
        <a:bodyPr/>
        <a:lstStyle/>
        <a:p>
          <a:endParaRPr lang="en-GB"/>
        </a:p>
      </dgm:t>
    </dgm:pt>
    <dgm:pt modelId="{B1744864-EA97-4809-9814-F39B06DD6842}">
      <dgm:prSet phldrT="[Text]"/>
      <dgm:spPr/>
      <dgm:t>
        <a:bodyPr/>
        <a:lstStyle/>
        <a:p>
          <a:r>
            <a:rPr lang="en-GB" dirty="0"/>
            <a:t>food</a:t>
          </a:r>
        </a:p>
      </dgm:t>
    </dgm:pt>
    <dgm:pt modelId="{1656C597-3707-4FD8-AFE2-BD70307AAE01}" type="parTrans" cxnId="{0E447E41-0503-4F70-BD63-0F9705460E6B}">
      <dgm:prSet/>
      <dgm:spPr/>
      <dgm:t>
        <a:bodyPr/>
        <a:lstStyle/>
        <a:p>
          <a:endParaRPr lang="en-GB"/>
        </a:p>
      </dgm:t>
    </dgm:pt>
    <dgm:pt modelId="{152F9D09-64AD-4C88-9055-C7FB059183A1}" type="sibTrans" cxnId="{0E447E41-0503-4F70-BD63-0F9705460E6B}">
      <dgm:prSet/>
      <dgm:spPr/>
      <dgm:t>
        <a:bodyPr/>
        <a:lstStyle/>
        <a:p>
          <a:endParaRPr lang="en-GB"/>
        </a:p>
      </dgm:t>
    </dgm:pt>
    <dgm:pt modelId="{BF13D7A0-DAF6-45A8-9D8C-F968C830D3E2}" type="pres">
      <dgm:prSet presAssocID="{BF9B8F49-3DB9-49F3-981D-0B1013F623BB}" presName="Name0" presStyleCnt="0">
        <dgm:presLayoutVars>
          <dgm:dir/>
          <dgm:resizeHandles val="exact"/>
        </dgm:presLayoutVars>
      </dgm:prSet>
      <dgm:spPr/>
    </dgm:pt>
    <dgm:pt modelId="{EB924D91-7F23-4F41-B863-DF8BB7CED99C}" type="pres">
      <dgm:prSet presAssocID="{AD0545EF-3CA0-4DA6-AD58-FE622E4300ED}" presName="node" presStyleLbl="node1" presStyleIdx="0" presStyleCnt="3">
        <dgm:presLayoutVars>
          <dgm:bulletEnabled val="1"/>
        </dgm:presLayoutVars>
      </dgm:prSet>
      <dgm:spPr/>
    </dgm:pt>
    <dgm:pt modelId="{E3B2B611-4F6D-4DFE-B07A-2FB61FDE1A98}" type="pres">
      <dgm:prSet presAssocID="{F3827EA2-1129-4E3D-A96E-0ABCD13F481D}" presName="sibTrans" presStyleLbl="sibTrans2D1" presStyleIdx="0" presStyleCnt="3"/>
      <dgm:spPr/>
    </dgm:pt>
    <dgm:pt modelId="{D4719E30-A23D-4FC7-B5BD-E97CEF793DEF}" type="pres">
      <dgm:prSet presAssocID="{F3827EA2-1129-4E3D-A96E-0ABCD13F481D}" presName="connectorText" presStyleLbl="sibTrans2D1" presStyleIdx="0" presStyleCnt="3"/>
      <dgm:spPr/>
    </dgm:pt>
    <dgm:pt modelId="{1E5C96F9-46C6-4D02-8371-6EFAAA17A17F}" type="pres">
      <dgm:prSet presAssocID="{DF066BE1-18FB-448C-A571-7E50810D7045}" presName="node" presStyleLbl="node1" presStyleIdx="1" presStyleCnt="3">
        <dgm:presLayoutVars>
          <dgm:bulletEnabled val="1"/>
        </dgm:presLayoutVars>
      </dgm:prSet>
      <dgm:spPr/>
    </dgm:pt>
    <dgm:pt modelId="{869E834A-1DCA-4193-8814-B2B60CF59CB6}" type="pres">
      <dgm:prSet presAssocID="{3A87B0B8-BA77-44E3-AD05-CE71918D80FF}" presName="sibTrans" presStyleLbl="sibTrans2D1" presStyleIdx="1" presStyleCnt="3"/>
      <dgm:spPr/>
    </dgm:pt>
    <dgm:pt modelId="{9BB03B83-8100-4FD9-AB62-6C2A99713E94}" type="pres">
      <dgm:prSet presAssocID="{3A87B0B8-BA77-44E3-AD05-CE71918D80FF}" presName="connectorText" presStyleLbl="sibTrans2D1" presStyleIdx="1" presStyleCnt="3"/>
      <dgm:spPr/>
    </dgm:pt>
    <dgm:pt modelId="{91358649-E823-4CBC-A65C-76CE46939465}" type="pres">
      <dgm:prSet presAssocID="{B1744864-EA97-4809-9814-F39B06DD6842}" presName="node" presStyleLbl="node1" presStyleIdx="2" presStyleCnt="3">
        <dgm:presLayoutVars>
          <dgm:bulletEnabled val="1"/>
        </dgm:presLayoutVars>
      </dgm:prSet>
      <dgm:spPr/>
    </dgm:pt>
    <dgm:pt modelId="{CFBE8713-1176-4B03-8634-A4A59B610A10}" type="pres">
      <dgm:prSet presAssocID="{152F9D09-64AD-4C88-9055-C7FB059183A1}" presName="sibTrans" presStyleLbl="sibTrans2D1" presStyleIdx="2" presStyleCnt="3"/>
      <dgm:spPr/>
    </dgm:pt>
    <dgm:pt modelId="{33D1E7E8-2A78-4B32-B886-7FE3356BABA6}" type="pres">
      <dgm:prSet presAssocID="{152F9D09-64AD-4C88-9055-C7FB059183A1}" presName="connectorText" presStyleLbl="sibTrans2D1" presStyleIdx="2" presStyleCnt="3"/>
      <dgm:spPr/>
    </dgm:pt>
  </dgm:ptLst>
  <dgm:cxnLst>
    <dgm:cxn modelId="{3A20E900-2DD6-426B-81B3-A0AE107D65AF}" type="presOf" srcId="{F3827EA2-1129-4E3D-A96E-0ABCD13F481D}" destId="{D4719E30-A23D-4FC7-B5BD-E97CEF793DEF}" srcOrd="1" destOrd="0" presId="urn:microsoft.com/office/officeart/2005/8/layout/cycle7"/>
    <dgm:cxn modelId="{6A30500F-AC2D-478F-AB04-BB9543D70796}" type="presOf" srcId="{B1744864-EA97-4809-9814-F39B06DD6842}" destId="{91358649-E823-4CBC-A65C-76CE46939465}" srcOrd="0" destOrd="0" presId="urn:microsoft.com/office/officeart/2005/8/layout/cycle7"/>
    <dgm:cxn modelId="{741AD619-423A-474D-8675-0EE7DF9F1012}" type="presOf" srcId="{DF066BE1-18FB-448C-A571-7E50810D7045}" destId="{1E5C96F9-46C6-4D02-8371-6EFAAA17A17F}" srcOrd="0" destOrd="0" presId="urn:microsoft.com/office/officeart/2005/8/layout/cycle7"/>
    <dgm:cxn modelId="{22AB3B26-A278-474C-9DDC-3DAA74937E39}" type="presOf" srcId="{152F9D09-64AD-4C88-9055-C7FB059183A1}" destId="{CFBE8713-1176-4B03-8634-A4A59B610A10}" srcOrd="0" destOrd="0" presId="urn:microsoft.com/office/officeart/2005/8/layout/cycle7"/>
    <dgm:cxn modelId="{B3977C3B-3E82-4567-9FDF-248FB4203350}" type="presOf" srcId="{3A87B0B8-BA77-44E3-AD05-CE71918D80FF}" destId="{869E834A-1DCA-4193-8814-B2B60CF59CB6}" srcOrd="0" destOrd="0" presId="urn:microsoft.com/office/officeart/2005/8/layout/cycle7"/>
    <dgm:cxn modelId="{0E447E41-0503-4F70-BD63-0F9705460E6B}" srcId="{BF9B8F49-3DB9-49F3-981D-0B1013F623BB}" destId="{B1744864-EA97-4809-9814-F39B06DD6842}" srcOrd="2" destOrd="0" parTransId="{1656C597-3707-4FD8-AFE2-BD70307AAE01}" sibTransId="{152F9D09-64AD-4C88-9055-C7FB059183A1}"/>
    <dgm:cxn modelId="{9D1EBE73-BE68-4A04-9A86-FA51F604F9F0}" srcId="{BF9B8F49-3DB9-49F3-981D-0B1013F623BB}" destId="{AD0545EF-3CA0-4DA6-AD58-FE622E4300ED}" srcOrd="0" destOrd="0" parTransId="{6FA23FA4-A7F4-4A88-A765-06FBC60FD22D}" sibTransId="{F3827EA2-1129-4E3D-A96E-0ABCD13F481D}"/>
    <dgm:cxn modelId="{7460B358-55E5-4845-BA94-545859C11460}" type="presOf" srcId="{152F9D09-64AD-4C88-9055-C7FB059183A1}" destId="{33D1E7E8-2A78-4B32-B886-7FE3356BABA6}" srcOrd="1" destOrd="0" presId="urn:microsoft.com/office/officeart/2005/8/layout/cycle7"/>
    <dgm:cxn modelId="{1605DD88-7684-4ABD-97E2-B7AA4B42D6E0}" type="presOf" srcId="{3A87B0B8-BA77-44E3-AD05-CE71918D80FF}" destId="{9BB03B83-8100-4FD9-AB62-6C2A99713E94}" srcOrd="1" destOrd="0" presId="urn:microsoft.com/office/officeart/2005/8/layout/cycle7"/>
    <dgm:cxn modelId="{B48B99AD-DF9A-4941-B8EC-F9C90CF73AD8}" type="presOf" srcId="{BF9B8F49-3DB9-49F3-981D-0B1013F623BB}" destId="{BF13D7A0-DAF6-45A8-9D8C-F968C830D3E2}" srcOrd="0" destOrd="0" presId="urn:microsoft.com/office/officeart/2005/8/layout/cycle7"/>
    <dgm:cxn modelId="{1CD841D9-0049-4871-8800-50EC99167F06}" srcId="{BF9B8F49-3DB9-49F3-981D-0B1013F623BB}" destId="{DF066BE1-18FB-448C-A571-7E50810D7045}" srcOrd="1" destOrd="0" parTransId="{0BA7EE89-E268-4D62-90C5-E3EA50A5B82D}" sibTransId="{3A87B0B8-BA77-44E3-AD05-CE71918D80FF}"/>
    <dgm:cxn modelId="{8DD690E5-4113-43DB-A508-CF4003817E01}" type="presOf" srcId="{AD0545EF-3CA0-4DA6-AD58-FE622E4300ED}" destId="{EB924D91-7F23-4F41-B863-DF8BB7CED99C}" srcOrd="0" destOrd="0" presId="urn:microsoft.com/office/officeart/2005/8/layout/cycle7"/>
    <dgm:cxn modelId="{6952B5EE-62AE-42C7-A77C-EAA4856E66D3}" type="presOf" srcId="{F3827EA2-1129-4E3D-A96E-0ABCD13F481D}" destId="{E3B2B611-4F6D-4DFE-B07A-2FB61FDE1A98}" srcOrd="0" destOrd="0" presId="urn:microsoft.com/office/officeart/2005/8/layout/cycle7"/>
    <dgm:cxn modelId="{F9D293C4-2787-40D6-ACD9-4D11FC23B9CE}" type="presParOf" srcId="{BF13D7A0-DAF6-45A8-9D8C-F968C830D3E2}" destId="{EB924D91-7F23-4F41-B863-DF8BB7CED99C}" srcOrd="0" destOrd="0" presId="urn:microsoft.com/office/officeart/2005/8/layout/cycle7"/>
    <dgm:cxn modelId="{DE89DDE8-6750-45E2-AFB0-AE9B16714F4D}" type="presParOf" srcId="{BF13D7A0-DAF6-45A8-9D8C-F968C830D3E2}" destId="{E3B2B611-4F6D-4DFE-B07A-2FB61FDE1A98}" srcOrd="1" destOrd="0" presId="urn:microsoft.com/office/officeart/2005/8/layout/cycle7"/>
    <dgm:cxn modelId="{6748DAEB-B27E-4047-8154-62FEF1B26850}" type="presParOf" srcId="{E3B2B611-4F6D-4DFE-B07A-2FB61FDE1A98}" destId="{D4719E30-A23D-4FC7-B5BD-E97CEF793DEF}" srcOrd="0" destOrd="0" presId="urn:microsoft.com/office/officeart/2005/8/layout/cycle7"/>
    <dgm:cxn modelId="{017D4EBC-B0D7-4719-965C-19226DEC32C0}" type="presParOf" srcId="{BF13D7A0-DAF6-45A8-9D8C-F968C830D3E2}" destId="{1E5C96F9-46C6-4D02-8371-6EFAAA17A17F}" srcOrd="2" destOrd="0" presId="urn:microsoft.com/office/officeart/2005/8/layout/cycle7"/>
    <dgm:cxn modelId="{5640320F-AA71-476F-99A6-5D181744988D}" type="presParOf" srcId="{BF13D7A0-DAF6-45A8-9D8C-F968C830D3E2}" destId="{869E834A-1DCA-4193-8814-B2B60CF59CB6}" srcOrd="3" destOrd="0" presId="urn:microsoft.com/office/officeart/2005/8/layout/cycle7"/>
    <dgm:cxn modelId="{8761D84B-34C5-427C-B173-59965D6C5F9C}" type="presParOf" srcId="{869E834A-1DCA-4193-8814-B2B60CF59CB6}" destId="{9BB03B83-8100-4FD9-AB62-6C2A99713E94}" srcOrd="0" destOrd="0" presId="urn:microsoft.com/office/officeart/2005/8/layout/cycle7"/>
    <dgm:cxn modelId="{B2F253F4-0E1A-4C50-AE38-D37B369FD464}" type="presParOf" srcId="{BF13D7A0-DAF6-45A8-9D8C-F968C830D3E2}" destId="{91358649-E823-4CBC-A65C-76CE46939465}" srcOrd="4" destOrd="0" presId="urn:microsoft.com/office/officeart/2005/8/layout/cycle7"/>
    <dgm:cxn modelId="{B9A7A9CC-8384-4170-BC1C-6C3ADEA52B2B}" type="presParOf" srcId="{BF13D7A0-DAF6-45A8-9D8C-F968C830D3E2}" destId="{CFBE8713-1176-4B03-8634-A4A59B610A10}" srcOrd="5" destOrd="0" presId="urn:microsoft.com/office/officeart/2005/8/layout/cycle7"/>
    <dgm:cxn modelId="{C60C2D4E-6C15-4F75-8189-74C3DA2CE2C7}" type="presParOf" srcId="{CFBE8713-1176-4B03-8634-A4A59B610A10}" destId="{33D1E7E8-2A78-4B32-B886-7FE3356BABA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B71851-3309-417B-9147-80BCB1525353}"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GB"/>
        </a:p>
      </dgm:t>
    </dgm:pt>
    <dgm:pt modelId="{04F291D2-8D1E-4826-85AE-F3AA1B3F9E89}">
      <dgm:prSet phldrT="[Text]"/>
      <dgm:spPr/>
      <dgm:t>
        <a:bodyPr/>
        <a:lstStyle/>
        <a:p>
          <a:r>
            <a:rPr lang="en-GB" b="1" dirty="0">
              <a:solidFill>
                <a:schemeClr val="accent2">
                  <a:lumMod val="75000"/>
                </a:schemeClr>
              </a:solidFill>
            </a:rPr>
            <a:t>Time</a:t>
          </a:r>
        </a:p>
      </dgm:t>
    </dgm:pt>
    <dgm:pt modelId="{E4B3D748-7489-41E9-933E-CC07163C1F33}" type="parTrans" cxnId="{00380A51-792A-4BD1-ADE1-8321C7306292}">
      <dgm:prSet/>
      <dgm:spPr/>
      <dgm:t>
        <a:bodyPr/>
        <a:lstStyle/>
        <a:p>
          <a:endParaRPr lang="en-GB"/>
        </a:p>
      </dgm:t>
    </dgm:pt>
    <dgm:pt modelId="{02FE7862-55DA-4EAE-92C9-5B8B96C213EA}" type="sibTrans" cxnId="{00380A51-792A-4BD1-ADE1-8321C7306292}">
      <dgm:prSet/>
      <dgm:spPr/>
      <dgm:t>
        <a:bodyPr/>
        <a:lstStyle/>
        <a:p>
          <a:endParaRPr lang="en-GB"/>
        </a:p>
      </dgm:t>
    </dgm:pt>
    <dgm:pt modelId="{015CE48D-CA63-4BEC-9A66-A526D26A5BA4}">
      <dgm:prSet phldrT="[Text]" phldr="1"/>
      <dgm:spPr/>
      <dgm:t>
        <a:bodyPr/>
        <a:lstStyle/>
        <a:p>
          <a:endParaRPr lang="en-GB"/>
        </a:p>
      </dgm:t>
    </dgm:pt>
    <dgm:pt modelId="{2C4CBC82-B1C0-4791-B7C7-F8D8E659AF00}" type="parTrans" cxnId="{0E60DF6D-DB09-4829-A4D9-61B0970CE0F0}">
      <dgm:prSet/>
      <dgm:spPr/>
      <dgm:t>
        <a:bodyPr/>
        <a:lstStyle/>
        <a:p>
          <a:endParaRPr lang="en-GB"/>
        </a:p>
      </dgm:t>
    </dgm:pt>
    <dgm:pt modelId="{4B1FC442-DF89-4813-93D9-4A1014B331B6}" type="sibTrans" cxnId="{0E60DF6D-DB09-4829-A4D9-61B0970CE0F0}">
      <dgm:prSet/>
      <dgm:spPr/>
      <dgm:t>
        <a:bodyPr/>
        <a:lstStyle/>
        <a:p>
          <a:endParaRPr lang="en-GB"/>
        </a:p>
      </dgm:t>
    </dgm:pt>
    <dgm:pt modelId="{A0CF1B5E-6111-4EC4-A2C4-27A5CAA82D05}">
      <dgm:prSet phldrT="[Text]" phldr="1"/>
      <dgm:spPr/>
      <dgm:t>
        <a:bodyPr/>
        <a:lstStyle/>
        <a:p>
          <a:endParaRPr lang="en-GB"/>
        </a:p>
      </dgm:t>
    </dgm:pt>
    <dgm:pt modelId="{D67B00B8-1876-445E-8DE7-5326A60059EC}" type="parTrans" cxnId="{27F773B7-50DA-4B18-8F77-DCF6F073D7D9}">
      <dgm:prSet/>
      <dgm:spPr/>
      <dgm:t>
        <a:bodyPr/>
        <a:lstStyle/>
        <a:p>
          <a:endParaRPr lang="en-GB"/>
        </a:p>
      </dgm:t>
    </dgm:pt>
    <dgm:pt modelId="{A40AABB1-A42D-4465-B2E8-BFF18DB7ACE8}" type="sibTrans" cxnId="{27F773B7-50DA-4B18-8F77-DCF6F073D7D9}">
      <dgm:prSet/>
      <dgm:spPr/>
      <dgm:t>
        <a:bodyPr/>
        <a:lstStyle/>
        <a:p>
          <a:endParaRPr lang="en-GB"/>
        </a:p>
      </dgm:t>
    </dgm:pt>
    <dgm:pt modelId="{DAD7E407-7E8D-4BDB-AC4A-E41ED07164C7}">
      <dgm:prSet phldrT="[Text]" phldr="1"/>
      <dgm:spPr/>
      <dgm:t>
        <a:bodyPr/>
        <a:lstStyle/>
        <a:p>
          <a:endParaRPr lang="en-GB"/>
        </a:p>
      </dgm:t>
    </dgm:pt>
    <dgm:pt modelId="{A37F374C-BF23-4F1A-B6AA-679AD6941DEE}" type="parTrans" cxnId="{C5F95F75-B2BB-494F-B03A-9C3E667105E0}">
      <dgm:prSet/>
      <dgm:spPr/>
      <dgm:t>
        <a:bodyPr/>
        <a:lstStyle/>
        <a:p>
          <a:endParaRPr lang="en-GB"/>
        </a:p>
      </dgm:t>
    </dgm:pt>
    <dgm:pt modelId="{5FD981C6-935D-4374-B24A-BFFAFBE7AECF}" type="sibTrans" cxnId="{C5F95F75-B2BB-494F-B03A-9C3E667105E0}">
      <dgm:prSet/>
      <dgm:spPr/>
      <dgm:t>
        <a:bodyPr/>
        <a:lstStyle/>
        <a:p>
          <a:endParaRPr lang="en-GB"/>
        </a:p>
      </dgm:t>
    </dgm:pt>
    <dgm:pt modelId="{EE4E6B26-ACC7-41FB-8CFD-81A666CD009C}">
      <dgm:prSet phldrT="[Text]" phldr="1"/>
      <dgm:spPr/>
      <dgm:t>
        <a:bodyPr/>
        <a:lstStyle/>
        <a:p>
          <a:endParaRPr lang="en-GB"/>
        </a:p>
      </dgm:t>
    </dgm:pt>
    <dgm:pt modelId="{3D65AB01-333A-40C9-A23D-DDC654E7262B}" type="parTrans" cxnId="{F51AF18C-4143-48A5-97E8-09D8EF3730B7}">
      <dgm:prSet/>
      <dgm:spPr/>
      <dgm:t>
        <a:bodyPr/>
        <a:lstStyle/>
        <a:p>
          <a:endParaRPr lang="en-GB"/>
        </a:p>
      </dgm:t>
    </dgm:pt>
    <dgm:pt modelId="{12B66805-B98C-4B39-80DD-78CFE2A8DB47}" type="sibTrans" cxnId="{F51AF18C-4143-48A5-97E8-09D8EF3730B7}">
      <dgm:prSet/>
      <dgm:spPr/>
      <dgm:t>
        <a:bodyPr/>
        <a:lstStyle/>
        <a:p>
          <a:endParaRPr lang="en-GB"/>
        </a:p>
      </dgm:t>
    </dgm:pt>
    <dgm:pt modelId="{656C8DF8-F369-4D6B-84E1-7EC25FFC5CCB}" type="pres">
      <dgm:prSet presAssocID="{DFB71851-3309-417B-9147-80BCB1525353}" presName="Name0" presStyleCnt="0">
        <dgm:presLayoutVars>
          <dgm:chMax val="7"/>
          <dgm:chPref val="5"/>
        </dgm:presLayoutVars>
      </dgm:prSet>
      <dgm:spPr/>
    </dgm:pt>
    <dgm:pt modelId="{B374776D-FD92-4135-B890-4625B4DE33D2}" type="pres">
      <dgm:prSet presAssocID="{DFB71851-3309-417B-9147-80BCB1525353}" presName="arrowNode" presStyleLbl="node1" presStyleIdx="0" presStyleCnt="1"/>
      <dgm:spPr/>
    </dgm:pt>
    <dgm:pt modelId="{CDF672F3-F2B1-46F8-ADD9-B085CC2CFA61}" type="pres">
      <dgm:prSet presAssocID="{04F291D2-8D1E-4826-85AE-F3AA1B3F9E89}" presName="txNode1" presStyleLbl="revTx" presStyleIdx="0" presStyleCnt="5">
        <dgm:presLayoutVars>
          <dgm:bulletEnabled val="1"/>
        </dgm:presLayoutVars>
      </dgm:prSet>
      <dgm:spPr/>
    </dgm:pt>
    <dgm:pt modelId="{8781FF0F-5EAD-4D3F-BFDD-BECA14414530}" type="pres">
      <dgm:prSet presAssocID="{015CE48D-CA63-4BEC-9A66-A526D26A5BA4}" presName="txNode2" presStyleLbl="revTx" presStyleIdx="1" presStyleCnt="5">
        <dgm:presLayoutVars>
          <dgm:bulletEnabled val="1"/>
        </dgm:presLayoutVars>
      </dgm:prSet>
      <dgm:spPr/>
    </dgm:pt>
    <dgm:pt modelId="{4AEC4B9F-8AEF-4F64-9D7B-B5A53111F7FB}" type="pres">
      <dgm:prSet presAssocID="{4B1FC442-DF89-4813-93D9-4A1014B331B6}" presName="dotNode2" presStyleCnt="0"/>
      <dgm:spPr/>
    </dgm:pt>
    <dgm:pt modelId="{A2F88DAB-2010-4DAD-873C-EF5744610CB4}" type="pres">
      <dgm:prSet presAssocID="{4B1FC442-DF89-4813-93D9-4A1014B331B6}" presName="dotRepeatNode" presStyleLbl="fgShp" presStyleIdx="0" presStyleCnt="3"/>
      <dgm:spPr/>
    </dgm:pt>
    <dgm:pt modelId="{3E9BC834-7927-44AB-83AE-17F55706BD01}" type="pres">
      <dgm:prSet presAssocID="{A0CF1B5E-6111-4EC4-A2C4-27A5CAA82D05}" presName="txNode3" presStyleLbl="revTx" presStyleIdx="2" presStyleCnt="5">
        <dgm:presLayoutVars>
          <dgm:bulletEnabled val="1"/>
        </dgm:presLayoutVars>
      </dgm:prSet>
      <dgm:spPr/>
    </dgm:pt>
    <dgm:pt modelId="{A9E2AB29-A0F6-48E3-8431-7A95BDEB78A2}" type="pres">
      <dgm:prSet presAssocID="{A40AABB1-A42D-4465-B2E8-BFF18DB7ACE8}" presName="dotNode3" presStyleCnt="0"/>
      <dgm:spPr/>
    </dgm:pt>
    <dgm:pt modelId="{D4A909B3-7BF8-4C7D-A384-2D1DB709DDB4}" type="pres">
      <dgm:prSet presAssocID="{A40AABB1-A42D-4465-B2E8-BFF18DB7ACE8}" presName="dotRepeatNode" presStyleLbl="fgShp" presStyleIdx="1" presStyleCnt="3"/>
      <dgm:spPr/>
    </dgm:pt>
    <dgm:pt modelId="{6FC4B8FB-547E-4A2F-A630-825CD29C1EB9}" type="pres">
      <dgm:prSet presAssocID="{DAD7E407-7E8D-4BDB-AC4A-E41ED07164C7}" presName="txNode4" presStyleLbl="revTx" presStyleIdx="3" presStyleCnt="5">
        <dgm:presLayoutVars>
          <dgm:bulletEnabled val="1"/>
        </dgm:presLayoutVars>
      </dgm:prSet>
      <dgm:spPr/>
    </dgm:pt>
    <dgm:pt modelId="{D29ED70A-97B0-4FFD-8129-8CB0F1E95961}" type="pres">
      <dgm:prSet presAssocID="{5FD981C6-935D-4374-B24A-BFFAFBE7AECF}" presName="dotNode4" presStyleCnt="0"/>
      <dgm:spPr/>
    </dgm:pt>
    <dgm:pt modelId="{39207F89-9B38-4A9C-BB15-A7830182A7E6}" type="pres">
      <dgm:prSet presAssocID="{5FD981C6-935D-4374-B24A-BFFAFBE7AECF}" presName="dotRepeatNode" presStyleLbl="fgShp" presStyleIdx="2" presStyleCnt="3"/>
      <dgm:spPr/>
    </dgm:pt>
    <dgm:pt modelId="{EF010817-06B0-4DAD-9FF8-BCEF84580549}" type="pres">
      <dgm:prSet presAssocID="{EE4E6B26-ACC7-41FB-8CFD-81A666CD009C}" presName="txNode5" presStyleLbl="revTx" presStyleIdx="4" presStyleCnt="5">
        <dgm:presLayoutVars>
          <dgm:bulletEnabled val="1"/>
        </dgm:presLayoutVars>
      </dgm:prSet>
      <dgm:spPr/>
    </dgm:pt>
  </dgm:ptLst>
  <dgm:cxnLst>
    <dgm:cxn modelId="{F6868700-24C0-4B97-8B79-BEA050BE26E9}" type="presOf" srcId="{015CE48D-CA63-4BEC-9A66-A526D26A5BA4}" destId="{8781FF0F-5EAD-4D3F-BFDD-BECA14414530}" srcOrd="0" destOrd="0" presId="urn:microsoft.com/office/officeart/2009/3/layout/DescendingProcess"/>
    <dgm:cxn modelId="{BA5C1516-7143-49D9-B5B5-3951FB6087C2}" type="presOf" srcId="{4B1FC442-DF89-4813-93D9-4A1014B331B6}" destId="{A2F88DAB-2010-4DAD-873C-EF5744610CB4}" srcOrd="0" destOrd="0" presId="urn:microsoft.com/office/officeart/2009/3/layout/DescendingProcess"/>
    <dgm:cxn modelId="{9556B62C-20A6-4313-8342-3EBC642214AF}" type="presOf" srcId="{04F291D2-8D1E-4826-85AE-F3AA1B3F9E89}" destId="{CDF672F3-F2B1-46F8-ADD9-B085CC2CFA61}" srcOrd="0" destOrd="0" presId="urn:microsoft.com/office/officeart/2009/3/layout/DescendingProcess"/>
    <dgm:cxn modelId="{A63ACE46-40E6-4ACA-86E2-9B2785CB04D9}" type="presOf" srcId="{DFB71851-3309-417B-9147-80BCB1525353}" destId="{656C8DF8-F369-4D6B-84E1-7EC25FFC5CCB}" srcOrd="0" destOrd="0" presId="urn:microsoft.com/office/officeart/2009/3/layout/DescendingProcess"/>
    <dgm:cxn modelId="{5617996B-D042-4DD0-93DF-A0D7EFE44A95}" type="presOf" srcId="{DAD7E407-7E8D-4BDB-AC4A-E41ED07164C7}" destId="{6FC4B8FB-547E-4A2F-A630-825CD29C1EB9}" srcOrd="0" destOrd="0" presId="urn:microsoft.com/office/officeart/2009/3/layout/DescendingProcess"/>
    <dgm:cxn modelId="{0E60DF6D-DB09-4829-A4D9-61B0970CE0F0}" srcId="{DFB71851-3309-417B-9147-80BCB1525353}" destId="{015CE48D-CA63-4BEC-9A66-A526D26A5BA4}" srcOrd="1" destOrd="0" parTransId="{2C4CBC82-B1C0-4791-B7C7-F8D8E659AF00}" sibTransId="{4B1FC442-DF89-4813-93D9-4A1014B331B6}"/>
    <dgm:cxn modelId="{00380A51-792A-4BD1-ADE1-8321C7306292}" srcId="{DFB71851-3309-417B-9147-80BCB1525353}" destId="{04F291D2-8D1E-4826-85AE-F3AA1B3F9E89}" srcOrd="0" destOrd="0" parTransId="{E4B3D748-7489-41E9-933E-CC07163C1F33}" sibTransId="{02FE7862-55DA-4EAE-92C9-5B8B96C213EA}"/>
    <dgm:cxn modelId="{C5F95F75-B2BB-494F-B03A-9C3E667105E0}" srcId="{DFB71851-3309-417B-9147-80BCB1525353}" destId="{DAD7E407-7E8D-4BDB-AC4A-E41ED07164C7}" srcOrd="3" destOrd="0" parTransId="{A37F374C-BF23-4F1A-B6AA-679AD6941DEE}" sibTransId="{5FD981C6-935D-4374-B24A-BFFAFBE7AECF}"/>
    <dgm:cxn modelId="{0A4EDA84-D3EB-4E64-9AED-4D1F5B91EF26}" type="presOf" srcId="{EE4E6B26-ACC7-41FB-8CFD-81A666CD009C}" destId="{EF010817-06B0-4DAD-9FF8-BCEF84580549}" srcOrd="0" destOrd="0" presId="urn:microsoft.com/office/officeart/2009/3/layout/DescendingProcess"/>
    <dgm:cxn modelId="{F51AF18C-4143-48A5-97E8-09D8EF3730B7}" srcId="{DFB71851-3309-417B-9147-80BCB1525353}" destId="{EE4E6B26-ACC7-41FB-8CFD-81A666CD009C}" srcOrd="4" destOrd="0" parTransId="{3D65AB01-333A-40C9-A23D-DDC654E7262B}" sibTransId="{12B66805-B98C-4B39-80DD-78CFE2A8DB47}"/>
    <dgm:cxn modelId="{C544A499-7A8A-4A5A-8702-A6D14C8E195F}" type="presOf" srcId="{A40AABB1-A42D-4465-B2E8-BFF18DB7ACE8}" destId="{D4A909B3-7BF8-4C7D-A384-2D1DB709DDB4}" srcOrd="0" destOrd="0" presId="urn:microsoft.com/office/officeart/2009/3/layout/DescendingProcess"/>
    <dgm:cxn modelId="{27F773B7-50DA-4B18-8F77-DCF6F073D7D9}" srcId="{DFB71851-3309-417B-9147-80BCB1525353}" destId="{A0CF1B5E-6111-4EC4-A2C4-27A5CAA82D05}" srcOrd="2" destOrd="0" parTransId="{D67B00B8-1876-445E-8DE7-5326A60059EC}" sibTransId="{A40AABB1-A42D-4465-B2E8-BFF18DB7ACE8}"/>
    <dgm:cxn modelId="{770596C5-4E1A-4C30-989A-F906821DF80F}" type="presOf" srcId="{5FD981C6-935D-4374-B24A-BFFAFBE7AECF}" destId="{39207F89-9B38-4A9C-BB15-A7830182A7E6}" srcOrd="0" destOrd="0" presId="urn:microsoft.com/office/officeart/2009/3/layout/DescendingProcess"/>
    <dgm:cxn modelId="{5546ADC9-1441-45A0-A498-902CADD1CADD}" type="presOf" srcId="{A0CF1B5E-6111-4EC4-A2C4-27A5CAA82D05}" destId="{3E9BC834-7927-44AB-83AE-17F55706BD01}" srcOrd="0" destOrd="0" presId="urn:microsoft.com/office/officeart/2009/3/layout/DescendingProcess"/>
    <dgm:cxn modelId="{D5C9DFD9-7E38-434C-92C9-EAB6B1735364}" type="presParOf" srcId="{656C8DF8-F369-4D6B-84E1-7EC25FFC5CCB}" destId="{B374776D-FD92-4135-B890-4625B4DE33D2}" srcOrd="0" destOrd="0" presId="urn:microsoft.com/office/officeart/2009/3/layout/DescendingProcess"/>
    <dgm:cxn modelId="{B3EE1BB2-E048-4FAB-A4D5-FDA79458774A}" type="presParOf" srcId="{656C8DF8-F369-4D6B-84E1-7EC25FFC5CCB}" destId="{CDF672F3-F2B1-46F8-ADD9-B085CC2CFA61}" srcOrd="1" destOrd="0" presId="urn:microsoft.com/office/officeart/2009/3/layout/DescendingProcess"/>
    <dgm:cxn modelId="{90E04AED-81F9-4B40-96F2-48E09FB00FE5}" type="presParOf" srcId="{656C8DF8-F369-4D6B-84E1-7EC25FFC5CCB}" destId="{8781FF0F-5EAD-4D3F-BFDD-BECA14414530}" srcOrd="2" destOrd="0" presId="urn:microsoft.com/office/officeart/2009/3/layout/DescendingProcess"/>
    <dgm:cxn modelId="{0F566776-0116-4290-8A8B-27F5CE283FC6}" type="presParOf" srcId="{656C8DF8-F369-4D6B-84E1-7EC25FFC5CCB}" destId="{4AEC4B9F-8AEF-4F64-9D7B-B5A53111F7FB}" srcOrd="3" destOrd="0" presId="urn:microsoft.com/office/officeart/2009/3/layout/DescendingProcess"/>
    <dgm:cxn modelId="{80EF463F-080C-405E-A12E-7C2BD3CFDB09}" type="presParOf" srcId="{4AEC4B9F-8AEF-4F64-9D7B-B5A53111F7FB}" destId="{A2F88DAB-2010-4DAD-873C-EF5744610CB4}" srcOrd="0" destOrd="0" presId="urn:microsoft.com/office/officeart/2009/3/layout/DescendingProcess"/>
    <dgm:cxn modelId="{D602D2C9-63B7-457E-9D3B-DE7522E9789B}" type="presParOf" srcId="{656C8DF8-F369-4D6B-84E1-7EC25FFC5CCB}" destId="{3E9BC834-7927-44AB-83AE-17F55706BD01}" srcOrd="4" destOrd="0" presId="urn:microsoft.com/office/officeart/2009/3/layout/DescendingProcess"/>
    <dgm:cxn modelId="{B76AA803-9DA5-418F-8542-EC6AC1A8B2F3}" type="presParOf" srcId="{656C8DF8-F369-4D6B-84E1-7EC25FFC5CCB}" destId="{A9E2AB29-A0F6-48E3-8431-7A95BDEB78A2}" srcOrd="5" destOrd="0" presId="urn:microsoft.com/office/officeart/2009/3/layout/DescendingProcess"/>
    <dgm:cxn modelId="{D8A75614-548D-48AC-A9C2-83941F700031}" type="presParOf" srcId="{A9E2AB29-A0F6-48E3-8431-7A95BDEB78A2}" destId="{D4A909B3-7BF8-4C7D-A384-2D1DB709DDB4}" srcOrd="0" destOrd="0" presId="urn:microsoft.com/office/officeart/2009/3/layout/DescendingProcess"/>
    <dgm:cxn modelId="{7814B415-816C-4C6D-8F10-958E2AFFEAD7}" type="presParOf" srcId="{656C8DF8-F369-4D6B-84E1-7EC25FFC5CCB}" destId="{6FC4B8FB-547E-4A2F-A630-825CD29C1EB9}" srcOrd="6" destOrd="0" presId="urn:microsoft.com/office/officeart/2009/3/layout/DescendingProcess"/>
    <dgm:cxn modelId="{D3E63523-40C0-48A1-9802-F8A366897C24}" type="presParOf" srcId="{656C8DF8-F369-4D6B-84E1-7EC25FFC5CCB}" destId="{D29ED70A-97B0-4FFD-8129-8CB0F1E95961}" srcOrd="7" destOrd="0" presId="urn:microsoft.com/office/officeart/2009/3/layout/DescendingProcess"/>
    <dgm:cxn modelId="{1533D401-15CB-4ECC-A0F0-4CC98BD2EB67}" type="presParOf" srcId="{D29ED70A-97B0-4FFD-8129-8CB0F1E95961}" destId="{39207F89-9B38-4A9C-BB15-A7830182A7E6}" srcOrd="0" destOrd="0" presId="urn:microsoft.com/office/officeart/2009/3/layout/DescendingProcess"/>
    <dgm:cxn modelId="{5F062BC5-6B85-40A3-A490-CC3A571EDE97}" type="presParOf" srcId="{656C8DF8-F369-4D6B-84E1-7EC25FFC5CCB}" destId="{EF010817-06B0-4DAD-9FF8-BCEF84580549}" srcOrd="8" destOrd="0" presId="urn:microsoft.com/office/officeart/2009/3/layout/Descending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6966C9-0A79-4DA7-8A9F-D1458362C84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3431058B-1373-4DE9-8CDB-E153412F019F}">
      <dgm:prSet phldrT="[Text]"/>
      <dgm:spPr/>
      <dgm:t>
        <a:bodyPr/>
        <a:lstStyle/>
        <a:p>
          <a:r>
            <a:rPr lang="en-GB" dirty="0"/>
            <a:t>Infectious </a:t>
          </a:r>
        </a:p>
        <a:p>
          <a:r>
            <a:rPr lang="en-GB" dirty="0"/>
            <a:t>agent</a:t>
          </a:r>
        </a:p>
      </dgm:t>
    </dgm:pt>
    <dgm:pt modelId="{6C496B78-5B9E-48E8-AD6D-A0A0960C6B16}" type="parTrans" cxnId="{29A6C9BA-D9FF-41CE-B3ED-FB4D91CDC479}">
      <dgm:prSet/>
      <dgm:spPr/>
      <dgm:t>
        <a:bodyPr/>
        <a:lstStyle/>
        <a:p>
          <a:endParaRPr lang="en-GB"/>
        </a:p>
      </dgm:t>
    </dgm:pt>
    <dgm:pt modelId="{5B2A708E-5FE4-45FA-967A-764B3EBA6C88}" type="sibTrans" cxnId="{29A6C9BA-D9FF-41CE-B3ED-FB4D91CDC479}">
      <dgm:prSet/>
      <dgm:spPr/>
      <dgm:t>
        <a:bodyPr/>
        <a:lstStyle/>
        <a:p>
          <a:endParaRPr lang="en-GB"/>
        </a:p>
      </dgm:t>
    </dgm:pt>
    <dgm:pt modelId="{83A33969-B84A-41A4-A292-203F6A961B36}">
      <dgm:prSet phldrT="[Text]"/>
      <dgm:spPr/>
      <dgm:t>
        <a:bodyPr/>
        <a:lstStyle/>
        <a:p>
          <a:r>
            <a:rPr lang="en-GB" dirty="0"/>
            <a:t>Reservoir </a:t>
          </a:r>
        </a:p>
      </dgm:t>
    </dgm:pt>
    <dgm:pt modelId="{F08F5E26-F8A6-457B-B148-C7ED44FE9E0E}" type="parTrans" cxnId="{A78EFA1C-015A-4050-81C4-5CDEA467376E}">
      <dgm:prSet/>
      <dgm:spPr/>
      <dgm:t>
        <a:bodyPr/>
        <a:lstStyle/>
        <a:p>
          <a:endParaRPr lang="en-GB"/>
        </a:p>
      </dgm:t>
    </dgm:pt>
    <dgm:pt modelId="{F52C7518-127E-49AC-8C12-8040A062951A}" type="sibTrans" cxnId="{A78EFA1C-015A-4050-81C4-5CDEA467376E}">
      <dgm:prSet/>
      <dgm:spPr/>
      <dgm:t>
        <a:bodyPr/>
        <a:lstStyle/>
        <a:p>
          <a:endParaRPr lang="en-GB"/>
        </a:p>
      </dgm:t>
    </dgm:pt>
    <dgm:pt modelId="{F05729EB-B34D-4703-8708-33FD23FBA73C}">
      <dgm:prSet phldrT="[Text]"/>
      <dgm:spPr/>
      <dgm:t>
        <a:bodyPr/>
        <a:lstStyle/>
        <a:p>
          <a:r>
            <a:rPr lang="en-GB" dirty="0"/>
            <a:t>Portal of exit</a:t>
          </a:r>
        </a:p>
      </dgm:t>
    </dgm:pt>
    <dgm:pt modelId="{E31254A8-03C7-40C4-8A98-4F8213703924}" type="parTrans" cxnId="{39A4D087-BB25-42FD-96D0-034CE6E55A58}">
      <dgm:prSet/>
      <dgm:spPr/>
      <dgm:t>
        <a:bodyPr/>
        <a:lstStyle/>
        <a:p>
          <a:endParaRPr lang="en-GB"/>
        </a:p>
      </dgm:t>
    </dgm:pt>
    <dgm:pt modelId="{296B7F42-E06A-4CE0-AF85-05E988FA872F}" type="sibTrans" cxnId="{39A4D087-BB25-42FD-96D0-034CE6E55A58}">
      <dgm:prSet/>
      <dgm:spPr/>
      <dgm:t>
        <a:bodyPr/>
        <a:lstStyle/>
        <a:p>
          <a:endParaRPr lang="en-GB"/>
        </a:p>
      </dgm:t>
    </dgm:pt>
    <dgm:pt modelId="{56C3123C-A765-495B-995A-401DD5DDAB29}">
      <dgm:prSet phldrT="[Text]"/>
      <dgm:spPr/>
      <dgm:t>
        <a:bodyPr/>
        <a:lstStyle/>
        <a:p>
          <a:r>
            <a:rPr lang="en-GB" dirty="0"/>
            <a:t>Mode of transmission</a:t>
          </a:r>
        </a:p>
      </dgm:t>
    </dgm:pt>
    <dgm:pt modelId="{7C0D8BD7-F147-438C-8005-4C3EF7FD6CA8}" type="parTrans" cxnId="{E93313E1-477E-4134-80E5-8351754B27A6}">
      <dgm:prSet/>
      <dgm:spPr/>
      <dgm:t>
        <a:bodyPr/>
        <a:lstStyle/>
        <a:p>
          <a:endParaRPr lang="en-GB"/>
        </a:p>
      </dgm:t>
    </dgm:pt>
    <dgm:pt modelId="{BC1FC082-BC3D-4BA2-8475-5D9D38715C8D}" type="sibTrans" cxnId="{E93313E1-477E-4134-80E5-8351754B27A6}">
      <dgm:prSet/>
      <dgm:spPr/>
      <dgm:t>
        <a:bodyPr/>
        <a:lstStyle/>
        <a:p>
          <a:endParaRPr lang="en-GB"/>
        </a:p>
      </dgm:t>
    </dgm:pt>
    <dgm:pt modelId="{1674C6F6-BB52-43F6-8C41-F875AE082826}">
      <dgm:prSet phldrT="[Text]"/>
      <dgm:spPr/>
      <dgm:t>
        <a:bodyPr/>
        <a:lstStyle/>
        <a:p>
          <a:r>
            <a:rPr lang="en-GB" dirty="0"/>
            <a:t>Portal of entry</a:t>
          </a:r>
        </a:p>
      </dgm:t>
    </dgm:pt>
    <dgm:pt modelId="{9DB5817F-BDAA-4676-B809-621B21923484}" type="parTrans" cxnId="{1DFCDC94-F617-4E32-B328-9F3E00F0976E}">
      <dgm:prSet/>
      <dgm:spPr/>
      <dgm:t>
        <a:bodyPr/>
        <a:lstStyle/>
        <a:p>
          <a:endParaRPr lang="en-GB"/>
        </a:p>
      </dgm:t>
    </dgm:pt>
    <dgm:pt modelId="{4704C22B-644F-4B18-8F1D-D1C3C74DBCE4}" type="sibTrans" cxnId="{1DFCDC94-F617-4E32-B328-9F3E00F0976E}">
      <dgm:prSet/>
      <dgm:spPr/>
      <dgm:t>
        <a:bodyPr/>
        <a:lstStyle/>
        <a:p>
          <a:endParaRPr lang="en-GB"/>
        </a:p>
      </dgm:t>
    </dgm:pt>
    <dgm:pt modelId="{615752C5-172B-47D0-9C18-524D23DB9E37}">
      <dgm:prSet phldrT="[Text]"/>
      <dgm:spPr/>
      <dgm:t>
        <a:bodyPr/>
        <a:lstStyle/>
        <a:p>
          <a:r>
            <a:rPr lang="en-GB"/>
            <a:t>Susceptible host </a:t>
          </a:r>
          <a:endParaRPr lang="en-GB" dirty="0"/>
        </a:p>
      </dgm:t>
    </dgm:pt>
    <dgm:pt modelId="{A4C23D0A-4043-4840-8841-5C275EF4C59A}" type="parTrans" cxnId="{46C387D8-3E2F-4AA1-9DA1-385526CBFA05}">
      <dgm:prSet/>
      <dgm:spPr/>
      <dgm:t>
        <a:bodyPr/>
        <a:lstStyle/>
        <a:p>
          <a:endParaRPr lang="en-GB"/>
        </a:p>
      </dgm:t>
    </dgm:pt>
    <dgm:pt modelId="{45348893-D3A2-4006-A4B4-0B4757862099}" type="sibTrans" cxnId="{46C387D8-3E2F-4AA1-9DA1-385526CBFA05}">
      <dgm:prSet/>
      <dgm:spPr/>
      <dgm:t>
        <a:bodyPr/>
        <a:lstStyle/>
        <a:p>
          <a:endParaRPr lang="en-GB"/>
        </a:p>
      </dgm:t>
    </dgm:pt>
    <dgm:pt modelId="{66E072D6-14C0-47B7-8926-C72B5AAFBE6D}" type="pres">
      <dgm:prSet presAssocID="{B66966C9-0A79-4DA7-8A9F-D1458362C84B}" presName="cycle" presStyleCnt="0">
        <dgm:presLayoutVars>
          <dgm:dir/>
          <dgm:resizeHandles val="exact"/>
        </dgm:presLayoutVars>
      </dgm:prSet>
      <dgm:spPr/>
    </dgm:pt>
    <dgm:pt modelId="{DCD3F3B2-B005-4E16-9620-721E815E3F77}" type="pres">
      <dgm:prSet presAssocID="{3431058B-1373-4DE9-8CDB-E153412F019F}" presName="dummy" presStyleCnt="0"/>
      <dgm:spPr/>
    </dgm:pt>
    <dgm:pt modelId="{C303E051-D3A8-45C8-9072-0C524D5C490A}" type="pres">
      <dgm:prSet presAssocID="{3431058B-1373-4DE9-8CDB-E153412F019F}" presName="node" presStyleLbl="revTx" presStyleIdx="0" presStyleCnt="6">
        <dgm:presLayoutVars>
          <dgm:bulletEnabled val="1"/>
        </dgm:presLayoutVars>
      </dgm:prSet>
      <dgm:spPr/>
    </dgm:pt>
    <dgm:pt modelId="{690AEE53-55D8-43F3-8D1D-7459A3C140F6}" type="pres">
      <dgm:prSet presAssocID="{5B2A708E-5FE4-45FA-967A-764B3EBA6C88}" presName="sibTrans" presStyleLbl="node1" presStyleIdx="0" presStyleCnt="6"/>
      <dgm:spPr/>
    </dgm:pt>
    <dgm:pt modelId="{6D0B2453-CBE5-4DE2-BCAF-7D620116DD8B}" type="pres">
      <dgm:prSet presAssocID="{83A33969-B84A-41A4-A292-203F6A961B36}" presName="dummy" presStyleCnt="0"/>
      <dgm:spPr/>
    </dgm:pt>
    <dgm:pt modelId="{715DE282-8AD8-4FEC-8BCF-CE597B4949AD}" type="pres">
      <dgm:prSet presAssocID="{83A33969-B84A-41A4-A292-203F6A961B36}" presName="node" presStyleLbl="revTx" presStyleIdx="1" presStyleCnt="6">
        <dgm:presLayoutVars>
          <dgm:bulletEnabled val="1"/>
        </dgm:presLayoutVars>
      </dgm:prSet>
      <dgm:spPr/>
    </dgm:pt>
    <dgm:pt modelId="{F36E323E-5BFE-4910-BE8F-DCAD0E63D43A}" type="pres">
      <dgm:prSet presAssocID="{F52C7518-127E-49AC-8C12-8040A062951A}" presName="sibTrans" presStyleLbl="node1" presStyleIdx="1" presStyleCnt="6"/>
      <dgm:spPr/>
    </dgm:pt>
    <dgm:pt modelId="{8B5D316D-DF57-474E-9AD0-C608EAD96B5A}" type="pres">
      <dgm:prSet presAssocID="{F05729EB-B34D-4703-8708-33FD23FBA73C}" presName="dummy" presStyleCnt="0"/>
      <dgm:spPr/>
    </dgm:pt>
    <dgm:pt modelId="{8D49EFED-EFA2-4427-879D-63885FC20136}" type="pres">
      <dgm:prSet presAssocID="{F05729EB-B34D-4703-8708-33FD23FBA73C}" presName="node" presStyleLbl="revTx" presStyleIdx="2" presStyleCnt="6">
        <dgm:presLayoutVars>
          <dgm:bulletEnabled val="1"/>
        </dgm:presLayoutVars>
      </dgm:prSet>
      <dgm:spPr/>
    </dgm:pt>
    <dgm:pt modelId="{E5A8F758-011E-4420-B7C9-50D9BFC34F19}" type="pres">
      <dgm:prSet presAssocID="{296B7F42-E06A-4CE0-AF85-05E988FA872F}" presName="sibTrans" presStyleLbl="node1" presStyleIdx="2" presStyleCnt="6"/>
      <dgm:spPr/>
    </dgm:pt>
    <dgm:pt modelId="{DB3D8A1F-2D1E-46AA-B503-8AFFDD9DD8B3}" type="pres">
      <dgm:prSet presAssocID="{56C3123C-A765-495B-995A-401DD5DDAB29}" presName="dummy" presStyleCnt="0"/>
      <dgm:spPr/>
    </dgm:pt>
    <dgm:pt modelId="{07E555F3-9146-4A17-B6B9-58815D2BB5FE}" type="pres">
      <dgm:prSet presAssocID="{56C3123C-A765-495B-995A-401DD5DDAB29}" presName="node" presStyleLbl="revTx" presStyleIdx="3" presStyleCnt="6">
        <dgm:presLayoutVars>
          <dgm:bulletEnabled val="1"/>
        </dgm:presLayoutVars>
      </dgm:prSet>
      <dgm:spPr/>
    </dgm:pt>
    <dgm:pt modelId="{D00C1895-6793-4C45-B565-A047FED3E897}" type="pres">
      <dgm:prSet presAssocID="{BC1FC082-BC3D-4BA2-8475-5D9D38715C8D}" presName="sibTrans" presStyleLbl="node1" presStyleIdx="3" presStyleCnt="6"/>
      <dgm:spPr/>
    </dgm:pt>
    <dgm:pt modelId="{F5FD3C3C-07E2-4905-B3AE-4E2B0826F566}" type="pres">
      <dgm:prSet presAssocID="{1674C6F6-BB52-43F6-8C41-F875AE082826}" presName="dummy" presStyleCnt="0"/>
      <dgm:spPr/>
    </dgm:pt>
    <dgm:pt modelId="{DEECCE31-08B5-4BB4-B6A9-9AE11D8448C8}" type="pres">
      <dgm:prSet presAssocID="{1674C6F6-BB52-43F6-8C41-F875AE082826}" presName="node" presStyleLbl="revTx" presStyleIdx="4" presStyleCnt="6">
        <dgm:presLayoutVars>
          <dgm:bulletEnabled val="1"/>
        </dgm:presLayoutVars>
      </dgm:prSet>
      <dgm:spPr/>
    </dgm:pt>
    <dgm:pt modelId="{F655DFC0-48F6-4540-A29C-A75638AB0A47}" type="pres">
      <dgm:prSet presAssocID="{4704C22B-644F-4B18-8F1D-D1C3C74DBCE4}" presName="sibTrans" presStyleLbl="node1" presStyleIdx="4" presStyleCnt="6"/>
      <dgm:spPr/>
    </dgm:pt>
    <dgm:pt modelId="{A7720BFB-0011-4179-BB6C-434BAA5B7AAB}" type="pres">
      <dgm:prSet presAssocID="{615752C5-172B-47D0-9C18-524D23DB9E37}" presName="dummy" presStyleCnt="0"/>
      <dgm:spPr/>
    </dgm:pt>
    <dgm:pt modelId="{B1F9CB4F-573E-4420-ABB0-0BFA227A7C1C}" type="pres">
      <dgm:prSet presAssocID="{615752C5-172B-47D0-9C18-524D23DB9E37}" presName="node" presStyleLbl="revTx" presStyleIdx="5" presStyleCnt="6">
        <dgm:presLayoutVars>
          <dgm:bulletEnabled val="1"/>
        </dgm:presLayoutVars>
      </dgm:prSet>
      <dgm:spPr/>
    </dgm:pt>
    <dgm:pt modelId="{71CE4E77-09F4-4223-A481-A8D3E5B304B2}" type="pres">
      <dgm:prSet presAssocID="{45348893-D3A2-4006-A4B4-0B4757862099}" presName="sibTrans" presStyleLbl="node1" presStyleIdx="5" presStyleCnt="6"/>
      <dgm:spPr/>
    </dgm:pt>
  </dgm:ptLst>
  <dgm:cxnLst>
    <dgm:cxn modelId="{A78EFA1C-015A-4050-81C4-5CDEA467376E}" srcId="{B66966C9-0A79-4DA7-8A9F-D1458362C84B}" destId="{83A33969-B84A-41A4-A292-203F6A961B36}" srcOrd="1" destOrd="0" parTransId="{F08F5E26-F8A6-457B-B148-C7ED44FE9E0E}" sibTransId="{F52C7518-127E-49AC-8C12-8040A062951A}"/>
    <dgm:cxn modelId="{4ED82C5C-12B3-4F99-ADEB-1628D64B66A6}" type="presOf" srcId="{45348893-D3A2-4006-A4B4-0B4757862099}" destId="{71CE4E77-09F4-4223-A481-A8D3E5B304B2}" srcOrd="0" destOrd="0" presId="urn:microsoft.com/office/officeart/2005/8/layout/cycle1"/>
    <dgm:cxn modelId="{D3BFE666-0244-441E-AD1C-410E940A04D3}" type="presOf" srcId="{F52C7518-127E-49AC-8C12-8040A062951A}" destId="{F36E323E-5BFE-4910-BE8F-DCAD0E63D43A}" srcOrd="0" destOrd="0" presId="urn:microsoft.com/office/officeart/2005/8/layout/cycle1"/>
    <dgm:cxn modelId="{00E1556E-4E70-4132-9C03-372AD83881FB}" type="presOf" srcId="{296B7F42-E06A-4CE0-AF85-05E988FA872F}" destId="{E5A8F758-011E-4420-B7C9-50D9BFC34F19}" srcOrd="0" destOrd="0" presId="urn:microsoft.com/office/officeart/2005/8/layout/cycle1"/>
    <dgm:cxn modelId="{9EA3B76E-4317-4698-994F-1A81BDF29BAE}" type="presOf" srcId="{F05729EB-B34D-4703-8708-33FD23FBA73C}" destId="{8D49EFED-EFA2-4427-879D-63885FC20136}" srcOrd="0" destOrd="0" presId="urn:microsoft.com/office/officeart/2005/8/layout/cycle1"/>
    <dgm:cxn modelId="{39A4D087-BB25-42FD-96D0-034CE6E55A58}" srcId="{B66966C9-0A79-4DA7-8A9F-D1458362C84B}" destId="{F05729EB-B34D-4703-8708-33FD23FBA73C}" srcOrd="2" destOrd="0" parTransId="{E31254A8-03C7-40C4-8A98-4F8213703924}" sibTransId="{296B7F42-E06A-4CE0-AF85-05E988FA872F}"/>
    <dgm:cxn modelId="{1DFCDC94-F617-4E32-B328-9F3E00F0976E}" srcId="{B66966C9-0A79-4DA7-8A9F-D1458362C84B}" destId="{1674C6F6-BB52-43F6-8C41-F875AE082826}" srcOrd="4" destOrd="0" parTransId="{9DB5817F-BDAA-4676-B809-621B21923484}" sibTransId="{4704C22B-644F-4B18-8F1D-D1C3C74DBCE4}"/>
    <dgm:cxn modelId="{5C44D79F-D1A6-4460-A1FF-ED1C667D2988}" type="presOf" srcId="{5B2A708E-5FE4-45FA-967A-764B3EBA6C88}" destId="{690AEE53-55D8-43F3-8D1D-7459A3C140F6}" srcOrd="0" destOrd="0" presId="urn:microsoft.com/office/officeart/2005/8/layout/cycle1"/>
    <dgm:cxn modelId="{23A49DA6-5660-4B20-A2E1-D92069C3AA8E}" type="presOf" srcId="{B66966C9-0A79-4DA7-8A9F-D1458362C84B}" destId="{66E072D6-14C0-47B7-8926-C72B5AAFBE6D}" srcOrd="0" destOrd="0" presId="urn:microsoft.com/office/officeart/2005/8/layout/cycle1"/>
    <dgm:cxn modelId="{623681AC-19B7-42FA-A7AA-8934DA8E0B33}" type="presOf" srcId="{83A33969-B84A-41A4-A292-203F6A961B36}" destId="{715DE282-8AD8-4FEC-8BCF-CE597B4949AD}" srcOrd="0" destOrd="0" presId="urn:microsoft.com/office/officeart/2005/8/layout/cycle1"/>
    <dgm:cxn modelId="{05E8AFBA-BE6A-485C-BBE1-95AF677DF72B}" type="presOf" srcId="{615752C5-172B-47D0-9C18-524D23DB9E37}" destId="{B1F9CB4F-573E-4420-ABB0-0BFA227A7C1C}" srcOrd="0" destOrd="0" presId="urn:microsoft.com/office/officeart/2005/8/layout/cycle1"/>
    <dgm:cxn modelId="{29A6C9BA-D9FF-41CE-B3ED-FB4D91CDC479}" srcId="{B66966C9-0A79-4DA7-8A9F-D1458362C84B}" destId="{3431058B-1373-4DE9-8CDB-E153412F019F}" srcOrd="0" destOrd="0" parTransId="{6C496B78-5B9E-48E8-AD6D-A0A0960C6B16}" sibTransId="{5B2A708E-5FE4-45FA-967A-764B3EBA6C88}"/>
    <dgm:cxn modelId="{BC61B5CA-01FA-40CF-835E-6BCA9978F094}" type="presOf" srcId="{3431058B-1373-4DE9-8CDB-E153412F019F}" destId="{C303E051-D3A8-45C8-9072-0C524D5C490A}" srcOrd="0" destOrd="0" presId="urn:microsoft.com/office/officeart/2005/8/layout/cycle1"/>
    <dgm:cxn modelId="{D5CFFDD0-CD86-496F-B58E-A1F48257073B}" type="presOf" srcId="{BC1FC082-BC3D-4BA2-8475-5D9D38715C8D}" destId="{D00C1895-6793-4C45-B565-A047FED3E897}" srcOrd="0" destOrd="0" presId="urn:microsoft.com/office/officeart/2005/8/layout/cycle1"/>
    <dgm:cxn modelId="{46C387D8-3E2F-4AA1-9DA1-385526CBFA05}" srcId="{B66966C9-0A79-4DA7-8A9F-D1458362C84B}" destId="{615752C5-172B-47D0-9C18-524D23DB9E37}" srcOrd="5" destOrd="0" parTransId="{A4C23D0A-4043-4840-8841-5C275EF4C59A}" sibTransId="{45348893-D3A2-4006-A4B4-0B4757862099}"/>
    <dgm:cxn modelId="{E93313E1-477E-4134-80E5-8351754B27A6}" srcId="{B66966C9-0A79-4DA7-8A9F-D1458362C84B}" destId="{56C3123C-A765-495B-995A-401DD5DDAB29}" srcOrd="3" destOrd="0" parTransId="{7C0D8BD7-F147-438C-8005-4C3EF7FD6CA8}" sibTransId="{BC1FC082-BC3D-4BA2-8475-5D9D38715C8D}"/>
    <dgm:cxn modelId="{608D76F5-F898-420E-8750-16BAC57317C8}" type="presOf" srcId="{56C3123C-A765-495B-995A-401DD5DDAB29}" destId="{07E555F3-9146-4A17-B6B9-58815D2BB5FE}" srcOrd="0" destOrd="0" presId="urn:microsoft.com/office/officeart/2005/8/layout/cycle1"/>
    <dgm:cxn modelId="{861801FC-6C8F-4DEB-9425-CD542608A92F}" type="presOf" srcId="{4704C22B-644F-4B18-8F1D-D1C3C74DBCE4}" destId="{F655DFC0-48F6-4540-A29C-A75638AB0A47}" srcOrd="0" destOrd="0" presId="urn:microsoft.com/office/officeart/2005/8/layout/cycle1"/>
    <dgm:cxn modelId="{547CBAFF-59CF-4B51-97FD-F7DB8841FF12}" type="presOf" srcId="{1674C6F6-BB52-43F6-8C41-F875AE082826}" destId="{DEECCE31-08B5-4BB4-B6A9-9AE11D8448C8}" srcOrd="0" destOrd="0" presId="urn:microsoft.com/office/officeart/2005/8/layout/cycle1"/>
    <dgm:cxn modelId="{11A4EFC1-BD5F-4597-A873-A9521C1503A8}" type="presParOf" srcId="{66E072D6-14C0-47B7-8926-C72B5AAFBE6D}" destId="{DCD3F3B2-B005-4E16-9620-721E815E3F77}" srcOrd="0" destOrd="0" presId="urn:microsoft.com/office/officeart/2005/8/layout/cycle1"/>
    <dgm:cxn modelId="{C0386C89-4294-4D0E-9947-9B48DE5233F5}" type="presParOf" srcId="{66E072D6-14C0-47B7-8926-C72B5AAFBE6D}" destId="{C303E051-D3A8-45C8-9072-0C524D5C490A}" srcOrd="1" destOrd="0" presId="urn:microsoft.com/office/officeart/2005/8/layout/cycle1"/>
    <dgm:cxn modelId="{77B4375D-3F95-47E0-AFD4-4CB881C87E1E}" type="presParOf" srcId="{66E072D6-14C0-47B7-8926-C72B5AAFBE6D}" destId="{690AEE53-55D8-43F3-8D1D-7459A3C140F6}" srcOrd="2" destOrd="0" presId="urn:microsoft.com/office/officeart/2005/8/layout/cycle1"/>
    <dgm:cxn modelId="{7B5B3CD7-3BF8-4791-85A3-C8FF81F497A1}" type="presParOf" srcId="{66E072D6-14C0-47B7-8926-C72B5AAFBE6D}" destId="{6D0B2453-CBE5-4DE2-BCAF-7D620116DD8B}" srcOrd="3" destOrd="0" presId="urn:microsoft.com/office/officeart/2005/8/layout/cycle1"/>
    <dgm:cxn modelId="{B389FD3B-2C1D-4A8A-B75E-911E1C9A141B}" type="presParOf" srcId="{66E072D6-14C0-47B7-8926-C72B5AAFBE6D}" destId="{715DE282-8AD8-4FEC-8BCF-CE597B4949AD}" srcOrd="4" destOrd="0" presId="urn:microsoft.com/office/officeart/2005/8/layout/cycle1"/>
    <dgm:cxn modelId="{C1DE67A1-28F8-42B9-8284-9CE0A4A0BC96}" type="presParOf" srcId="{66E072D6-14C0-47B7-8926-C72B5AAFBE6D}" destId="{F36E323E-5BFE-4910-BE8F-DCAD0E63D43A}" srcOrd="5" destOrd="0" presId="urn:microsoft.com/office/officeart/2005/8/layout/cycle1"/>
    <dgm:cxn modelId="{61D97C11-F43A-4AEE-9413-1BE0E2D32B74}" type="presParOf" srcId="{66E072D6-14C0-47B7-8926-C72B5AAFBE6D}" destId="{8B5D316D-DF57-474E-9AD0-C608EAD96B5A}" srcOrd="6" destOrd="0" presId="urn:microsoft.com/office/officeart/2005/8/layout/cycle1"/>
    <dgm:cxn modelId="{075045E0-CAA1-4554-8452-6BEAE674143F}" type="presParOf" srcId="{66E072D6-14C0-47B7-8926-C72B5AAFBE6D}" destId="{8D49EFED-EFA2-4427-879D-63885FC20136}" srcOrd="7" destOrd="0" presId="urn:microsoft.com/office/officeart/2005/8/layout/cycle1"/>
    <dgm:cxn modelId="{5F4A93FA-CC29-42ED-BDA4-0B3A64D20ADF}" type="presParOf" srcId="{66E072D6-14C0-47B7-8926-C72B5AAFBE6D}" destId="{E5A8F758-011E-4420-B7C9-50D9BFC34F19}" srcOrd="8" destOrd="0" presId="urn:microsoft.com/office/officeart/2005/8/layout/cycle1"/>
    <dgm:cxn modelId="{E607988F-D64D-474E-9B40-298B0051F54B}" type="presParOf" srcId="{66E072D6-14C0-47B7-8926-C72B5AAFBE6D}" destId="{DB3D8A1F-2D1E-46AA-B503-8AFFDD9DD8B3}" srcOrd="9" destOrd="0" presId="urn:microsoft.com/office/officeart/2005/8/layout/cycle1"/>
    <dgm:cxn modelId="{B65B3C49-D950-486E-B837-72E5D3A98995}" type="presParOf" srcId="{66E072D6-14C0-47B7-8926-C72B5AAFBE6D}" destId="{07E555F3-9146-4A17-B6B9-58815D2BB5FE}" srcOrd="10" destOrd="0" presId="urn:microsoft.com/office/officeart/2005/8/layout/cycle1"/>
    <dgm:cxn modelId="{A4E69105-0640-4987-AC02-E2DFA14A33AA}" type="presParOf" srcId="{66E072D6-14C0-47B7-8926-C72B5AAFBE6D}" destId="{D00C1895-6793-4C45-B565-A047FED3E897}" srcOrd="11" destOrd="0" presId="urn:microsoft.com/office/officeart/2005/8/layout/cycle1"/>
    <dgm:cxn modelId="{724208E0-EF17-4590-807D-C9DDBE292D97}" type="presParOf" srcId="{66E072D6-14C0-47B7-8926-C72B5AAFBE6D}" destId="{F5FD3C3C-07E2-4905-B3AE-4E2B0826F566}" srcOrd="12" destOrd="0" presId="urn:microsoft.com/office/officeart/2005/8/layout/cycle1"/>
    <dgm:cxn modelId="{13AB546E-F2E7-4793-8E4C-4DBA4218C850}" type="presParOf" srcId="{66E072D6-14C0-47B7-8926-C72B5AAFBE6D}" destId="{DEECCE31-08B5-4BB4-B6A9-9AE11D8448C8}" srcOrd="13" destOrd="0" presId="urn:microsoft.com/office/officeart/2005/8/layout/cycle1"/>
    <dgm:cxn modelId="{707A477F-005F-4866-AFF9-7A3F692F4A2E}" type="presParOf" srcId="{66E072D6-14C0-47B7-8926-C72B5AAFBE6D}" destId="{F655DFC0-48F6-4540-A29C-A75638AB0A47}" srcOrd="14" destOrd="0" presId="urn:microsoft.com/office/officeart/2005/8/layout/cycle1"/>
    <dgm:cxn modelId="{949BF4CC-8887-4B7A-81AC-E95727AAD6C8}" type="presParOf" srcId="{66E072D6-14C0-47B7-8926-C72B5AAFBE6D}" destId="{A7720BFB-0011-4179-BB6C-434BAA5B7AAB}" srcOrd="15" destOrd="0" presId="urn:microsoft.com/office/officeart/2005/8/layout/cycle1"/>
    <dgm:cxn modelId="{014CC3ED-CF20-4D53-B332-EC9B541A1019}" type="presParOf" srcId="{66E072D6-14C0-47B7-8926-C72B5AAFBE6D}" destId="{B1F9CB4F-573E-4420-ABB0-0BFA227A7C1C}" srcOrd="16" destOrd="0" presId="urn:microsoft.com/office/officeart/2005/8/layout/cycle1"/>
    <dgm:cxn modelId="{76C45DDC-0453-4E27-BF92-CFB77FD5F9BF}" type="presParOf" srcId="{66E072D6-14C0-47B7-8926-C72B5AAFBE6D}" destId="{71CE4E77-09F4-4223-A481-A8D3E5B304B2}"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EE32DD-BF38-4E0F-B504-A7AB533CC162}"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68CCF347-219A-409F-974E-9FD6501A1214}">
      <dgm:prSet phldrT="[Text]" custT="1"/>
      <dgm:spPr/>
      <dgm:t>
        <a:bodyPr/>
        <a:lstStyle/>
        <a:p>
          <a:r>
            <a:rPr lang="en-GB" sz="1800" dirty="0">
              <a:solidFill>
                <a:srgbClr val="FF0000"/>
              </a:solidFill>
            </a:rPr>
            <a:t>Hep B</a:t>
          </a:r>
        </a:p>
      </dgm:t>
    </dgm:pt>
    <dgm:pt modelId="{94E4DD5D-B6CD-45BC-A18F-C26192FF4C74}" type="parTrans" cxnId="{D5AA1C52-5329-418F-9123-2764E274BDF4}">
      <dgm:prSet/>
      <dgm:spPr/>
      <dgm:t>
        <a:bodyPr/>
        <a:lstStyle/>
        <a:p>
          <a:endParaRPr lang="en-GB"/>
        </a:p>
      </dgm:t>
    </dgm:pt>
    <dgm:pt modelId="{0B706CEF-48BC-4AAA-A32B-05F86698C31E}" type="sibTrans" cxnId="{D5AA1C52-5329-418F-9123-2764E274BDF4}">
      <dgm:prSet/>
      <dgm:spPr/>
      <dgm:t>
        <a:bodyPr/>
        <a:lstStyle/>
        <a:p>
          <a:endParaRPr lang="en-GB"/>
        </a:p>
      </dgm:t>
    </dgm:pt>
    <dgm:pt modelId="{A14A4509-E247-4726-8893-828246170180}">
      <dgm:prSet phldrT="[Text]"/>
      <dgm:spPr/>
      <dgm:t>
        <a:bodyPr/>
        <a:lstStyle/>
        <a:p>
          <a:r>
            <a:rPr lang="en-GB" dirty="0"/>
            <a:t>Blood stream</a:t>
          </a:r>
        </a:p>
      </dgm:t>
    </dgm:pt>
    <dgm:pt modelId="{FFA4AA6F-8ABA-4EF9-9348-DB8F7BD5DEE7}" type="parTrans" cxnId="{BFFE0F7B-6B37-47DC-83BB-28A5ACE0857C}">
      <dgm:prSet/>
      <dgm:spPr/>
      <dgm:t>
        <a:bodyPr/>
        <a:lstStyle/>
        <a:p>
          <a:endParaRPr lang="en-GB"/>
        </a:p>
      </dgm:t>
    </dgm:pt>
    <dgm:pt modelId="{ADA7DB33-60DE-49CD-8B74-D9041569A955}" type="sibTrans" cxnId="{BFFE0F7B-6B37-47DC-83BB-28A5ACE0857C}">
      <dgm:prSet/>
      <dgm:spPr/>
      <dgm:t>
        <a:bodyPr/>
        <a:lstStyle/>
        <a:p>
          <a:endParaRPr lang="en-GB"/>
        </a:p>
      </dgm:t>
    </dgm:pt>
    <dgm:pt modelId="{C28A2941-1D86-4A4A-BC96-4DAE347D231E}">
      <dgm:prSet phldrT="[Text]"/>
      <dgm:spPr/>
      <dgm:t>
        <a:bodyPr/>
        <a:lstStyle/>
        <a:p>
          <a:r>
            <a:rPr lang="en-GB" dirty="0"/>
            <a:t>Bleeding wound </a:t>
          </a:r>
        </a:p>
      </dgm:t>
    </dgm:pt>
    <dgm:pt modelId="{8CE66902-218E-4DAF-B513-DE63785EA07A}" type="parTrans" cxnId="{F4360CD7-3863-4C1E-966F-6D7601990CD9}">
      <dgm:prSet/>
      <dgm:spPr/>
      <dgm:t>
        <a:bodyPr/>
        <a:lstStyle/>
        <a:p>
          <a:endParaRPr lang="en-GB"/>
        </a:p>
      </dgm:t>
    </dgm:pt>
    <dgm:pt modelId="{1EC716AE-929E-4BB9-8628-EEEF35BC4043}" type="sibTrans" cxnId="{F4360CD7-3863-4C1E-966F-6D7601990CD9}">
      <dgm:prSet/>
      <dgm:spPr/>
      <dgm:t>
        <a:bodyPr/>
        <a:lstStyle/>
        <a:p>
          <a:endParaRPr lang="en-GB"/>
        </a:p>
      </dgm:t>
    </dgm:pt>
    <dgm:pt modelId="{7D21466F-ADCA-4493-BB30-2671B19AEE59}">
      <dgm:prSet phldrT="[Text]"/>
      <dgm:spPr/>
      <dgm:t>
        <a:bodyPr/>
        <a:lstStyle/>
        <a:p>
          <a:r>
            <a:rPr lang="en-GB" dirty="0"/>
            <a:t>LA needle </a:t>
          </a:r>
        </a:p>
      </dgm:t>
    </dgm:pt>
    <dgm:pt modelId="{818BA5E4-1527-48C7-9D5D-DE423AC75668}" type="parTrans" cxnId="{22F30033-9416-4E00-88BB-D1AD5DFA038B}">
      <dgm:prSet/>
      <dgm:spPr/>
      <dgm:t>
        <a:bodyPr/>
        <a:lstStyle/>
        <a:p>
          <a:endParaRPr lang="en-GB"/>
        </a:p>
      </dgm:t>
    </dgm:pt>
    <dgm:pt modelId="{F173F731-8D0B-4DD1-882E-C105E9015E32}" type="sibTrans" cxnId="{22F30033-9416-4E00-88BB-D1AD5DFA038B}">
      <dgm:prSet/>
      <dgm:spPr/>
      <dgm:t>
        <a:bodyPr/>
        <a:lstStyle/>
        <a:p>
          <a:endParaRPr lang="en-GB"/>
        </a:p>
      </dgm:t>
    </dgm:pt>
    <dgm:pt modelId="{7074BBFD-5702-4EB2-9C2D-5AF907911867}">
      <dgm:prSet phldrT="[Text]"/>
      <dgm:spPr/>
      <dgm:t>
        <a:bodyPr/>
        <a:lstStyle/>
        <a:p>
          <a:r>
            <a:rPr lang="en-GB" dirty="0"/>
            <a:t>Sharps injury puncture wound	</a:t>
          </a:r>
        </a:p>
      </dgm:t>
    </dgm:pt>
    <dgm:pt modelId="{D0DE2019-6E5D-4B8D-9E92-5927FACBFA8E}" type="parTrans" cxnId="{0961C597-EEC0-4122-B6CB-DE97F80E7BAD}">
      <dgm:prSet/>
      <dgm:spPr/>
      <dgm:t>
        <a:bodyPr/>
        <a:lstStyle/>
        <a:p>
          <a:endParaRPr lang="en-GB"/>
        </a:p>
      </dgm:t>
    </dgm:pt>
    <dgm:pt modelId="{FDC7A4BB-49A8-47F7-850D-01DE01106055}" type="sibTrans" cxnId="{0961C597-EEC0-4122-B6CB-DE97F80E7BAD}">
      <dgm:prSet/>
      <dgm:spPr/>
      <dgm:t>
        <a:bodyPr/>
        <a:lstStyle/>
        <a:p>
          <a:endParaRPr lang="en-GB"/>
        </a:p>
      </dgm:t>
    </dgm:pt>
    <dgm:pt modelId="{1C3C9389-4BE6-4644-BC9E-2528F7C18D74}">
      <dgm:prSet phldrT="[Text]"/>
      <dgm:spPr/>
      <dgm:t>
        <a:bodyPr/>
        <a:lstStyle/>
        <a:p>
          <a:r>
            <a:rPr lang="en-GB" dirty="0"/>
            <a:t>Unvaccinated dental professional</a:t>
          </a:r>
        </a:p>
      </dgm:t>
    </dgm:pt>
    <dgm:pt modelId="{7492D164-6488-4A1A-AE23-36C9E05D28EB}" type="parTrans" cxnId="{CF0B5421-4EF6-4308-87F4-2391D90F6056}">
      <dgm:prSet/>
      <dgm:spPr/>
      <dgm:t>
        <a:bodyPr/>
        <a:lstStyle/>
        <a:p>
          <a:endParaRPr lang="en-GB"/>
        </a:p>
      </dgm:t>
    </dgm:pt>
    <dgm:pt modelId="{685EEBA9-795C-4F9A-912B-7A79FE9A4C09}" type="sibTrans" cxnId="{CF0B5421-4EF6-4308-87F4-2391D90F6056}">
      <dgm:prSet/>
      <dgm:spPr/>
      <dgm:t>
        <a:bodyPr/>
        <a:lstStyle/>
        <a:p>
          <a:endParaRPr lang="en-GB"/>
        </a:p>
      </dgm:t>
    </dgm:pt>
    <dgm:pt modelId="{9198B159-3A15-4A40-A0B9-EEDBDBDC9667}" type="pres">
      <dgm:prSet presAssocID="{FAEE32DD-BF38-4E0F-B504-A7AB533CC162}" presName="cycle" presStyleCnt="0">
        <dgm:presLayoutVars>
          <dgm:dir/>
          <dgm:resizeHandles val="exact"/>
        </dgm:presLayoutVars>
      </dgm:prSet>
      <dgm:spPr/>
    </dgm:pt>
    <dgm:pt modelId="{6E20BB61-9425-4170-8D29-256402D4B563}" type="pres">
      <dgm:prSet presAssocID="{68CCF347-219A-409F-974E-9FD6501A1214}" presName="dummy" presStyleCnt="0"/>
      <dgm:spPr/>
    </dgm:pt>
    <dgm:pt modelId="{FC439954-818E-4614-AA76-5E19C9B5C67C}" type="pres">
      <dgm:prSet presAssocID="{68CCF347-219A-409F-974E-9FD6501A1214}" presName="node" presStyleLbl="revTx" presStyleIdx="0" presStyleCnt="6" custScaleX="172223">
        <dgm:presLayoutVars>
          <dgm:bulletEnabled val="1"/>
        </dgm:presLayoutVars>
      </dgm:prSet>
      <dgm:spPr/>
    </dgm:pt>
    <dgm:pt modelId="{A9123AC4-7C1E-4668-A107-949660A87471}" type="pres">
      <dgm:prSet presAssocID="{0B706CEF-48BC-4AAA-A32B-05F86698C31E}" presName="sibTrans" presStyleLbl="node1" presStyleIdx="0" presStyleCnt="6"/>
      <dgm:spPr/>
    </dgm:pt>
    <dgm:pt modelId="{21AE3AA6-6CEA-40DA-9909-CE5F40FFB558}" type="pres">
      <dgm:prSet presAssocID="{A14A4509-E247-4726-8893-828246170180}" presName="dummy" presStyleCnt="0"/>
      <dgm:spPr/>
    </dgm:pt>
    <dgm:pt modelId="{22A1DDC1-9D9B-4918-BF5D-AAECDDC7D721}" type="pres">
      <dgm:prSet presAssocID="{A14A4509-E247-4726-8893-828246170180}" presName="node" presStyleLbl="revTx" presStyleIdx="1" presStyleCnt="6" custScaleX="206889">
        <dgm:presLayoutVars>
          <dgm:bulletEnabled val="1"/>
        </dgm:presLayoutVars>
      </dgm:prSet>
      <dgm:spPr/>
    </dgm:pt>
    <dgm:pt modelId="{E9C7CD10-4930-4BB3-972D-76E103B04651}" type="pres">
      <dgm:prSet presAssocID="{ADA7DB33-60DE-49CD-8B74-D9041569A955}" presName="sibTrans" presStyleLbl="node1" presStyleIdx="1" presStyleCnt="6"/>
      <dgm:spPr/>
    </dgm:pt>
    <dgm:pt modelId="{F903904D-C698-4F40-B1A6-DF90DB64D840}" type="pres">
      <dgm:prSet presAssocID="{C28A2941-1D86-4A4A-BC96-4DAE347D231E}" presName="dummy" presStyleCnt="0"/>
      <dgm:spPr/>
    </dgm:pt>
    <dgm:pt modelId="{3D8F559A-C888-4AEB-9102-129CF68458FC}" type="pres">
      <dgm:prSet presAssocID="{C28A2941-1D86-4A4A-BC96-4DAE347D231E}" presName="node" presStyleLbl="revTx" presStyleIdx="2" presStyleCnt="6">
        <dgm:presLayoutVars>
          <dgm:bulletEnabled val="1"/>
        </dgm:presLayoutVars>
      </dgm:prSet>
      <dgm:spPr/>
    </dgm:pt>
    <dgm:pt modelId="{AA0F6C81-CF0A-4957-AAB2-45E64CE2B168}" type="pres">
      <dgm:prSet presAssocID="{1EC716AE-929E-4BB9-8628-EEEF35BC4043}" presName="sibTrans" presStyleLbl="node1" presStyleIdx="2" presStyleCnt="6"/>
      <dgm:spPr/>
    </dgm:pt>
    <dgm:pt modelId="{7A722B04-D4AC-4DE1-AA63-EAA669E84CC6}" type="pres">
      <dgm:prSet presAssocID="{7D21466F-ADCA-4493-BB30-2671B19AEE59}" presName="dummy" presStyleCnt="0"/>
      <dgm:spPr/>
    </dgm:pt>
    <dgm:pt modelId="{B15EDB29-ED15-4C2C-B1AA-2EB715B27659}" type="pres">
      <dgm:prSet presAssocID="{7D21466F-ADCA-4493-BB30-2671B19AEE59}" presName="node" presStyleLbl="revTx" presStyleIdx="3" presStyleCnt="6">
        <dgm:presLayoutVars>
          <dgm:bulletEnabled val="1"/>
        </dgm:presLayoutVars>
      </dgm:prSet>
      <dgm:spPr/>
    </dgm:pt>
    <dgm:pt modelId="{FFC598AF-358D-4A03-A733-4DCEF4019563}" type="pres">
      <dgm:prSet presAssocID="{F173F731-8D0B-4DD1-882E-C105E9015E32}" presName="sibTrans" presStyleLbl="node1" presStyleIdx="3" presStyleCnt="6"/>
      <dgm:spPr/>
    </dgm:pt>
    <dgm:pt modelId="{EF35B33D-4195-4B48-BDCB-B94432378855}" type="pres">
      <dgm:prSet presAssocID="{7074BBFD-5702-4EB2-9C2D-5AF907911867}" presName="dummy" presStyleCnt="0"/>
      <dgm:spPr/>
    </dgm:pt>
    <dgm:pt modelId="{D2543847-26DB-4DCD-8F41-C445C16E6068}" type="pres">
      <dgm:prSet presAssocID="{7074BBFD-5702-4EB2-9C2D-5AF907911867}" presName="node" presStyleLbl="revTx" presStyleIdx="4" presStyleCnt="6">
        <dgm:presLayoutVars>
          <dgm:bulletEnabled val="1"/>
        </dgm:presLayoutVars>
      </dgm:prSet>
      <dgm:spPr/>
    </dgm:pt>
    <dgm:pt modelId="{71199833-90F8-408D-862B-CB89DE4B8F56}" type="pres">
      <dgm:prSet presAssocID="{FDC7A4BB-49A8-47F7-850D-01DE01106055}" presName="sibTrans" presStyleLbl="node1" presStyleIdx="4" presStyleCnt="6"/>
      <dgm:spPr/>
    </dgm:pt>
    <dgm:pt modelId="{8C6E5B51-386B-4B11-938E-42B4C993E4D1}" type="pres">
      <dgm:prSet presAssocID="{1C3C9389-4BE6-4644-BC9E-2528F7C18D74}" presName="dummy" presStyleCnt="0"/>
      <dgm:spPr/>
    </dgm:pt>
    <dgm:pt modelId="{C2E87017-96DC-487B-8694-077EE577FCA5}" type="pres">
      <dgm:prSet presAssocID="{1C3C9389-4BE6-4644-BC9E-2528F7C18D74}" presName="node" presStyleLbl="revTx" presStyleIdx="5" presStyleCnt="6">
        <dgm:presLayoutVars>
          <dgm:bulletEnabled val="1"/>
        </dgm:presLayoutVars>
      </dgm:prSet>
      <dgm:spPr/>
    </dgm:pt>
    <dgm:pt modelId="{77F0DFAC-EEEF-46DC-B21F-F39C5C44BCCE}" type="pres">
      <dgm:prSet presAssocID="{685EEBA9-795C-4F9A-912B-7A79FE9A4C09}" presName="sibTrans" presStyleLbl="node1" presStyleIdx="5" presStyleCnt="6" custLinFactNeighborX="6207" custLinFactNeighborY="3078"/>
      <dgm:spPr/>
    </dgm:pt>
  </dgm:ptLst>
  <dgm:cxnLst>
    <dgm:cxn modelId="{56565A18-3912-4344-9CD7-1D38946D1613}" type="presOf" srcId="{1C3C9389-4BE6-4644-BC9E-2528F7C18D74}" destId="{C2E87017-96DC-487B-8694-077EE577FCA5}" srcOrd="0" destOrd="0" presId="urn:microsoft.com/office/officeart/2005/8/layout/cycle1"/>
    <dgm:cxn modelId="{CF0B5421-4EF6-4308-87F4-2391D90F6056}" srcId="{FAEE32DD-BF38-4E0F-B504-A7AB533CC162}" destId="{1C3C9389-4BE6-4644-BC9E-2528F7C18D74}" srcOrd="5" destOrd="0" parTransId="{7492D164-6488-4A1A-AE23-36C9E05D28EB}" sibTransId="{685EEBA9-795C-4F9A-912B-7A79FE9A4C09}"/>
    <dgm:cxn modelId="{5D073128-BAE2-40C0-B3DD-4E0745917191}" type="presOf" srcId="{C28A2941-1D86-4A4A-BC96-4DAE347D231E}" destId="{3D8F559A-C888-4AEB-9102-129CF68458FC}" srcOrd="0" destOrd="0" presId="urn:microsoft.com/office/officeart/2005/8/layout/cycle1"/>
    <dgm:cxn modelId="{22F30033-9416-4E00-88BB-D1AD5DFA038B}" srcId="{FAEE32DD-BF38-4E0F-B504-A7AB533CC162}" destId="{7D21466F-ADCA-4493-BB30-2671B19AEE59}" srcOrd="3" destOrd="0" parTransId="{818BA5E4-1527-48C7-9D5D-DE423AC75668}" sibTransId="{F173F731-8D0B-4DD1-882E-C105E9015E32}"/>
    <dgm:cxn modelId="{71F32637-27CF-477C-852C-BB00E72DCF60}" type="presOf" srcId="{7074BBFD-5702-4EB2-9C2D-5AF907911867}" destId="{D2543847-26DB-4DCD-8F41-C445C16E6068}" srcOrd="0" destOrd="0" presId="urn:microsoft.com/office/officeart/2005/8/layout/cycle1"/>
    <dgm:cxn modelId="{8F9F9441-C5D9-43DA-8246-D0C95990A0E4}" type="presOf" srcId="{685EEBA9-795C-4F9A-912B-7A79FE9A4C09}" destId="{77F0DFAC-EEEF-46DC-B21F-F39C5C44BCCE}" srcOrd="0" destOrd="0" presId="urn:microsoft.com/office/officeart/2005/8/layout/cycle1"/>
    <dgm:cxn modelId="{D5AA1C52-5329-418F-9123-2764E274BDF4}" srcId="{FAEE32DD-BF38-4E0F-B504-A7AB533CC162}" destId="{68CCF347-219A-409F-974E-9FD6501A1214}" srcOrd="0" destOrd="0" parTransId="{94E4DD5D-B6CD-45BC-A18F-C26192FF4C74}" sibTransId="{0B706CEF-48BC-4AAA-A32B-05F86698C31E}"/>
    <dgm:cxn modelId="{BFFE0F7B-6B37-47DC-83BB-28A5ACE0857C}" srcId="{FAEE32DD-BF38-4E0F-B504-A7AB533CC162}" destId="{A14A4509-E247-4726-8893-828246170180}" srcOrd="1" destOrd="0" parTransId="{FFA4AA6F-8ABA-4EF9-9348-DB8F7BD5DEE7}" sibTransId="{ADA7DB33-60DE-49CD-8B74-D9041569A955}"/>
    <dgm:cxn modelId="{53C2317C-EE76-40D8-B300-17BCEE44200D}" type="presOf" srcId="{1EC716AE-929E-4BB9-8628-EEEF35BC4043}" destId="{AA0F6C81-CF0A-4957-AAB2-45E64CE2B168}" srcOrd="0" destOrd="0" presId="urn:microsoft.com/office/officeart/2005/8/layout/cycle1"/>
    <dgm:cxn modelId="{32F2BD7D-A708-4E13-B92E-F830ED90D8EE}" type="presOf" srcId="{0B706CEF-48BC-4AAA-A32B-05F86698C31E}" destId="{A9123AC4-7C1E-4668-A107-949660A87471}" srcOrd="0" destOrd="0" presId="urn:microsoft.com/office/officeart/2005/8/layout/cycle1"/>
    <dgm:cxn modelId="{CB5CDE8D-7F00-4B98-860F-D451DD59D05B}" type="presOf" srcId="{FAEE32DD-BF38-4E0F-B504-A7AB533CC162}" destId="{9198B159-3A15-4A40-A0B9-EEDBDBDC9667}" srcOrd="0" destOrd="0" presId="urn:microsoft.com/office/officeart/2005/8/layout/cycle1"/>
    <dgm:cxn modelId="{0961C597-EEC0-4122-B6CB-DE97F80E7BAD}" srcId="{FAEE32DD-BF38-4E0F-B504-A7AB533CC162}" destId="{7074BBFD-5702-4EB2-9C2D-5AF907911867}" srcOrd="4" destOrd="0" parTransId="{D0DE2019-6E5D-4B8D-9E92-5927FACBFA8E}" sibTransId="{FDC7A4BB-49A8-47F7-850D-01DE01106055}"/>
    <dgm:cxn modelId="{FE8D37A6-56FF-42CA-AC1F-3856C9D8994F}" type="presOf" srcId="{F173F731-8D0B-4DD1-882E-C105E9015E32}" destId="{FFC598AF-358D-4A03-A733-4DCEF4019563}" srcOrd="0" destOrd="0" presId="urn:microsoft.com/office/officeart/2005/8/layout/cycle1"/>
    <dgm:cxn modelId="{6EDAA0BC-9B12-4A65-853D-E3F548A46763}" type="presOf" srcId="{FDC7A4BB-49A8-47F7-850D-01DE01106055}" destId="{71199833-90F8-408D-862B-CB89DE4B8F56}" srcOrd="0" destOrd="0" presId="urn:microsoft.com/office/officeart/2005/8/layout/cycle1"/>
    <dgm:cxn modelId="{3F998BC2-BFF8-45DE-836F-6462C7E0058D}" type="presOf" srcId="{68CCF347-219A-409F-974E-9FD6501A1214}" destId="{FC439954-818E-4614-AA76-5E19C9B5C67C}" srcOrd="0" destOrd="0" presId="urn:microsoft.com/office/officeart/2005/8/layout/cycle1"/>
    <dgm:cxn modelId="{1106DECF-08AA-44F0-9668-E51C7D968AD7}" type="presOf" srcId="{A14A4509-E247-4726-8893-828246170180}" destId="{22A1DDC1-9D9B-4918-BF5D-AAECDDC7D721}" srcOrd="0" destOrd="0" presId="urn:microsoft.com/office/officeart/2005/8/layout/cycle1"/>
    <dgm:cxn modelId="{6B0523D6-83F3-426C-8CC6-8C35C45FED8B}" type="presOf" srcId="{ADA7DB33-60DE-49CD-8B74-D9041569A955}" destId="{E9C7CD10-4930-4BB3-972D-76E103B04651}" srcOrd="0" destOrd="0" presId="urn:microsoft.com/office/officeart/2005/8/layout/cycle1"/>
    <dgm:cxn modelId="{F4360CD7-3863-4C1E-966F-6D7601990CD9}" srcId="{FAEE32DD-BF38-4E0F-B504-A7AB533CC162}" destId="{C28A2941-1D86-4A4A-BC96-4DAE347D231E}" srcOrd="2" destOrd="0" parTransId="{8CE66902-218E-4DAF-B513-DE63785EA07A}" sibTransId="{1EC716AE-929E-4BB9-8628-EEEF35BC4043}"/>
    <dgm:cxn modelId="{0D6066FD-D8A2-4A00-9BD5-A1925E150AAC}" type="presOf" srcId="{7D21466F-ADCA-4493-BB30-2671B19AEE59}" destId="{B15EDB29-ED15-4C2C-B1AA-2EB715B27659}" srcOrd="0" destOrd="0" presId="urn:microsoft.com/office/officeart/2005/8/layout/cycle1"/>
    <dgm:cxn modelId="{26D16FCF-4288-47F4-B5D8-79D426A45F3A}" type="presParOf" srcId="{9198B159-3A15-4A40-A0B9-EEDBDBDC9667}" destId="{6E20BB61-9425-4170-8D29-256402D4B563}" srcOrd="0" destOrd="0" presId="urn:microsoft.com/office/officeart/2005/8/layout/cycle1"/>
    <dgm:cxn modelId="{28DA0ADC-30DB-4F58-A924-A5903DD4F7D4}" type="presParOf" srcId="{9198B159-3A15-4A40-A0B9-EEDBDBDC9667}" destId="{FC439954-818E-4614-AA76-5E19C9B5C67C}" srcOrd="1" destOrd="0" presId="urn:microsoft.com/office/officeart/2005/8/layout/cycle1"/>
    <dgm:cxn modelId="{E8A7A533-73D7-4095-AD65-71B01EDAB786}" type="presParOf" srcId="{9198B159-3A15-4A40-A0B9-EEDBDBDC9667}" destId="{A9123AC4-7C1E-4668-A107-949660A87471}" srcOrd="2" destOrd="0" presId="urn:microsoft.com/office/officeart/2005/8/layout/cycle1"/>
    <dgm:cxn modelId="{FC238427-C98B-4319-9425-F7F196941F51}" type="presParOf" srcId="{9198B159-3A15-4A40-A0B9-EEDBDBDC9667}" destId="{21AE3AA6-6CEA-40DA-9909-CE5F40FFB558}" srcOrd="3" destOrd="0" presId="urn:microsoft.com/office/officeart/2005/8/layout/cycle1"/>
    <dgm:cxn modelId="{D2630DC6-EB99-4364-B9A3-5F6DE669A68C}" type="presParOf" srcId="{9198B159-3A15-4A40-A0B9-EEDBDBDC9667}" destId="{22A1DDC1-9D9B-4918-BF5D-AAECDDC7D721}" srcOrd="4" destOrd="0" presId="urn:microsoft.com/office/officeart/2005/8/layout/cycle1"/>
    <dgm:cxn modelId="{72A1B8EE-CF15-412C-B941-BD14CC4E0A1B}" type="presParOf" srcId="{9198B159-3A15-4A40-A0B9-EEDBDBDC9667}" destId="{E9C7CD10-4930-4BB3-972D-76E103B04651}" srcOrd="5" destOrd="0" presId="urn:microsoft.com/office/officeart/2005/8/layout/cycle1"/>
    <dgm:cxn modelId="{043643AC-FF5E-4861-B1B6-8D07E389A1AA}" type="presParOf" srcId="{9198B159-3A15-4A40-A0B9-EEDBDBDC9667}" destId="{F903904D-C698-4F40-B1A6-DF90DB64D840}" srcOrd="6" destOrd="0" presId="urn:microsoft.com/office/officeart/2005/8/layout/cycle1"/>
    <dgm:cxn modelId="{DB531281-9BB5-41A1-9B44-36CC2760A2C4}" type="presParOf" srcId="{9198B159-3A15-4A40-A0B9-EEDBDBDC9667}" destId="{3D8F559A-C888-4AEB-9102-129CF68458FC}" srcOrd="7" destOrd="0" presId="urn:microsoft.com/office/officeart/2005/8/layout/cycle1"/>
    <dgm:cxn modelId="{F1F3C130-1754-4160-BDF7-474686FEB4E2}" type="presParOf" srcId="{9198B159-3A15-4A40-A0B9-EEDBDBDC9667}" destId="{AA0F6C81-CF0A-4957-AAB2-45E64CE2B168}" srcOrd="8" destOrd="0" presId="urn:microsoft.com/office/officeart/2005/8/layout/cycle1"/>
    <dgm:cxn modelId="{A73B3BAB-A305-4B70-8F70-826A0BBC92E6}" type="presParOf" srcId="{9198B159-3A15-4A40-A0B9-EEDBDBDC9667}" destId="{7A722B04-D4AC-4DE1-AA63-EAA669E84CC6}" srcOrd="9" destOrd="0" presId="urn:microsoft.com/office/officeart/2005/8/layout/cycle1"/>
    <dgm:cxn modelId="{FD364C9C-4349-4629-B3BA-65AB6C0B30D3}" type="presParOf" srcId="{9198B159-3A15-4A40-A0B9-EEDBDBDC9667}" destId="{B15EDB29-ED15-4C2C-B1AA-2EB715B27659}" srcOrd="10" destOrd="0" presId="urn:microsoft.com/office/officeart/2005/8/layout/cycle1"/>
    <dgm:cxn modelId="{13AD6D70-A8BA-4316-B52C-82CBF90FC815}" type="presParOf" srcId="{9198B159-3A15-4A40-A0B9-EEDBDBDC9667}" destId="{FFC598AF-358D-4A03-A733-4DCEF4019563}" srcOrd="11" destOrd="0" presId="urn:microsoft.com/office/officeart/2005/8/layout/cycle1"/>
    <dgm:cxn modelId="{4CC50C44-2DD7-4B96-9A04-DFF87CBAFE48}" type="presParOf" srcId="{9198B159-3A15-4A40-A0B9-EEDBDBDC9667}" destId="{EF35B33D-4195-4B48-BDCB-B94432378855}" srcOrd="12" destOrd="0" presId="urn:microsoft.com/office/officeart/2005/8/layout/cycle1"/>
    <dgm:cxn modelId="{68A34364-23D8-4093-AED6-82980AA3020B}" type="presParOf" srcId="{9198B159-3A15-4A40-A0B9-EEDBDBDC9667}" destId="{D2543847-26DB-4DCD-8F41-C445C16E6068}" srcOrd="13" destOrd="0" presId="urn:microsoft.com/office/officeart/2005/8/layout/cycle1"/>
    <dgm:cxn modelId="{9B73894D-63D2-4CAD-91F9-0BB3D7EBD25B}" type="presParOf" srcId="{9198B159-3A15-4A40-A0B9-EEDBDBDC9667}" destId="{71199833-90F8-408D-862B-CB89DE4B8F56}" srcOrd="14" destOrd="0" presId="urn:microsoft.com/office/officeart/2005/8/layout/cycle1"/>
    <dgm:cxn modelId="{1175625D-F5CF-476B-BCF6-A815760AD01C}" type="presParOf" srcId="{9198B159-3A15-4A40-A0B9-EEDBDBDC9667}" destId="{8C6E5B51-386B-4B11-938E-42B4C993E4D1}" srcOrd="15" destOrd="0" presId="urn:microsoft.com/office/officeart/2005/8/layout/cycle1"/>
    <dgm:cxn modelId="{05AEC505-23BE-428F-AA08-46E292556221}" type="presParOf" srcId="{9198B159-3A15-4A40-A0B9-EEDBDBDC9667}" destId="{C2E87017-96DC-487B-8694-077EE577FCA5}" srcOrd="16" destOrd="0" presId="urn:microsoft.com/office/officeart/2005/8/layout/cycle1"/>
    <dgm:cxn modelId="{234750A7-9517-48D9-B588-E3904AD96F08}" type="presParOf" srcId="{9198B159-3A15-4A40-A0B9-EEDBDBDC9667}" destId="{77F0DFAC-EEEF-46DC-B21F-F39C5C44BCCE}"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890A50-003B-478F-9A3F-DD92AC7E972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0D252C6-7298-4056-848F-AF300AFAB4DE}">
      <dgm:prSet phldrT="[Text]"/>
      <dgm:spPr/>
      <dgm:t>
        <a:bodyPr/>
        <a:lstStyle/>
        <a:p>
          <a:r>
            <a:rPr lang="en-GB" b="1" dirty="0">
              <a:solidFill>
                <a:schemeClr val="accent5">
                  <a:lumMod val="50000"/>
                </a:schemeClr>
              </a:solidFill>
            </a:rPr>
            <a:t>FLUSH</a:t>
          </a:r>
        </a:p>
      </dgm:t>
    </dgm:pt>
    <dgm:pt modelId="{CC0ABD80-488C-4BC7-8001-BD4161C9B07C}" type="parTrans" cxnId="{B8CBAB0C-73BE-43B5-91A9-1A3EC4288D20}">
      <dgm:prSet/>
      <dgm:spPr/>
      <dgm:t>
        <a:bodyPr/>
        <a:lstStyle/>
        <a:p>
          <a:endParaRPr lang="en-GB"/>
        </a:p>
      </dgm:t>
    </dgm:pt>
    <dgm:pt modelId="{B17FB6A2-362A-4204-8892-95ABF1FBAA63}" type="sibTrans" cxnId="{B8CBAB0C-73BE-43B5-91A9-1A3EC4288D20}">
      <dgm:prSet/>
      <dgm:spPr/>
      <dgm:t>
        <a:bodyPr/>
        <a:lstStyle/>
        <a:p>
          <a:endParaRPr lang="en-GB"/>
        </a:p>
      </dgm:t>
    </dgm:pt>
    <dgm:pt modelId="{86AC6856-6B33-4396-8C61-5344731D86BF}">
      <dgm:prSet phldrT="[Text]"/>
      <dgm:spPr/>
      <dgm:t>
        <a:bodyPr/>
        <a:lstStyle/>
        <a:p>
          <a:r>
            <a:rPr lang="en-GB" b="0" dirty="0"/>
            <a:t>Removes gross contamination</a:t>
          </a:r>
          <a:endParaRPr lang="en-GB" b="1" dirty="0"/>
        </a:p>
      </dgm:t>
    </dgm:pt>
    <dgm:pt modelId="{CF1AC848-3777-4361-831E-52A2E0093717}" type="parTrans" cxnId="{1D0DEF13-2F1F-46C0-9685-AA22F2B26587}">
      <dgm:prSet/>
      <dgm:spPr/>
      <dgm:t>
        <a:bodyPr/>
        <a:lstStyle/>
        <a:p>
          <a:endParaRPr lang="en-GB"/>
        </a:p>
      </dgm:t>
    </dgm:pt>
    <dgm:pt modelId="{A7BD399F-C77F-4F30-A6AF-D48199065CCD}" type="sibTrans" cxnId="{1D0DEF13-2F1F-46C0-9685-AA22F2B26587}">
      <dgm:prSet/>
      <dgm:spPr/>
      <dgm:t>
        <a:bodyPr/>
        <a:lstStyle/>
        <a:p>
          <a:endParaRPr lang="en-GB"/>
        </a:p>
      </dgm:t>
    </dgm:pt>
    <dgm:pt modelId="{FD94A99F-E80D-4EF6-A795-1D5BB77E1DDE}">
      <dgm:prSet phldrT="[Text]"/>
      <dgm:spPr/>
      <dgm:t>
        <a:bodyPr/>
        <a:lstStyle/>
        <a:p>
          <a:r>
            <a:rPr lang="en-GB" dirty="0"/>
            <a:t>Water temp under 45</a:t>
          </a:r>
          <a:r>
            <a:rPr lang="en-GB" dirty="0">
              <a:latin typeface="Calibri"/>
            </a:rPr>
            <a:t>°c</a:t>
          </a:r>
          <a:endParaRPr lang="en-GB" dirty="0"/>
        </a:p>
      </dgm:t>
    </dgm:pt>
    <dgm:pt modelId="{446255AE-4B88-49E1-ACB3-6B730F076C56}" type="parTrans" cxnId="{099D4C62-D1A7-4BE7-8BF9-4AD28F269864}">
      <dgm:prSet/>
      <dgm:spPr/>
      <dgm:t>
        <a:bodyPr/>
        <a:lstStyle/>
        <a:p>
          <a:endParaRPr lang="en-GB"/>
        </a:p>
      </dgm:t>
    </dgm:pt>
    <dgm:pt modelId="{79327428-BC69-4132-9961-F1572FB2FA3D}" type="sibTrans" cxnId="{099D4C62-D1A7-4BE7-8BF9-4AD28F269864}">
      <dgm:prSet/>
      <dgm:spPr/>
      <dgm:t>
        <a:bodyPr/>
        <a:lstStyle/>
        <a:p>
          <a:endParaRPr lang="en-GB"/>
        </a:p>
      </dgm:t>
    </dgm:pt>
    <dgm:pt modelId="{5D14B12C-F126-4519-8A40-E5AB5D92D268}">
      <dgm:prSet phldrT="[Text]"/>
      <dgm:spPr/>
      <dgm:t>
        <a:bodyPr/>
        <a:lstStyle/>
        <a:p>
          <a:r>
            <a:rPr lang="en-GB" b="1" dirty="0">
              <a:solidFill>
                <a:schemeClr val="accent5">
                  <a:lumMod val="50000"/>
                </a:schemeClr>
              </a:solidFill>
            </a:rPr>
            <a:t>WASH</a:t>
          </a:r>
        </a:p>
      </dgm:t>
    </dgm:pt>
    <dgm:pt modelId="{6C8922E6-DE9A-4B77-BD58-05064EA07265}" type="parTrans" cxnId="{94AFD5AD-73C6-406C-86EB-9B94E7C4F4BA}">
      <dgm:prSet/>
      <dgm:spPr/>
      <dgm:t>
        <a:bodyPr/>
        <a:lstStyle/>
        <a:p>
          <a:endParaRPr lang="en-GB"/>
        </a:p>
      </dgm:t>
    </dgm:pt>
    <dgm:pt modelId="{0371FBF4-F746-4317-9B00-9D9136AB2937}" type="sibTrans" cxnId="{94AFD5AD-73C6-406C-86EB-9B94E7C4F4BA}">
      <dgm:prSet/>
      <dgm:spPr/>
      <dgm:t>
        <a:bodyPr/>
        <a:lstStyle/>
        <a:p>
          <a:endParaRPr lang="en-GB"/>
        </a:p>
      </dgm:t>
    </dgm:pt>
    <dgm:pt modelId="{3474DC52-8973-460C-B8AE-2828813AA286}">
      <dgm:prSet phldrT="[Text]"/>
      <dgm:spPr/>
      <dgm:t>
        <a:bodyPr/>
        <a:lstStyle/>
        <a:p>
          <a:r>
            <a:rPr lang="en-GB" b="0" dirty="0"/>
            <a:t>Detergent wash </a:t>
          </a:r>
          <a:endParaRPr lang="en-GB" b="1" dirty="0"/>
        </a:p>
      </dgm:t>
    </dgm:pt>
    <dgm:pt modelId="{96EB3B6D-E0DC-402A-825C-6157ECD40937}" type="parTrans" cxnId="{7EB6BB39-B9A2-4394-8E87-E29990B2F580}">
      <dgm:prSet/>
      <dgm:spPr/>
      <dgm:t>
        <a:bodyPr/>
        <a:lstStyle/>
        <a:p>
          <a:endParaRPr lang="en-GB"/>
        </a:p>
      </dgm:t>
    </dgm:pt>
    <dgm:pt modelId="{E296DFE7-2AC9-4E81-A5CE-EA6AD7F4AE75}" type="sibTrans" cxnId="{7EB6BB39-B9A2-4394-8E87-E29990B2F580}">
      <dgm:prSet/>
      <dgm:spPr/>
      <dgm:t>
        <a:bodyPr/>
        <a:lstStyle/>
        <a:p>
          <a:endParaRPr lang="en-GB"/>
        </a:p>
      </dgm:t>
    </dgm:pt>
    <dgm:pt modelId="{DE4428B8-A868-4C8F-9499-B168A55E883B}">
      <dgm:prSet phldrT="[Text]"/>
      <dgm:spPr/>
      <dgm:t>
        <a:bodyPr/>
        <a:lstStyle/>
        <a:p>
          <a:r>
            <a:rPr lang="en-GB" dirty="0"/>
            <a:t>Chemical processes loosen &amp; break up debris</a:t>
          </a:r>
        </a:p>
      </dgm:t>
    </dgm:pt>
    <dgm:pt modelId="{41642B04-3F78-42AE-889A-F4EB0BC39F21}" type="parTrans" cxnId="{FEA79660-B0E0-4BD7-AE17-650B0D659A1C}">
      <dgm:prSet/>
      <dgm:spPr/>
      <dgm:t>
        <a:bodyPr/>
        <a:lstStyle/>
        <a:p>
          <a:endParaRPr lang="en-GB"/>
        </a:p>
      </dgm:t>
    </dgm:pt>
    <dgm:pt modelId="{33D7FFBC-594F-4102-93C2-3CD4CEA845A9}" type="sibTrans" cxnId="{FEA79660-B0E0-4BD7-AE17-650B0D659A1C}">
      <dgm:prSet/>
      <dgm:spPr/>
      <dgm:t>
        <a:bodyPr/>
        <a:lstStyle/>
        <a:p>
          <a:endParaRPr lang="en-GB"/>
        </a:p>
      </dgm:t>
    </dgm:pt>
    <dgm:pt modelId="{F37F3815-8D55-44B4-8781-DD83A469A6B9}">
      <dgm:prSet phldrT="[Text]"/>
      <dgm:spPr/>
      <dgm:t>
        <a:bodyPr/>
        <a:lstStyle/>
        <a:p>
          <a:r>
            <a:rPr lang="en-GB" b="1" dirty="0">
              <a:solidFill>
                <a:schemeClr val="accent5">
                  <a:lumMod val="50000"/>
                </a:schemeClr>
              </a:solidFill>
            </a:rPr>
            <a:t>RINSE</a:t>
          </a:r>
        </a:p>
      </dgm:t>
    </dgm:pt>
    <dgm:pt modelId="{F073BCF7-1C5C-42E4-9D00-3870F31B2A74}" type="parTrans" cxnId="{603C4C88-69C4-4E98-B0D1-48059142A372}">
      <dgm:prSet/>
      <dgm:spPr/>
      <dgm:t>
        <a:bodyPr/>
        <a:lstStyle/>
        <a:p>
          <a:endParaRPr lang="en-GB"/>
        </a:p>
      </dgm:t>
    </dgm:pt>
    <dgm:pt modelId="{B4DB77CC-16D2-4D8A-92AD-67402119C44B}" type="sibTrans" cxnId="{603C4C88-69C4-4E98-B0D1-48059142A372}">
      <dgm:prSet/>
      <dgm:spPr/>
      <dgm:t>
        <a:bodyPr/>
        <a:lstStyle/>
        <a:p>
          <a:endParaRPr lang="en-GB"/>
        </a:p>
      </dgm:t>
    </dgm:pt>
    <dgm:pt modelId="{E825CDF6-BEE9-4081-A83B-CC96506AF1AC}">
      <dgm:prSet phldrT="[Text]"/>
      <dgm:spPr/>
      <dgm:t>
        <a:bodyPr/>
        <a:lstStyle/>
        <a:p>
          <a:r>
            <a:rPr lang="en-GB" b="0" dirty="0"/>
            <a:t>Removes detergent </a:t>
          </a:r>
        </a:p>
      </dgm:t>
    </dgm:pt>
    <dgm:pt modelId="{1160DB9C-9664-4AE8-888A-82258E8721B1}" type="parTrans" cxnId="{6B930907-D512-48EE-9E3D-BE303FC36BB6}">
      <dgm:prSet/>
      <dgm:spPr/>
      <dgm:t>
        <a:bodyPr/>
        <a:lstStyle/>
        <a:p>
          <a:endParaRPr lang="en-GB"/>
        </a:p>
      </dgm:t>
    </dgm:pt>
    <dgm:pt modelId="{E0BE1388-FF2C-4132-A4CC-A4A64EFB52E5}" type="sibTrans" cxnId="{6B930907-D512-48EE-9E3D-BE303FC36BB6}">
      <dgm:prSet/>
      <dgm:spPr/>
      <dgm:t>
        <a:bodyPr/>
        <a:lstStyle/>
        <a:p>
          <a:endParaRPr lang="en-GB"/>
        </a:p>
      </dgm:t>
    </dgm:pt>
    <dgm:pt modelId="{75BA26D5-261F-49FF-8010-4855D766DC85}">
      <dgm:prSet phldrT="[Text]"/>
      <dgm:spPr/>
      <dgm:t>
        <a:bodyPr/>
        <a:lstStyle/>
        <a:p>
          <a:r>
            <a:rPr lang="en-GB" dirty="0"/>
            <a:t> Good quality water should be used </a:t>
          </a:r>
        </a:p>
      </dgm:t>
    </dgm:pt>
    <dgm:pt modelId="{0165F319-232D-4250-B365-3D1DC4FAB604}" type="parTrans" cxnId="{C7F25604-2CA7-4375-83F7-CC5B3FDF070F}">
      <dgm:prSet/>
      <dgm:spPr/>
      <dgm:t>
        <a:bodyPr/>
        <a:lstStyle/>
        <a:p>
          <a:endParaRPr lang="en-GB"/>
        </a:p>
      </dgm:t>
    </dgm:pt>
    <dgm:pt modelId="{A43DB1B1-384A-4A35-AED5-2676CDDED526}" type="sibTrans" cxnId="{C7F25604-2CA7-4375-83F7-CC5B3FDF070F}">
      <dgm:prSet/>
      <dgm:spPr/>
      <dgm:t>
        <a:bodyPr/>
        <a:lstStyle/>
        <a:p>
          <a:endParaRPr lang="en-GB"/>
        </a:p>
      </dgm:t>
    </dgm:pt>
    <dgm:pt modelId="{DA1FB5A4-8071-4B4C-B1F4-DD74C7226CB7}">
      <dgm:prSet phldrT="[Text]" custT="1"/>
      <dgm:spPr/>
      <dgm:t>
        <a:bodyPr/>
        <a:lstStyle/>
        <a:p>
          <a:r>
            <a:rPr lang="en-GB" sz="1400" b="1" dirty="0">
              <a:solidFill>
                <a:schemeClr val="accent5">
                  <a:lumMod val="50000"/>
                </a:schemeClr>
              </a:solidFill>
            </a:rPr>
            <a:t>Thermal</a:t>
          </a:r>
        </a:p>
        <a:p>
          <a:r>
            <a:rPr lang="en-GB" sz="1400" b="1" dirty="0">
              <a:solidFill>
                <a:schemeClr val="accent5">
                  <a:lumMod val="50000"/>
                </a:schemeClr>
              </a:solidFill>
            </a:rPr>
            <a:t>Disinfect</a:t>
          </a:r>
        </a:p>
      </dgm:t>
    </dgm:pt>
    <dgm:pt modelId="{228404BC-0822-42D3-9904-1B7581F06B1D}" type="parTrans" cxnId="{DCEFD90F-F0A4-4E2F-912B-0FB3FD140367}">
      <dgm:prSet/>
      <dgm:spPr/>
      <dgm:t>
        <a:bodyPr/>
        <a:lstStyle/>
        <a:p>
          <a:endParaRPr lang="en-GB"/>
        </a:p>
      </dgm:t>
    </dgm:pt>
    <dgm:pt modelId="{2E2B3793-D119-4C9A-9F2D-38976CB2AAB1}" type="sibTrans" cxnId="{DCEFD90F-F0A4-4E2F-912B-0FB3FD140367}">
      <dgm:prSet/>
      <dgm:spPr/>
      <dgm:t>
        <a:bodyPr/>
        <a:lstStyle/>
        <a:p>
          <a:endParaRPr lang="en-GB"/>
        </a:p>
      </dgm:t>
    </dgm:pt>
    <dgm:pt modelId="{97C36C6A-B565-4C22-A39D-0EC0B3365A09}">
      <dgm:prSet phldrT="[Text]"/>
      <dgm:spPr/>
      <dgm:t>
        <a:bodyPr/>
        <a:lstStyle/>
        <a:p>
          <a:endParaRPr lang="en-GB" dirty="0"/>
        </a:p>
      </dgm:t>
    </dgm:pt>
    <dgm:pt modelId="{4CA5697F-ED85-4B90-9A37-148FC48EA7E9}" type="parTrans" cxnId="{5E315951-FF22-43BA-BEA2-F263092D97EF}">
      <dgm:prSet/>
      <dgm:spPr/>
      <dgm:t>
        <a:bodyPr/>
        <a:lstStyle/>
        <a:p>
          <a:endParaRPr lang="en-GB"/>
        </a:p>
      </dgm:t>
    </dgm:pt>
    <dgm:pt modelId="{2DE23339-FACC-4853-8482-CF07EC8E93B1}" type="sibTrans" cxnId="{5E315951-FF22-43BA-BEA2-F263092D97EF}">
      <dgm:prSet/>
      <dgm:spPr/>
      <dgm:t>
        <a:bodyPr/>
        <a:lstStyle/>
        <a:p>
          <a:endParaRPr lang="en-GB"/>
        </a:p>
      </dgm:t>
    </dgm:pt>
    <dgm:pt modelId="{A2B670BE-E9A6-4606-8A64-E6BBA52A6091}">
      <dgm:prSet/>
      <dgm:spPr/>
      <dgm:t>
        <a:bodyPr/>
        <a:lstStyle/>
        <a:p>
          <a:r>
            <a:rPr lang="en-GB" dirty="0"/>
            <a:t>Temperature raised &amp; held at pre-set disinfection temperature</a:t>
          </a:r>
        </a:p>
      </dgm:t>
    </dgm:pt>
    <dgm:pt modelId="{64C63F25-6E6A-43A7-A24D-3B25E664C9BB}" type="parTrans" cxnId="{E5F612F4-6CF6-4935-A89F-BF68F0B595C5}">
      <dgm:prSet/>
      <dgm:spPr/>
      <dgm:t>
        <a:bodyPr/>
        <a:lstStyle/>
        <a:p>
          <a:endParaRPr lang="en-GB"/>
        </a:p>
      </dgm:t>
    </dgm:pt>
    <dgm:pt modelId="{615AF1EC-548D-44CB-AA2C-827E32059364}" type="sibTrans" cxnId="{E5F612F4-6CF6-4935-A89F-BF68F0B595C5}">
      <dgm:prSet/>
      <dgm:spPr/>
      <dgm:t>
        <a:bodyPr/>
        <a:lstStyle/>
        <a:p>
          <a:endParaRPr lang="en-GB"/>
        </a:p>
      </dgm:t>
    </dgm:pt>
    <dgm:pt modelId="{F1434F52-F7BD-45D5-88D9-F8EFF11DA528}">
      <dgm:prSet/>
      <dgm:spPr/>
      <dgm:t>
        <a:bodyPr/>
        <a:lstStyle/>
        <a:p>
          <a:r>
            <a:rPr lang="en-GB" dirty="0"/>
            <a:t>E.g. 80</a:t>
          </a:r>
          <a:r>
            <a:rPr lang="en-GB" dirty="0">
              <a:latin typeface="Calibri"/>
            </a:rPr>
            <a:t>°c for 10 minutes or 90°c for 1 minute</a:t>
          </a:r>
          <a:endParaRPr lang="en-GB" dirty="0"/>
        </a:p>
      </dgm:t>
    </dgm:pt>
    <dgm:pt modelId="{D0D4063E-DD4E-4599-B4AC-02A0BBCE7B30}" type="parTrans" cxnId="{8D5A0AB4-B545-4361-9DAA-EA81BDDBC6C6}">
      <dgm:prSet/>
      <dgm:spPr/>
      <dgm:t>
        <a:bodyPr/>
        <a:lstStyle/>
        <a:p>
          <a:endParaRPr lang="en-GB"/>
        </a:p>
      </dgm:t>
    </dgm:pt>
    <dgm:pt modelId="{8ACA6FF2-D098-4C9F-BD64-530916CE53AA}" type="sibTrans" cxnId="{8D5A0AB4-B545-4361-9DAA-EA81BDDBC6C6}">
      <dgm:prSet/>
      <dgm:spPr/>
      <dgm:t>
        <a:bodyPr/>
        <a:lstStyle/>
        <a:p>
          <a:endParaRPr lang="en-GB"/>
        </a:p>
      </dgm:t>
    </dgm:pt>
    <dgm:pt modelId="{B6C0F28B-F423-4619-B409-F062D06BE464}">
      <dgm:prSet/>
      <dgm:spPr/>
      <dgm:t>
        <a:bodyPr/>
        <a:lstStyle/>
        <a:p>
          <a:r>
            <a:rPr lang="en-GB" b="1" dirty="0">
              <a:solidFill>
                <a:schemeClr val="accent5">
                  <a:lumMod val="50000"/>
                </a:schemeClr>
              </a:solidFill>
            </a:rPr>
            <a:t>Drying</a:t>
          </a:r>
        </a:p>
      </dgm:t>
    </dgm:pt>
    <dgm:pt modelId="{6FF0F1E1-E837-4639-9A2E-7F5417CE9740}" type="parTrans" cxnId="{89B24934-40BA-480D-914E-70B3C239B1ED}">
      <dgm:prSet/>
      <dgm:spPr/>
      <dgm:t>
        <a:bodyPr/>
        <a:lstStyle/>
        <a:p>
          <a:endParaRPr lang="en-GB"/>
        </a:p>
      </dgm:t>
    </dgm:pt>
    <dgm:pt modelId="{201034E6-675B-4C61-893C-4F5D0305D0A7}" type="sibTrans" cxnId="{89B24934-40BA-480D-914E-70B3C239B1ED}">
      <dgm:prSet/>
      <dgm:spPr/>
      <dgm:t>
        <a:bodyPr/>
        <a:lstStyle/>
        <a:p>
          <a:endParaRPr lang="en-GB"/>
        </a:p>
      </dgm:t>
    </dgm:pt>
    <dgm:pt modelId="{78819575-CBAF-45B2-BB34-341CC840C6C8}">
      <dgm:prSet/>
      <dgm:spPr/>
      <dgm:t>
        <a:bodyPr/>
        <a:lstStyle/>
        <a:p>
          <a:r>
            <a:rPr lang="en-GB" dirty="0"/>
            <a:t>Purges the load and chamber with heated air to remove residual moisture</a:t>
          </a:r>
        </a:p>
      </dgm:t>
    </dgm:pt>
    <dgm:pt modelId="{93F3FC37-71D2-4818-B162-8C5705B264B9}" type="parTrans" cxnId="{43AF12C2-9D33-40B7-A0C2-644A5885151D}">
      <dgm:prSet/>
      <dgm:spPr/>
      <dgm:t>
        <a:bodyPr/>
        <a:lstStyle/>
        <a:p>
          <a:endParaRPr lang="en-GB"/>
        </a:p>
      </dgm:t>
    </dgm:pt>
    <dgm:pt modelId="{F48DA999-B5ED-4D65-A7CE-09BD80AF4EF6}" type="sibTrans" cxnId="{43AF12C2-9D33-40B7-A0C2-644A5885151D}">
      <dgm:prSet/>
      <dgm:spPr/>
      <dgm:t>
        <a:bodyPr/>
        <a:lstStyle/>
        <a:p>
          <a:endParaRPr lang="en-GB"/>
        </a:p>
      </dgm:t>
    </dgm:pt>
    <dgm:pt modelId="{89F6B438-FA2E-42AF-BB88-949219BA4F61}" type="pres">
      <dgm:prSet presAssocID="{F4890A50-003B-478F-9A3F-DD92AC7E972B}" presName="linearFlow" presStyleCnt="0">
        <dgm:presLayoutVars>
          <dgm:dir/>
          <dgm:animLvl val="lvl"/>
          <dgm:resizeHandles val="exact"/>
        </dgm:presLayoutVars>
      </dgm:prSet>
      <dgm:spPr/>
    </dgm:pt>
    <dgm:pt modelId="{F2C3881D-E3E1-44A4-A84B-1C9F30E4E13B}" type="pres">
      <dgm:prSet presAssocID="{20D252C6-7298-4056-848F-AF300AFAB4DE}" presName="composite" presStyleCnt="0"/>
      <dgm:spPr/>
    </dgm:pt>
    <dgm:pt modelId="{933AD326-8655-4991-8197-7DB80EAB7FD6}" type="pres">
      <dgm:prSet presAssocID="{20D252C6-7298-4056-848F-AF300AFAB4DE}" presName="parentText" presStyleLbl="alignNode1" presStyleIdx="0" presStyleCnt="5" custScaleX="118632">
        <dgm:presLayoutVars>
          <dgm:chMax val="1"/>
          <dgm:bulletEnabled val="1"/>
        </dgm:presLayoutVars>
      </dgm:prSet>
      <dgm:spPr/>
    </dgm:pt>
    <dgm:pt modelId="{477476C5-8560-4869-829D-69B96D819C1E}" type="pres">
      <dgm:prSet presAssocID="{20D252C6-7298-4056-848F-AF300AFAB4DE}" presName="descendantText" presStyleLbl="alignAcc1" presStyleIdx="0" presStyleCnt="5">
        <dgm:presLayoutVars>
          <dgm:bulletEnabled val="1"/>
        </dgm:presLayoutVars>
      </dgm:prSet>
      <dgm:spPr/>
    </dgm:pt>
    <dgm:pt modelId="{C8F53CCE-47D1-4756-AC85-966C317D27D7}" type="pres">
      <dgm:prSet presAssocID="{B17FB6A2-362A-4204-8892-95ABF1FBAA63}" presName="sp" presStyleCnt="0"/>
      <dgm:spPr/>
    </dgm:pt>
    <dgm:pt modelId="{E184BD96-7818-41BC-9D7F-EA87C4303AC5}" type="pres">
      <dgm:prSet presAssocID="{5D14B12C-F126-4519-8A40-E5AB5D92D268}" presName="composite" presStyleCnt="0"/>
      <dgm:spPr/>
    </dgm:pt>
    <dgm:pt modelId="{28D96765-2D77-414A-A7A9-0ADC34B8369B}" type="pres">
      <dgm:prSet presAssocID="{5D14B12C-F126-4519-8A40-E5AB5D92D268}" presName="parentText" presStyleLbl="alignNode1" presStyleIdx="1" presStyleCnt="5" custScaleX="109728">
        <dgm:presLayoutVars>
          <dgm:chMax val="1"/>
          <dgm:bulletEnabled val="1"/>
        </dgm:presLayoutVars>
      </dgm:prSet>
      <dgm:spPr/>
    </dgm:pt>
    <dgm:pt modelId="{F3847A87-68BE-493D-9BFD-427859DA9E72}" type="pres">
      <dgm:prSet presAssocID="{5D14B12C-F126-4519-8A40-E5AB5D92D268}" presName="descendantText" presStyleLbl="alignAcc1" presStyleIdx="1" presStyleCnt="5">
        <dgm:presLayoutVars>
          <dgm:bulletEnabled val="1"/>
        </dgm:presLayoutVars>
      </dgm:prSet>
      <dgm:spPr/>
    </dgm:pt>
    <dgm:pt modelId="{F167A35B-3D30-4A0E-B121-AD1E4DE1DA46}" type="pres">
      <dgm:prSet presAssocID="{0371FBF4-F746-4317-9B00-9D9136AB2937}" presName="sp" presStyleCnt="0"/>
      <dgm:spPr/>
    </dgm:pt>
    <dgm:pt modelId="{8224B772-EB1B-4A35-8358-6F6902D8F36C}" type="pres">
      <dgm:prSet presAssocID="{F37F3815-8D55-44B4-8781-DD83A469A6B9}" presName="composite" presStyleCnt="0"/>
      <dgm:spPr/>
    </dgm:pt>
    <dgm:pt modelId="{3F108311-5609-4527-BA6F-6CE947F48311}" type="pres">
      <dgm:prSet presAssocID="{F37F3815-8D55-44B4-8781-DD83A469A6B9}" presName="parentText" presStyleLbl="alignNode1" presStyleIdx="2" presStyleCnt="5">
        <dgm:presLayoutVars>
          <dgm:chMax val="1"/>
          <dgm:bulletEnabled val="1"/>
        </dgm:presLayoutVars>
      </dgm:prSet>
      <dgm:spPr/>
    </dgm:pt>
    <dgm:pt modelId="{5ADF2B62-AAA5-4A88-AFE4-0BF13E6487C4}" type="pres">
      <dgm:prSet presAssocID="{F37F3815-8D55-44B4-8781-DD83A469A6B9}" presName="descendantText" presStyleLbl="alignAcc1" presStyleIdx="2" presStyleCnt="5">
        <dgm:presLayoutVars>
          <dgm:bulletEnabled val="1"/>
        </dgm:presLayoutVars>
      </dgm:prSet>
      <dgm:spPr/>
    </dgm:pt>
    <dgm:pt modelId="{69513B9A-8A7F-432C-B4CA-6D7DEED073F9}" type="pres">
      <dgm:prSet presAssocID="{B4DB77CC-16D2-4D8A-92AD-67402119C44B}" presName="sp" presStyleCnt="0"/>
      <dgm:spPr/>
    </dgm:pt>
    <dgm:pt modelId="{47324EA7-AE8D-4AA9-8477-550AB0B256E5}" type="pres">
      <dgm:prSet presAssocID="{DA1FB5A4-8071-4B4C-B1F4-DD74C7226CB7}" presName="composite" presStyleCnt="0"/>
      <dgm:spPr/>
    </dgm:pt>
    <dgm:pt modelId="{D4EE87B0-9CAA-4F56-9592-41049A052192}" type="pres">
      <dgm:prSet presAssocID="{DA1FB5A4-8071-4B4C-B1F4-DD74C7226CB7}" presName="parentText" presStyleLbl="alignNode1" presStyleIdx="3" presStyleCnt="5" custScaleX="108904">
        <dgm:presLayoutVars>
          <dgm:chMax val="1"/>
          <dgm:bulletEnabled val="1"/>
        </dgm:presLayoutVars>
      </dgm:prSet>
      <dgm:spPr/>
    </dgm:pt>
    <dgm:pt modelId="{2673068D-A957-4A06-B48F-7F542275D905}" type="pres">
      <dgm:prSet presAssocID="{DA1FB5A4-8071-4B4C-B1F4-DD74C7226CB7}" presName="descendantText" presStyleLbl="alignAcc1" presStyleIdx="3" presStyleCnt="5">
        <dgm:presLayoutVars>
          <dgm:bulletEnabled val="1"/>
        </dgm:presLayoutVars>
      </dgm:prSet>
      <dgm:spPr/>
    </dgm:pt>
    <dgm:pt modelId="{7D025C31-E52A-4F6E-A6CB-1CB75918EB58}" type="pres">
      <dgm:prSet presAssocID="{2E2B3793-D119-4C9A-9F2D-38976CB2AAB1}" presName="sp" presStyleCnt="0"/>
      <dgm:spPr/>
    </dgm:pt>
    <dgm:pt modelId="{8436C367-9462-4BD3-9AE8-CB3920B364E7}" type="pres">
      <dgm:prSet presAssocID="{B6C0F28B-F423-4619-B409-F062D06BE464}" presName="composite" presStyleCnt="0"/>
      <dgm:spPr/>
    </dgm:pt>
    <dgm:pt modelId="{B4E3B1BB-3324-4796-B778-0307589D9C74}" type="pres">
      <dgm:prSet presAssocID="{B6C0F28B-F423-4619-B409-F062D06BE464}" presName="parentText" presStyleLbl="alignNode1" presStyleIdx="4" presStyleCnt="5">
        <dgm:presLayoutVars>
          <dgm:chMax val="1"/>
          <dgm:bulletEnabled val="1"/>
        </dgm:presLayoutVars>
      </dgm:prSet>
      <dgm:spPr/>
    </dgm:pt>
    <dgm:pt modelId="{FBA77AEB-273F-40DE-A70C-F5A52EA9BF35}" type="pres">
      <dgm:prSet presAssocID="{B6C0F28B-F423-4619-B409-F062D06BE464}" presName="descendantText" presStyleLbl="alignAcc1" presStyleIdx="4" presStyleCnt="5">
        <dgm:presLayoutVars>
          <dgm:bulletEnabled val="1"/>
        </dgm:presLayoutVars>
      </dgm:prSet>
      <dgm:spPr/>
    </dgm:pt>
  </dgm:ptLst>
  <dgm:cxnLst>
    <dgm:cxn modelId="{A0A2C202-E511-44E0-A023-23C2C4B3BACE}" type="presOf" srcId="{78819575-CBAF-45B2-BB34-341CC840C6C8}" destId="{FBA77AEB-273F-40DE-A70C-F5A52EA9BF35}" srcOrd="0" destOrd="0" presId="urn:microsoft.com/office/officeart/2005/8/layout/chevron2"/>
    <dgm:cxn modelId="{C7F25604-2CA7-4375-83F7-CC5B3FDF070F}" srcId="{F37F3815-8D55-44B4-8781-DD83A469A6B9}" destId="{75BA26D5-261F-49FF-8010-4855D766DC85}" srcOrd="1" destOrd="0" parTransId="{0165F319-232D-4250-B365-3D1DC4FAB604}" sibTransId="{A43DB1B1-384A-4A35-AED5-2676CDDED526}"/>
    <dgm:cxn modelId="{6B930907-D512-48EE-9E3D-BE303FC36BB6}" srcId="{F37F3815-8D55-44B4-8781-DD83A469A6B9}" destId="{E825CDF6-BEE9-4081-A83B-CC96506AF1AC}" srcOrd="0" destOrd="0" parTransId="{1160DB9C-9664-4AE8-888A-82258E8721B1}" sibTransId="{E0BE1388-FF2C-4132-A4CC-A4A64EFB52E5}"/>
    <dgm:cxn modelId="{B8CBAB0C-73BE-43B5-91A9-1A3EC4288D20}" srcId="{F4890A50-003B-478F-9A3F-DD92AC7E972B}" destId="{20D252C6-7298-4056-848F-AF300AFAB4DE}" srcOrd="0" destOrd="0" parTransId="{CC0ABD80-488C-4BC7-8001-BD4161C9B07C}" sibTransId="{B17FB6A2-362A-4204-8892-95ABF1FBAA63}"/>
    <dgm:cxn modelId="{DCEFD90F-F0A4-4E2F-912B-0FB3FD140367}" srcId="{F4890A50-003B-478F-9A3F-DD92AC7E972B}" destId="{DA1FB5A4-8071-4B4C-B1F4-DD74C7226CB7}" srcOrd="3" destOrd="0" parTransId="{228404BC-0822-42D3-9904-1B7581F06B1D}" sibTransId="{2E2B3793-D119-4C9A-9F2D-38976CB2AAB1}"/>
    <dgm:cxn modelId="{1D0DEF13-2F1F-46C0-9685-AA22F2B26587}" srcId="{20D252C6-7298-4056-848F-AF300AFAB4DE}" destId="{86AC6856-6B33-4396-8C61-5344731D86BF}" srcOrd="0" destOrd="0" parTransId="{CF1AC848-3777-4361-831E-52A2E0093717}" sibTransId="{A7BD399F-C77F-4F30-A6AF-D48199065CCD}"/>
    <dgm:cxn modelId="{36AFF02A-F2B4-4BFC-BDF9-293820C724E7}" type="presOf" srcId="{20D252C6-7298-4056-848F-AF300AFAB4DE}" destId="{933AD326-8655-4991-8197-7DB80EAB7FD6}" srcOrd="0" destOrd="0" presId="urn:microsoft.com/office/officeart/2005/8/layout/chevron2"/>
    <dgm:cxn modelId="{4641672C-20CD-4324-874E-F1D568CE48F2}" type="presOf" srcId="{3474DC52-8973-460C-B8AE-2828813AA286}" destId="{F3847A87-68BE-493D-9BFD-427859DA9E72}" srcOrd="0" destOrd="0" presId="urn:microsoft.com/office/officeart/2005/8/layout/chevron2"/>
    <dgm:cxn modelId="{89B24934-40BA-480D-914E-70B3C239B1ED}" srcId="{F4890A50-003B-478F-9A3F-DD92AC7E972B}" destId="{B6C0F28B-F423-4619-B409-F062D06BE464}" srcOrd="4" destOrd="0" parTransId="{6FF0F1E1-E837-4639-9A2E-7F5417CE9740}" sibTransId="{201034E6-675B-4C61-893C-4F5D0305D0A7}"/>
    <dgm:cxn modelId="{7EB6BB39-B9A2-4394-8E87-E29990B2F580}" srcId="{5D14B12C-F126-4519-8A40-E5AB5D92D268}" destId="{3474DC52-8973-460C-B8AE-2828813AA286}" srcOrd="0" destOrd="0" parTransId="{96EB3B6D-E0DC-402A-825C-6157ECD40937}" sibTransId="{E296DFE7-2AC9-4E81-A5CE-EA6AD7F4AE75}"/>
    <dgm:cxn modelId="{FEA79660-B0E0-4BD7-AE17-650B0D659A1C}" srcId="{5D14B12C-F126-4519-8A40-E5AB5D92D268}" destId="{DE4428B8-A868-4C8F-9499-B168A55E883B}" srcOrd="1" destOrd="0" parTransId="{41642B04-3F78-42AE-889A-F4EB0BC39F21}" sibTransId="{33D7FFBC-594F-4102-93C2-3CD4CEA845A9}"/>
    <dgm:cxn modelId="{099D4C62-D1A7-4BE7-8BF9-4AD28F269864}" srcId="{20D252C6-7298-4056-848F-AF300AFAB4DE}" destId="{FD94A99F-E80D-4EF6-A795-1D5BB77E1DDE}" srcOrd="1" destOrd="0" parTransId="{446255AE-4B88-49E1-ACB3-6B730F076C56}" sibTransId="{79327428-BC69-4132-9961-F1572FB2FA3D}"/>
    <dgm:cxn modelId="{60C47762-5305-4360-A7DA-139E3BDB45F3}" type="presOf" srcId="{F37F3815-8D55-44B4-8781-DD83A469A6B9}" destId="{3F108311-5609-4527-BA6F-6CE947F48311}" srcOrd="0" destOrd="0" presId="urn:microsoft.com/office/officeart/2005/8/layout/chevron2"/>
    <dgm:cxn modelId="{D2175451-7BD8-448F-BCCC-2F39E2CEAAE3}" type="presOf" srcId="{B6C0F28B-F423-4619-B409-F062D06BE464}" destId="{B4E3B1BB-3324-4796-B778-0307589D9C74}" srcOrd="0" destOrd="0" presId="urn:microsoft.com/office/officeart/2005/8/layout/chevron2"/>
    <dgm:cxn modelId="{5E315951-FF22-43BA-BEA2-F263092D97EF}" srcId="{F37F3815-8D55-44B4-8781-DD83A469A6B9}" destId="{97C36C6A-B565-4C22-A39D-0EC0B3365A09}" srcOrd="2" destOrd="0" parTransId="{4CA5697F-ED85-4B90-9A37-148FC48EA7E9}" sibTransId="{2DE23339-FACC-4853-8482-CF07EC8E93B1}"/>
    <dgm:cxn modelId="{C686FB71-2D3F-4DAD-A244-11B2AB8DC27A}" type="presOf" srcId="{75BA26D5-261F-49FF-8010-4855D766DC85}" destId="{5ADF2B62-AAA5-4A88-AFE4-0BF13E6487C4}" srcOrd="0" destOrd="1" presId="urn:microsoft.com/office/officeart/2005/8/layout/chevron2"/>
    <dgm:cxn modelId="{F20D5B77-4127-4446-A120-0F152B98BC2B}" type="presOf" srcId="{DE4428B8-A868-4C8F-9499-B168A55E883B}" destId="{F3847A87-68BE-493D-9BFD-427859DA9E72}" srcOrd="0" destOrd="1" presId="urn:microsoft.com/office/officeart/2005/8/layout/chevron2"/>
    <dgm:cxn modelId="{603C4C88-69C4-4E98-B0D1-48059142A372}" srcId="{F4890A50-003B-478F-9A3F-DD92AC7E972B}" destId="{F37F3815-8D55-44B4-8781-DD83A469A6B9}" srcOrd="2" destOrd="0" parTransId="{F073BCF7-1C5C-42E4-9D00-3870F31B2A74}" sibTransId="{B4DB77CC-16D2-4D8A-92AD-67402119C44B}"/>
    <dgm:cxn modelId="{CADA7F8B-EA06-40F6-8CCE-A586E37C9D36}" type="presOf" srcId="{F1434F52-F7BD-45D5-88D9-F8EFF11DA528}" destId="{2673068D-A957-4A06-B48F-7F542275D905}" srcOrd="0" destOrd="1" presId="urn:microsoft.com/office/officeart/2005/8/layout/chevron2"/>
    <dgm:cxn modelId="{0D7C97A3-B3B8-4BE7-B79C-36188A9044D6}" type="presOf" srcId="{FD94A99F-E80D-4EF6-A795-1D5BB77E1DDE}" destId="{477476C5-8560-4869-829D-69B96D819C1E}" srcOrd="0" destOrd="1" presId="urn:microsoft.com/office/officeart/2005/8/layout/chevron2"/>
    <dgm:cxn modelId="{94AFD5AD-73C6-406C-86EB-9B94E7C4F4BA}" srcId="{F4890A50-003B-478F-9A3F-DD92AC7E972B}" destId="{5D14B12C-F126-4519-8A40-E5AB5D92D268}" srcOrd="1" destOrd="0" parTransId="{6C8922E6-DE9A-4B77-BD58-05064EA07265}" sibTransId="{0371FBF4-F746-4317-9B00-9D9136AB2937}"/>
    <dgm:cxn modelId="{1B1C50B0-260B-40C6-8281-6D18BAD60B11}" type="presOf" srcId="{97C36C6A-B565-4C22-A39D-0EC0B3365A09}" destId="{5ADF2B62-AAA5-4A88-AFE4-0BF13E6487C4}" srcOrd="0" destOrd="2" presId="urn:microsoft.com/office/officeart/2005/8/layout/chevron2"/>
    <dgm:cxn modelId="{8D5A0AB4-B545-4361-9DAA-EA81BDDBC6C6}" srcId="{DA1FB5A4-8071-4B4C-B1F4-DD74C7226CB7}" destId="{F1434F52-F7BD-45D5-88D9-F8EFF11DA528}" srcOrd="1" destOrd="0" parTransId="{D0D4063E-DD4E-4599-B4AC-02A0BBCE7B30}" sibTransId="{8ACA6FF2-D098-4C9F-BD64-530916CE53AA}"/>
    <dgm:cxn modelId="{8B4554BB-ED22-4CC8-BC47-2A11738B5EA1}" type="presOf" srcId="{DA1FB5A4-8071-4B4C-B1F4-DD74C7226CB7}" destId="{D4EE87B0-9CAA-4F56-9592-41049A052192}" srcOrd="0" destOrd="0" presId="urn:microsoft.com/office/officeart/2005/8/layout/chevron2"/>
    <dgm:cxn modelId="{DAF228C1-A9DB-46A0-B0EA-FCC80B516B61}" type="presOf" srcId="{F4890A50-003B-478F-9A3F-DD92AC7E972B}" destId="{89F6B438-FA2E-42AF-BB88-949219BA4F61}" srcOrd="0" destOrd="0" presId="urn:microsoft.com/office/officeart/2005/8/layout/chevron2"/>
    <dgm:cxn modelId="{43AF12C2-9D33-40B7-A0C2-644A5885151D}" srcId="{B6C0F28B-F423-4619-B409-F062D06BE464}" destId="{78819575-CBAF-45B2-BB34-341CC840C6C8}" srcOrd="0" destOrd="0" parTransId="{93F3FC37-71D2-4818-B162-8C5705B264B9}" sibTransId="{F48DA999-B5ED-4D65-A7CE-09BD80AF4EF6}"/>
    <dgm:cxn modelId="{B13BB5C3-8614-4918-A9E3-933973F72ACA}" type="presOf" srcId="{5D14B12C-F126-4519-8A40-E5AB5D92D268}" destId="{28D96765-2D77-414A-A7A9-0ADC34B8369B}" srcOrd="0" destOrd="0" presId="urn:microsoft.com/office/officeart/2005/8/layout/chevron2"/>
    <dgm:cxn modelId="{F5AE7ECC-F10D-46FF-8214-6A5DBC6256B8}" type="presOf" srcId="{A2B670BE-E9A6-4606-8A64-E6BBA52A6091}" destId="{2673068D-A957-4A06-B48F-7F542275D905}" srcOrd="0" destOrd="0" presId="urn:microsoft.com/office/officeart/2005/8/layout/chevron2"/>
    <dgm:cxn modelId="{998643E2-A6B2-42AB-B2D7-345B882F9CC3}" type="presOf" srcId="{86AC6856-6B33-4396-8C61-5344731D86BF}" destId="{477476C5-8560-4869-829D-69B96D819C1E}" srcOrd="0" destOrd="0" presId="urn:microsoft.com/office/officeart/2005/8/layout/chevron2"/>
    <dgm:cxn modelId="{E5F612F4-6CF6-4935-A89F-BF68F0B595C5}" srcId="{DA1FB5A4-8071-4B4C-B1F4-DD74C7226CB7}" destId="{A2B670BE-E9A6-4606-8A64-E6BBA52A6091}" srcOrd="0" destOrd="0" parTransId="{64C63F25-6E6A-43A7-A24D-3B25E664C9BB}" sibTransId="{615AF1EC-548D-44CB-AA2C-827E32059364}"/>
    <dgm:cxn modelId="{D3F16AFB-56E4-46C5-B8DF-A1D617635681}" type="presOf" srcId="{E825CDF6-BEE9-4081-A83B-CC96506AF1AC}" destId="{5ADF2B62-AAA5-4A88-AFE4-0BF13E6487C4}" srcOrd="0" destOrd="0" presId="urn:microsoft.com/office/officeart/2005/8/layout/chevron2"/>
    <dgm:cxn modelId="{DE654153-757C-46BB-91E1-04B5EA1EB25B}" type="presParOf" srcId="{89F6B438-FA2E-42AF-BB88-949219BA4F61}" destId="{F2C3881D-E3E1-44A4-A84B-1C9F30E4E13B}" srcOrd="0" destOrd="0" presId="urn:microsoft.com/office/officeart/2005/8/layout/chevron2"/>
    <dgm:cxn modelId="{602502B4-EB37-4C50-AD30-F5F922FC10E2}" type="presParOf" srcId="{F2C3881D-E3E1-44A4-A84B-1C9F30E4E13B}" destId="{933AD326-8655-4991-8197-7DB80EAB7FD6}" srcOrd="0" destOrd="0" presId="urn:microsoft.com/office/officeart/2005/8/layout/chevron2"/>
    <dgm:cxn modelId="{F11DFBB5-B1E2-4344-8FBF-18D5E798B0C8}" type="presParOf" srcId="{F2C3881D-E3E1-44A4-A84B-1C9F30E4E13B}" destId="{477476C5-8560-4869-829D-69B96D819C1E}" srcOrd="1" destOrd="0" presId="urn:microsoft.com/office/officeart/2005/8/layout/chevron2"/>
    <dgm:cxn modelId="{306CD96B-8F57-4E04-99F9-B16C1C1D5593}" type="presParOf" srcId="{89F6B438-FA2E-42AF-BB88-949219BA4F61}" destId="{C8F53CCE-47D1-4756-AC85-966C317D27D7}" srcOrd="1" destOrd="0" presId="urn:microsoft.com/office/officeart/2005/8/layout/chevron2"/>
    <dgm:cxn modelId="{9D1024A0-D8A8-43AF-A183-EDA02A65F3E4}" type="presParOf" srcId="{89F6B438-FA2E-42AF-BB88-949219BA4F61}" destId="{E184BD96-7818-41BC-9D7F-EA87C4303AC5}" srcOrd="2" destOrd="0" presId="urn:microsoft.com/office/officeart/2005/8/layout/chevron2"/>
    <dgm:cxn modelId="{2822B4B4-1B4F-4C5E-943D-E0EFB34556DC}" type="presParOf" srcId="{E184BD96-7818-41BC-9D7F-EA87C4303AC5}" destId="{28D96765-2D77-414A-A7A9-0ADC34B8369B}" srcOrd="0" destOrd="0" presId="urn:microsoft.com/office/officeart/2005/8/layout/chevron2"/>
    <dgm:cxn modelId="{B8D9848D-22AC-483B-9BD1-4A8B89ED5C7C}" type="presParOf" srcId="{E184BD96-7818-41BC-9D7F-EA87C4303AC5}" destId="{F3847A87-68BE-493D-9BFD-427859DA9E72}" srcOrd="1" destOrd="0" presId="urn:microsoft.com/office/officeart/2005/8/layout/chevron2"/>
    <dgm:cxn modelId="{8BE19A7F-D26B-405D-A908-54F4378BAF9F}" type="presParOf" srcId="{89F6B438-FA2E-42AF-BB88-949219BA4F61}" destId="{F167A35B-3D30-4A0E-B121-AD1E4DE1DA46}" srcOrd="3" destOrd="0" presId="urn:microsoft.com/office/officeart/2005/8/layout/chevron2"/>
    <dgm:cxn modelId="{E2E03FC0-E228-4A09-A687-12CA771D0F83}" type="presParOf" srcId="{89F6B438-FA2E-42AF-BB88-949219BA4F61}" destId="{8224B772-EB1B-4A35-8358-6F6902D8F36C}" srcOrd="4" destOrd="0" presId="urn:microsoft.com/office/officeart/2005/8/layout/chevron2"/>
    <dgm:cxn modelId="{FBC3218C-9C37-4E18-936E-C90DA2AA0BE0}" type="presParOf" srcId="{8224B772-EB1B-4A35-8358-6F6902D8F36C}" destId="{3F108311-5609-4527-BA6F-6CE947F48311}" srcOrd="0" destOrd="0" presId="urn:microsoft.com/office/officeart/2005/8/layout/chevron2"/>
    <dgm:cxn modelId="{82258247-E920-4EDE-8AA8-0F1C0117A663}" type="presParOf" srcId="{8224B772-EB1B-4A35-8358-6F6902D8F36C}" destId="{5ADF2B62-AAA5-4A88-AFE4-0BF13E6487C4}" srcOrd="1" destOrd="0" presId="urn:microsoft.com/office/officeart/2005/8/layout/chevron2"/>
    <dgm:cxn modelId="{9C809C8E-9C30-434E-8A17-6D21CC4BFC99}" type="presParOf" srcId="{89F6B438-FA2E-42AF-BB88-949219BA4F61}" destId="{69513B9A-8A7F-432C-B4CA-6D7DEED073F9}" srcOrd="5" destOrd="0" presId="urn:microsoft.com/office/officeart/2005/8/layout/chevron2"/>
    <dgm:cxn modelId="{8BD80E28-A28A-4939-958C-DB4265261D49}" type="presParOf" srcId="{89F6B438-FA2E-42AF-BB88-949219BA4F61}" destId="{47324EA7-AE8D-4AA9-8477-550AB0B256E5}" srcOrd="6" destOrd="0" presId="urn:microsoft.com/office/officeart/2005/8/layout/chevron2"/>
    <dgm:cxn modelId="{30C20102-723D-4E3F-92A5-6EAAA1D90F8D}" type="presParOf" srcId="{47324EA7-AE8D-4AA9-8477-550AB0B256E5}" destId="{D4EE87B0-9CAA-4F56-9592-41049A052192}" srcOrd="0" destOrd="0" presId="urn:microsoft.com/office/officeart/2005/8/layout/chevron2"/>
    <dgm:cxn modelId="{28AA57CA-236A-4D36-8E41-1A2FD71B5FEF}" type="presParOf" srcId="{47324EA7-AE8D-4AA9-8477-550AB0B256E5}" destId="{2673068D-A957-4A06-B48F-7F542275D905}" srcOrd="1" destOrd="0" presId="urn:microsoft.com/office/officeart/2005/8/layout/chevron2"/>
    <dgm:cxn modelId="{DEC1731E-8E74-4217-869C-A41A204E27B5}" type="presParOf" srcId="{89F6B438-FA2E-42AF-BB88-949219BA4F61}" destId="{7D025C31-E52A-4F6E-A6CB-1CB75918EB58}" srcOrd="7" destOrd="0" presId="urn:microsoft.com/office/officeart/2005/8/layout/chevron2"/>
    <dgm:cxn modelId="{C998467C-5979-4727-A946-5E3E45E312B8}" type="presParOf" srcId="{89F6B438-FA2E-42AF-BB88-949219BA4F61}" destId="{8436C367-9462-4BD3-9AE8-CB3920B364E7}" srcOrd="8" destOrd="0" presId="urn:microsoft.com/office/officeart/2005/8/layout/chevron2"/>
    <dgm:cxn modelId="{38EC8238-BCAA-42A1-B873-1F2A47EE224D}" type="presParOf" srcId="{8436C367-9462-4BD3-9AE8-CB3920B364E7}" destId="{B4E3B1BB-3324-4796-B778-0307589D9C74}" srcOrd="0" destOrd="0" presId="urn:microsoft.com/office/officeart/2005/8/layout/chevron2"/>
    <dgm:cxn modelId="{569667A5-F8A5-4219-B2A6-3E0EC51BD841}" type="presParOf" srcId="{8436C367-9462-4BD3-9AE8-CB3920B364E7}" destId="{FBA77AEB-273F-40DE-A70C-F5A52EA9BF3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F128DB-62A8-458D-85F0-C805AA79EED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GB"/>
        </a:p>
      </dgm:t>
    </dgm:pt>
    <dgm:pt modelId="{B547B42C-8F20-42BA-9338-F3FC13DCAEC3}">
      <dgm:prSet phldrT="[Text]"/>
      <dgm:spPr/>
      <dgm:t>
        <a:bodyPr/>
        <a:lstStyle/>
        <a:p>
          <a:r>
            <a:rPr lang="en-GB" dirty="0"/>
            <a:t>Storage</a:t>
          </a:r>
        </a:p>
      </dgm:t>
    </dgm:pt>
    <dgm:pt modelId="{D062499B-3B81-4CBD-8DBF-D6AC199E2D89}" type="parTrans" cxnId="{5CDA7A16-80CC-462D-8E92-59521D3528D3}">
      <dgm:prSet/>
      <dgm:spPr/>
      <dgm:t>
        <a:bodyPr/>
        <a:lstStyle/>
        <a:p>
          <a:endParaRPr lang="en-GB"/>
        </a:p>
      </dgm:t>
    </dgm:pt>
    <dgm:pt modelId="{B94D3819-52E1-4BD4-A8FD-91994DCB1AE7}" type="sibTrans" cxnId="{5CDA7A16-80CC-462D-8E92-59521D3528D3}">
      <dgm:prSet/>
      <dgm:spPr/>
      <dgm:t>
        <a:bodyPr/>
        <a:lstStyle/>
        <a:p>
          <a:endParaRPr lang="en-GB"/>
        </a:p>
      </dgm:t>
    </dgm:pt>
    <dgm:pt modelId="{D37D61BF-B611-4E48-AECB-E81DE3C68984}">
      <dgm:prSet phldrT="[Text]"/>
      <dgm:spPr/>
      <dgm:t>
        <a:bodyPr/>
        <a:lstStyle/>
        <a:p>
          <a:r>
            <a:rPr lang="en-GB" dirty="0"/>
            <a:t>Wrapped instruments </a:t>
          </a:r>
        </a:p>
        <a:p>
          <a:r>
            <a:rPr lang="en-GB" dirty="0"/>
            <a:t>1 year</a:t>
          </a:r>
        </a:p>
      </dgm:t>
    </dgm:pt>
    <dgm:pt modelId="{B7CE7565-A97B-41BF-B7DB-F83D9325CFAE}" type="parTrans" cxnId="{7C8A2DB4-846D-41C3-AE4E-7324DA07F18A}">
      <dgm:prSet/>
      <dgm:spPr/>
      <dgm:t>
        <a:bodyPr/>
        <a:lstStyle/>
        <a:p>
          <a:endParaRPr lang="en-GB"/>
        </a:p>
      </dgm:t>
    </dgm:pt>
    <dgm:pt modelId="{76C47DC6-8CF2-4B06-BBC8-6D9BF8D20CEA}" type="sibTrans" cxnId="{7C8A2DB4-846D-41C3-AE4E-7324DA07F18A}">
      <dgm:prSet/>
      <dgm:spPr/>
      <dgm:t>
        <a:bodyPr/>
        <a:lstStyle/>
        <a:p>
          <a:endParaRPr lang="en-GB"/>
        </a:p>
      </dgm:t>
    </dgm:pt>
    <dgm:pt modelId="{EB450A54-E174-4CC1-89DA-500FB3728C06}">
      <dgm:prSet phldrT="[Text]"/>
      <dgm:spPr/>
      <dgm:t>
        <a:bodyPr/>
        <a:lstStyle/>
        <a:p>
          <a:r>
            <a:rPr lang="en-GB" dirty="0"/>
            <a:t>Pre-sterilization wrapping</a:t>
          </a:r>
        </a:p>
        <a:p>
          <a:r>
            <a:rPr lang="en-GB" dirty="0"/>
            <a:t>Type B/S</a:t>
          </a:r>
        </a:p>
      </dgm:t>
    </dgm:pt>
    <dgm:pt modelId="{FA154F49-1DD4-4763-96A6-A2EE76C12330}" type="parTrans" cxnId="{237F9FAC-A12D-42CD-80FA-A497A2BE4CFF}">
      <dgm:prSet/>
      <dgm:spPr/>
      <dgm:t>
        <a:bodyPr/>
        <a:lstStyle/>
        <a:p>
          <a:endParaRPr lang="en-GB"/>
        </a:p>
      </dgm:t>
    </dgm:pt>
    <dgm:pt modelId="{F3A5EFE6-4092-455D-AD3E-F61D2B5505C8}" type="sibTrans" cxnId="{237F9FAC-A12D-42CD-80FA-A497A2BE4CFF}">
      <dgm:prSet/>
      <dgm:spPr/>
      <dgm:t>
        <a:bodyPr/>
        <a:lstStyle/>
        <a:p>
          <a:endParaRPr lang="en-GB"/>
        </a:p>
      </dgm:t>
    </dgm:pt>
    <dgm:pt modelId="{A377379B-DDB1-44F3-BF18-3E87926BEC22}">
      <dgm:prSet phldrT="[Text]"/>
      <dgm:spPr/>
      <dgm:t>
        <a:bodyPr/>
        <a:lstStyle/>
        <a:p>
          <a:r>
            <a:rPr lang="en-GB" dirty="0"/>
            <a:t>Post-sterilisation wrapping</a:t>
          </a:r>
        </a:p>
        <a:p>
          <a:r>
            <a:rPr lang="en-GB" dirty="0"/>
            <a:t>Type N</a:t>
          </a:r>
        </a:p>
      </dgm:t>
    </dgm:pt>
    <dgm:pt modelId="{BDE5722A-C7D8-464C-B3B6-1D1DE73CDAF4}" type="parTrans" cxnId="{9CB91263-F1EB-4F14-BAAD-FFA9ABA5B2CA}">
      <dgm:prSet/>
      <dgm:spPr/>
      <dgm:t>
        <a:bodyPr/>
        <a:lstStyle/>
        <a:p>
          <a:endParaRPr lang="en-GB"/>
        </a:p>
      </dgm:t>
    </dgm:pt>
    <dgm:pt modelId="{18590203-5E00-48E2-9752-1D20234F7449}" type="sibTrans" cxnId="{9CB91263-F1EB-4F14-BAAD-FFA9ABA5B2CA}">
      <dgm:prSet/>
      <dgm:spPr/>
      <dgm:t>
        <a:bodyPr/>
        <a:lstStyle/>
        <a:p>
          <a:endParaRPr lang="en-GB"/>
        </a:p>
      </dgm:t>
    </dgm:pt>
    <dgm:pt modelId="{22F347F0-92DE-4A25-9245-19AF13C9870E}">
      <dgm:prSet phldrT="[Text]"/>
      <dgm:spPr/>
      <dgm:t>
        <a:bodyPr/>
        <a:lstStyle/>
        <a:p>
          <a:r>
            <a:rPr lang="en-GB" dirty="0"/>
            <a:t>Unwrapped instruments</a:t>
          </a:r>
        </a:p>
      </dgm:t>
    </dgm:pt>
    <dgm:pt modelId="{37BC26C7-E04D-4B70-A731-AA8C5F15F708}" type="parTrans" cxnId="{BCBDDC9D-5C30-44FE-B711-64ADA6608000}">
      <dgm:prSet/>
      <dgm:spPr/>
      <dgm:t>
        <a:bodyPr/>
        <a:lstStyle/>
        <a:p>
          <a:endParaRPr lang="en-GB"/>
        </a:p>
      </dgm:t>
    </dgm:pt>
    <dgm:pt modelId="{2C18874F-3730-4C84-AD2A-D5E81944FCC7}" type="sibTrans" cxnId="{BCBDDC9D-5C30-44FE-B711-64ADA6608000}">
      <dgm:prSet/>
      <dgm:spPr/>
      <dgm:t>
        <a:bodyPr/>
        <a:lstStyle/>
        <a:p>
          <a:endParaRPr lang="en-GB"/>
        </a:p>
      </dgm:t>
    </dgm:pt>
    <dgm:pt modelId="{B512D6AC-F4AA-4982-BDC6-5DF44D1F15DE}">
      <dgm:prSet phldrT="[Text]"/>
      <dgm:spPr/>
      <dgm:t>
        <a:bodyPr/>
        <a:lstStyle/>
        <a:p>
          <a:r>
            <a:rPr lang="en-GB" dirty="0"/>
            <a:t>Clinical area: </a:t>
          </a:r>
        </a:p>
        <a:p>
          <a:r>
            <a:rPr lang="en-GB" dirty="0"/>
            <a:t>1 day</a:t>
          </a:r>
        </a:p>
      </dgm:t>
    </dgm:pt>
    <dgm:pt modelId="{843A97E3-3DCA-4C61-BBE6-46CC62BF4A87}" type="parTrans" cxnId="{1E749C17-35A2-4DEB-B026-741BA4FAE109}">
      <dgm:prSet/>
      <dgm:spPr/>
      <dgm:t>
        <a:bodyPr/>
        <a:lstStyle/>
        <a:p>
          <a:endParaRPr lang="en-GB"/>
        </a:p>
      </dgm:t>
    </dgm:pt>
    <dgm:pt modelId="{6047C8AD-5214-40A8-9FC3-41194E7C7F5F}" type="sibTrans" cxnId="{1E749C17-35A2-4DEB-B026-741BA4FAE109}">
      <dgm:prSet/>
      <dgm:spPr/>
      <dgm:t>
        <a:bodyPr/>
        <a:lstStyle/>
        <a:p>
          <a:endParaRPr lang="en-GB"/>
        </a:p>
      </dgm:t>
    </dgm:pt>
    <dgm:pt modelId="{A7162D11-C14D-4E2D-978B-06991B9557F4}">
      <dgm:prSet/>
      <dgm:spPr/>
      <dgm:t>
        <a:bodyPr/>
        <a:lstStyle/>
        <a:p>
          <a:r>
            <a:rPr lang="en-GB" dirty="0"/>
            <a:t>Non-clinical area:</a:t>
          </a:r>
        </a:p>
        <a:p>
          <a:r>
            <a:rPr lang="en-GB" dirty="0"/>
            <a:t>1 week </a:t>
          </a:r>
        </a:p>
      </dgm:t>
    </dgm:pt>
    <dgm:pt modelId="{A53DAB47-889C-4EC9-9EE3-289E23FE2A27}" type="parTrans" cxnId="{B759787C-A214-4A5C-9F15-6B5547DD3A45}">
      <dgm:prSet/>
      <dgm:spPr/>
      <dgm:t>
        <a:bodyPr/>
        <a:lstStyle/>
        <a:p>
          <a:endParaRPr lang="en-GB"/>
        </a:p>
      </dgm:t>
    </dgm:pt>
    <dgm:pt modelId="{678309E7-A2EA-4181-9F69-07FA739D444D}" type="sibTrans" cxnId="{B759787C-A214-4A5C-9F15-6B5547DD3A45}">
      <dgm:prSet/>
      <dgm:spPr/>
      <dgm:t>
        <a:bodyPr/>
        <a:lstStyle/>
        <a:p>
          <a:endParaRPr lang="en-GB"/>
        </a:p>
      </dgm:t>
    </dgm:pt>
    <dgm:pt modelId="{516A19DB-1C50-4C68-A8B1-E07D754B5E3C}" type="pres">
      <dgm:prSet presAssocID="{EAF128DB-62A8-458D-85F0-C805AA79EED5}" presName="hierChild1" presStyleCnt="0">
        <dgm:presLayoutVars>
          <dgm:chPref val="1"/>
          <dgm:dir/>
          <dgm:animOne val="branch"/>
          <dgm:animLvl val="lvl"/>
          <dgm:resizeHandles/>
        </dgm:presLayoutVars>
      </dgm:prSet>
      <dgm:spPr/>
    </dgm:pt>
    <dgm:pt modelId="{FB9F55A2-585B-489B-91CB-A43CAC8A1F28}" type="pres">
      <dgm:prSet presAssocID="{B547B42C-8F20-42BA-9338-F3FC13DCAEC3}" presName="hierRoot1" presStyleCnt="0"/>
      <dgm:spPr/>
    </dgm:pt>
    <dgm:pt modelId="{F7026239-2C79-482C-9C25-37AC693C964B}" type="pres">
      <dgm:prSet presAssocID="{B547B42C-8F20-42BA-9338-F3FC13DCAEC3}" presName="composite" presStyleCnt="0"/>
      <dgm:spPr/>
    </dgm:pt>
    <dgm:pt modelId="{46A93D81-3154-4231-8610-9D0E8A4FE962}" type="pres">
      <dgm:prSet presAssocID="{B547B42C-8F20-42BA-9338-F3FC13DCAEC3}" presName="background" presStyleLbl="node0" presStyleIdx="0" presStyleCnt="1"/>
      <dgm:spPr/>
    </dgm:pt>
    <dgm:pt modelId="{98A45C50-7085-428B-85CD-D271D83428B3}" type="pres">
      <dgm:prSet presAssocID="{B547B42C-8F20-42BA-9338-F3FC13DCAEC3}" presName="text" presStyleLbl="fgAcc0" presStyleIdx="0" presStyleCnt="1">
        <dgm:presLayoutVars>
          <dgm:chPref val="3"/>
        </dgm:presLayoutVars>
      </dgm:prSet>
      <dgm:spPr/>
    </dgm:pt>
    <dgm:pt modelId="{0CEDF7CC-A6F7-4912-9D0D-565E019EA290}" type="pres">
      <dgm:prSet presAssocID="{B547B42C-8F20-42BA-9338-F3FC13DCAEC3}" presName="hierChild2" presStyleCnt="0"/>
      <dgm:spPr/>
    </dgm:pt>
    <dgm:pt modelId="{5741ECD7-1E02-491E-A896-A1B578B3AAE0}" type="pres">
      <dgm:prSet presAssocID="{B7CE7565-A97B-41BF-B7DB-F83D9325CFAE}" presName="Name10" presStyleLbl="parChTrans1D2" presStyleIdx="0" presStyleCnt="2"/>
      <dgm:spPr/>
    </dgm:pt>
    <dgm:pt modelId="{01E9D827-8704-456F-AAD5-8728C14EB649}" type="pres">
      <dgm:prSet presAssocID="{D37D61BF-B611-4E48-AECB-E81DE3C68984}" presName="hierRoot2" presStyleCnt="0"/>
      <dgm:spPr/>
    </dgm:pt>
    <dgm:pt modelId="{64A90DA0-68D9-4A1A-9ADC-1F7E8A42687E}" type="pres">
      <dgm:prSet presAssocID="{D37D61BF-B611-4E48-AECB-E81DE3C68984}" presName="composite2" presStyleCnt="0"/>
      <dgm:spPr/>
    </dgm:pt>
    <dgm:pt modelId="{5387275B-AB4A-42D3-B19F-A5BF632970CC}" type="pres">
      <dgm:prSet presAssocID="{D37D61BF-B611-4E48-AECB-E81DE3C68984}" presName="background2" presStyleLbl="node2" presStyleIdx="0" presStyleCnt="2"/>
      <dgm:spPr/>
    </dgm:pt>
    <dgm:pt modelId="{E4379691-5CB6-4CEF-B1B8-13F268E2AA0D}" type="pres">
      <dgm:prSet presAssocID="{D37D61BF-B611-4E48-AECB-E81DE3C68984}" presName="text2" presStyleLbl="fgAcc2" presStyleIdx="0" presStyleCnt="2">
        <dgm:presLayoutVars>
          <dgm:chPref val="3"/>
        </dgm:presLayoutVars>
      </dgm:prSet>
      <dgm:spPr/>
    </dgm:pt>
    <dgm:pt modelId="{6EEB7786-3922-43BE-BABA-F9F4F30648ED}" type="pres">
      <dgm:prSet presAssocID="{D37D61BF-B611-4E48-AECB-E81DE3C68984}" presName="hierChild3" presStyleCnt="0"/>
      <dgm:spPr/>
    </dgm:pt>
    <dgm:pt modelId="{0842F642-693F-4F9C-885F-A4760770BBCD}" type="pres">
      <dgm:prSet presAssocID="{FA154F49-1DD4-4763-96A6-A2EE76C12330}" presName="Name17" presStyleLbl="parChTrans1D3" presStyleIdx="0" presStyleCnt="4"/>
      <dgm:spPr/>
    </dgm:pt>
    <dgm:pt modelId="{00DD24DE-5BE6-4CD7-9122-EFD7E6A7606B}" type="pres">
      <dgm:prSet presAssocID="{EB450A54-E174-4CC1-89DA-500FB3728C06}" presName="hierRoot3" presStyleCnt="0"/>
      <dgm:spPr/>
    </dgm:pt>
    <dgm:pt modelId="{82964E20-8D60-48E8-A740-D40BD073C0AD}" type="pres">
      <dgm:prSet presAssocID="{EB450A54-E174-4CC1-89DA-500FB3728C06}" presName="composite3" presStyleCnt="0"/>
      <dgm:spPr/>
    </dgm:pt>
    <dgm:pt modelId="{3D25490C-2E5F-4A6F-AF49-4F03F5A6B6DC}" type="pres">
      <dgm:prSet presAssocID="{EB450A54-E174-4CC1-89DA-500FB3728C06}" presName="background3" presStyleLbl="node3" presStyleIdx="0" presStyleCnt="4"/>
      <dgm:spPr/>
    </dgm:pt>
    <dgm:pt modelId="{FAB626B1-C92F-4553-9D2B-22C4A287BBDD}" type="pres">
      <dgm:prSet presAssocID="{EB450A54-E174-4CC1-89DA-500FB3728C06}" presName="text3" presStyleLbl="fgAcc3" presStyleIdx="0" presStyleCnt="4">
        <dgm:presLayoutVars>
          <dgm:chPref val="3"/>
        </dgm:presLayoutVars>
      </dgm:prSet>
      <dgm:spPr/>
    </dgm:pt>
    <dgm:pt modelId="{09168FDB-8D65-454B-92ED-585029E6F616}" type="pres">
      <dgm:prSet presAssocID="{EB450A54-E174-4CC1-89DA-500FB3728C06}" presName="hierChild4" presStyleCnt="0"/>
      <dgm:spPr/>
    </dgm:pt>
    <dgm:pt modelId="{75DA3E07-C930-4091-AA16-724018830AEA}" type="pres">
      <dgm:prSet presAssocID="{BDE5722A-C7D8-464C-B3B6-1D1DE73CDAF4}" presName="Name17" presStyleLbl="parChTrans1D3" presStyleIdx="1" presStyleCnt="4"/>
      <dgm:spPr/>
    </dgm:pt>
    <dgm:pt modelId="{CE57B146-2808-4FC4-B99B-1B6336484589}" type="pres">
      <dgm:prSet presAssocID="{A377379B-DDB1-44F3-BF18-3E87926BEC22}" presName="hierRoot3" presStyleCnt="0"/>
      <dgm:spPr/>
    </dgm:pt>
    <dgm:pt modelId="{1D784011-A5C6-4B0A-A856-DC20B2A9B8FA}" type="pres">
      <dgm:prSet presAssocID="{A377379B-DDB1-44F3-BF18-3E87926BEC22}" presName="composite3" presStyleCnt="0"/>
      <dgm:spPr/>
    </dgm:pt>
    <dgm:pt modelId="{70DCF9B5-E2A3-4304-9ACF-BC3A0B4A4436}" type="pres">
      <dgm:prSet presAssocID="{A377379B-DDB1-44F3-BF18-3E87926BEC22}" presName="background3" presStyleLbl="node3" presStyleIdx="1" presStyleCnt="4"/>
      <dgm:spPr/>
    </dgm:pt>
    <dgm:pt modelId="{17897F71-BCFD-40AE-95C9-CEAD8D0FAA9C}" type="pres">
      <dgm:prSet presAssocID="{A377379B-DDB1-44F3-BF18-3E87926BEC22}" presName="text3" presStyleLbl="fgAcc3" presStyleIdx="1" presStyleCnt="4">
        <dgm:presLayoutVars>
          <dgm:chPref val="3"/>
        </dgm:presLayoutVars>
      </dgm:prSet>
      <dgm:spPr/>
    </dgm:pt>
    <dgm:pt modelId="{109E58AD-5C77-4838-88AA-5A124F8E6D42}" type="pres">
      <dgm:prSet presAssocID="{A377379B-DDB1-44F3-BF18-3E87926BEC22}" presName="hierChild4" presStyleCnt="0"/>
      <dgm:spPr/>
    </dgm:pt>
    <dgm:pt modelId="{2F05ADAD-7718-4E58-9BFD-7C3339905BEE}" type="pres">
      <dgm:prSet presAssocID="{37BC26C7-E04D-4B70-A731-AA8C5F15F708}" presName="Name10" presStyleLbl="parChTrans1D2" presStyleIdx="1" presStyleCnt="2"/>
      <dgm:spPr/>
    </dgm:pt>
    <dgm:pt modelId="{5CBEBC9B-4B51-4D68-B46D-3FFDA7B6E342}" type="pres">
      <dgm:prSet presAssocID="{22F347F0-92DE-4A25-9245-19AF13C9870E}" presName="hierRoot2" presStyleCnt="0"/>
      <dgm:spPr/>
    </dgm:pt>
    <dgm:pt modelId="{6A107116-AB35-4507-8136-B6024473B400}" type="pres">
      <dgm:prSet presAssocID="{22F347F0-92DE-4A25-9245-19AF13C9870E}" presName="composite2" presStyleCnt="0"/>
      <dgm:spPr/>
    </dgm:pt>
    <dgm:pt modelId="{F8DEB388-4772-4359-9962-CA8861082BB7}" type="pres">
      <dgm:prSet presAssocID="{22F347F0-92DE-4A25-9245-19AF13C9870E}" presName="background2" presStyleLbl="node2" presStyleIdx="1" presStyleCnt="2"/>
      <dgm:spPr/>
    </dgm:pt>
    <dgm:pt modelId="{AD29609F-B9D3-48EE-8FC9-9ADE6D01B260}" type="pres">
      <dgm:prSet presAssocID="{22F347F0-92DE-4A25-9245-19AF13C9870E}" presName="text2" presStyleLbl="fgAcc2" presStyleIdx="1" presStyleCnt="2">
        <dgm:presLayoutVars>
          <dgm:chPref val="3"/>
        </dgm:presLayoutVars>
      </dgm:prSet>
      <dgm:spPr/>
    </dgm:pt>
    <dgm:pt modelId="{7B5B4A29-9FCC-428B-B690-67C6D6079317}" type="pres">
      <dgm:prSet presAssocID="{22F347F0-92DE-4A25-9245-19AF13C9870E}" presName="hierChild3" presStyleCnt="0"/>
      <dgm:spPr/>
    </dgm:pt>
    <dgm:pt modelId="{C7CF8898-ED2A-4907-9344-E4B4E337EE28}" type="pres">
      <dgm:prSet presAssocID="{843A97E3-3DCA-4C61-BBE6-46CC62BF4A87}" presName="Name17" presStyleLbl="parChTrans1D3" presStyleIdx="2" presStyleCnt="4"/>
      <dgm:spPr/>
    </dgm:pt>
    <dgm:pt modelId="{F76923A8-3671-4D79-B9A5-7B64C4437D52}" type="pres">
      <dgm:prSet presAssocID="{B512D6AC-F4AA-4982-BDC6-5DF44D1F15DE}" presName="hierRoot3" presStyleCnt="0"/>
      <dgm:spPr/>
    </dgm:pt>
    <dgm:pt modelId="{9428035F-7728-47B9-A289-9CC4C2A4B5D6}" type="pres">
      <dgm:prSet presAssocID="{B512D6AC-F4AA-4982-BDC6-5DF44D1F15DE}" presName="composite3" presStyleCnt="0"/>
      <dgm:spPr/>
    </dgm:pt>
    <dgm:pt modelId="{9A187E3B-4757-4833-9A77-B0926574C431}" type="pres">
      <dgm:prSet presAssocID="{B512D6AC-F4AA-4982-BDC6-5DF44D1F15DE}" presName="background3" presStyleLbl="node3" presStyleIdx="2" presStyleCnt="4"/>
      <dgm:spPr/>
    </dgm:pt>
    <dgm:pt modelId="{CBE882C2-BC15-4638-92DC-D4A699A98C23}" type="pres">
      <dgm:prSet presAssocID="{B512D6AC-F4AA-4982-BDC6-5DF44D1F15DE}" presName="text3" presStyleLbl="fgAcc3" presStyleIdx="2" presStyleCnt="4">
        <dgm:presLayoutVars>
          <dgm:chPref val="3"/>
        </dgm:presLayoutVars>
      </dgm:prSet>
      <dgm:spPr/>
    </dgm:pt>
    <dgm:pt modelId="{87E830CC-B8A0-4F9A-A244-02156B136009}" type="pres">
      <dgm:prSet presAssocID="{B512D6AC-F4AA-4982-BDC6-5DF44D1F15DE}" presName="hierChild4" presStyleCnt="0"/>
      <dgm:spPr/>
    </dgm:pt>
    <dgm:pt modelId="{7B2D6F19-6DFC-4B8A-A380-65B9302D1C4C}" type="pres">
      <dgm:prSet presAssocID="{A53DAB47-889C-4EC9-9EE3-289E23FE2A27}" presName="Name17" presStyleLbl="parChTrans1D3" presStyleIdx="3" presStyleCnt="4"/>
      <dgm:spPr/>
    </dgm:pt>
    <dgm:pt modelId="{DC64D634-74AD-44F1-993E-302B3E871CCE}" type="pres">
      <dgm:prSet presAssocID="{A7162D11-C14D-4E2D-978B-06991B9557F4}" presName="hierRoot3" presStyleCnt="0"/>
      <dgm:spPr/>
    </dgm:pt>
    <dgm:pt modelId="{842A9AD4-90D5-4601-AE49-48F9C3218508}" type="pres">
      <dgm:prSet presAssocID="{A7162D11-C14D-4E2D-978B-06991B9557F4}" presName="composite3" presStyleCnt="0"/>
      <dgm:spPr/>
    </dgm:pt>
    <dgm:pt modelId="{AA2E0C2C-C460-47C0-AA6D-9A52620AE254}" type="pres">
      <dgm:prSet presAssocID="{A7162D11-C14D-4E2D-978B-06991B9557F4}" presName="background3" presStyleLbl="node3" presStyleIdx="3" presStyleCnt="4"/>
      <dgm:spPr/>
    </dgm:pt>
    <dgm:pt modelId="{EB2187AE-D283-47FD-B216-E163175008B0}" type="pres">
      <dgm:prSet presAssocID="{A7162D11-C14D-4E2D-978B-06991B9557F4}" presName="text3" presStyleLbl="fgAcc3" presStyleIdx="3" presStyleCnt="4">
        <dgm:presLayoutVars>
          <dgm:chPref val="3"/>
        </dgm:presLayoutVars>
      </dgm:prSet>
      <dgm:spPr/>
    </dgm:pt>
    <dgm:pt modelId="{5719B396-9A30-4DBC-AE5D-ABC1067424E3}" type="pres">
      <dgm:prSet presAssocID="{A7162D11-C14D-4E2D-978B-06991B9557F4}" presName="hierChild4" presStyleCnt="0"/>
      <dgm:spPr/>
    </dgm:pt>
  </dgm:ptLst>
  <dgm:cxnLst>
    <dgm:cxn modelId="{675A5C07-0BBA-49A1-B262-9B2020C48172}" type="presOf" srcId="{B547B42C-8F20-42BA-9338-F3FC13DCAEC3}" destId="{98A45C50-7085-428B-85CD-D271D83428B3}" srcOrd="0" destOrd="0" presId="urn:microsoft.com/office/officeart/2005/8/layout/hierarchy1"/>
    <dgm:cxn modelId="{0063D107-D401-4B40-8C57-3A7FBCF7F131}" type="presOf" srcId="{EB450A54-E174-4CC1-89DA-500FB3728C06}" destId="{FAB626B1-C92F-4553-9D2B-22C4A287BBDD}" srcOrd="0" destOrd="0" presId="urn:microsoft.com/office/officeart/2005/8/layout/hierarchy1"/>
    <dgm:cxn modelId="{43E3E80B-DF80-4075-83DA-A34EEDC5C3D2}" type="presOf" srcId="{A7162D11-C14D-4E2D-978B-06991B9557F4}" destId="{EB2187AE-D283-47FD-B216-E163175008B0}" srcOrd="0" destOrd="0" presId="urn:microsoft.com/office/officeart/2005/8/layout/hierarchy1"/>
    <dgm:cxn modelId="{5CDA7A16-80CC-462D-8E92-59521D3528D3}" srcId="{EAF128DB-62A8-458D-85F0-C805AA79EED5}" destId="{B547B42C-8F20-42BA-9338-F3FC13DCAEC3}" srcOrd="0" destOrd="0" parTransId="{D062499B-3B81-4CBD-8DBF-D6AC199E2D89}" sibTransId="{B94D3819-52E1-4BD4-A8FD-91994DCB1AE7}"/>
    <dgm:cxn modelId="{9A2F5817-CF42-4CDA-9435-706D539226B3}" type="presOf" srcId="{EAF128DB-62A8-458D-85F0-C805AA79EED5}" destId="{516A19DB-1C50-4C68-A8B1-E07D754B5E3C}" srcOrd="0" destOrd="0" presId="urn:microsoft.com/office/officeart/2005/8/layout/hierarchy1"/>
    <dgm:cxn modelId="{1E749C17-35A2-4DEB-B026-741BA4FAE109}" srcId="{22F347F0-92DE-4A25-9245-19AF13C9870E}" destId="{B512D6AC-F4AA-4982-BDC6-5DF44D1F15DE}" srcOrd="0" destOrd="0" parTransId="{843A97E3-3DCA-4C61-BBE6-46CC62BF4A87}" sibTransId="{6047C8AD-5214-40A8-9FC3-41194E7C7F5F}"/>
    <dgm:cxn modelId="{2DF2D11E-3768-4C2E-B403-5DA1721E8A84}" type="presOf" srcId="{FA154F49-1DD4-4763-96A6-A2EE76C12330}" destId="{0842F642-693F-4F9C-885F-A4760770BBCD}" srcOrd="0" destOrd="0" presId="urn:microsoft.com/office/officeart/2005/8/layout/hierarchy1"/>
    <dgm:cxn modelId="{9CB91263-F1EB-4F14-BAAD-FFA9ABA5B2CA}" srcId="{D37D61BF-B611-4E48-AECB-E81DE3C68984}" destId="{A377379B-DDB1-44F3-BF18-3E87926BEC22}" srcOrd="1" destOrd="0" parTransId="{BDE5722A-C7D8-464C-B3B6-1D1DE73CDAF4}" sibTransId="{18590203-5E00-48E2-9752-1D20234F7449}"/>
    <dgm:cxn modelId="{1F0D3747-1C82-4546-84B3-7C01252EC577}" type="presOf" srcId="{A53DAB47-889C-4EC9-9EE3-289E23FE2A27}" destId="{7B2D6F19-6DFC-4B8A-A380-65B9302D1C4C}" srcOrd="0" destOrd="0" presId="urn:microsoft.com/office/officeart/2005/8/layout/hierarchy1"/>
    <dgm:cxn modelId="{9119214A-1379-4181-8891-B5F4A62E2565}" type="presOf" srcId="{D37D61BF-B611-4E48-AECB-E81DE3C68984}" destId="{E4379691-5CB6-4CEF-B1B8-13F268E2AA0D}" srcOrd="0" destOrd="0" presId="urn:microsoft.com/office/officeart/2005/8/layout/hierarchy1"/>
    <dgm:cxn modelId="{0066A64A-AB7F-449D-ACF5-9E82AA1D6B39}" type="presOf" srcId="{37BC26C7-E04D-4B70-A731-AA8C5F15F708}" destId="{2F05ADAD-7718-4E58-9BFD-7C3339905BEE}" srcOrd="0" destOrd="0" presId="urn:microsoft.com/office/officeart/2005/8/layout/hierarchy1"/>
    <dgm:cxn modelId="{B759787C-A214-4A5C-9F15-6B5547DD3A45}" srcId="{22F347F0-92DE-4A25-9245-19AF13C9870E}" destId="{A7162D11-C14D-4E2D-978B-06991B9557F4}" srcOrd="1" destOrd="0" parTransId="{A53DAB47-889C-4EC9-9EE3-289E23FE2A27}" sibTransId="{678309E7-A2EA-4181-9F69-07FA739D444D}"/>
    <dgm:cxn modelId="{028A2E9D-64D2-4DDC-B88F-7E10DD2AD168}" type="presOf" srcId="{22F347F0-92DE-4A25-9245-19AF13C9870E}" destId="{AD29609F-B9D3-48EE-8FC9-9ADE6D01B260}" srcOrd="0" destOrd="0" presId="urn:microsoft.com/office/officeart/2005/8/layout/hierarchy1"/>
    <dgm:cxn modelId="{BCBDDC9D-5C30-44FE-B711-64ADA6608000}" srcId="{B547B42C-8F20-42BA-9338-F3FC13DCAEC3}" destId="{22F347F0-92DE-4A25-9245-19AF13C9870E}" srcOrd="1" destOrd="0" parTransId="{37BC26C7-E04D-4B70-A731-AA8C5F15F708}" sibTransId="{2C18874F-3730-4C84-AD2A-D5E81944FCC7}"/>
    <dgm:cxn modelId="{F706EAA6-6E11-4CC3-A066-D015E79AF5D6}" type="presOf" srcId="{B7CE7565-A97B-41BF-B7DB-F83D9325CFAE}" destId="{5741ECD7-1E02-491E-A896-A1B578B3AAE0}" srcOrd="0" destOrd="0" presId="urn:microsoft.com/office/officeart/2005/8/layout/hierarchy1"/>
    <dgm:cxn modelId="{237F9FAC-A12D-42CD-80FA-A497A2BE4CFF}" srcId="{D37D61BF-B611-4E48-AECB-E81DE3C68984}" destId="{EB450A54-E174-4CC1-89DA-500FB3728C06}" srcOrd="0" destOrd="0" parTransId="{FA154F49-1DD4-4763-96A6-A2EE76C12330}" sibTransId="{F3A5EFE6-4092-455D-AD3E-F61D2B5505C8}"/>
    <dgm:cxn modelId="{7C8A2DB4-846D-41C3-AE4E-7324DA07F18A}" srcId="{B547B42C-8F20-42BA-9338-F3FC13DCAEC3}" destId="{D37D61BF-B611-4E48-AECB-E81DE3C68984}" srcOrd="0" destOrd="0" parTransId="{B7CE7565-A97B-41BF-B7DB-F83D9325CFAE}" sibTransId="{76C47DC6-8CF2-4B06-BBC8-6D9BF8D20CEA}"/>
    <dgm:cxn modelId="{85B326BA-1758-4865-A7E8-2A834AF9FEA6}" type="presOf" srcId="{A377379B-DDB1-44F3-BF18-3E87926BEC22}" destId="{17897F71-BCFD-40AE-95C9-CEAD8D0FAA9C}" srcOrd="0" destOrd="0" presId="urn:microsoft.com/office/officeart/2005/8/layout/hierarchy1"/>
    <dgm:cxn modelId="{DFCFB0D5-B465-4B62-B800-027141E58B31}" type="presOf" srcId="{B512D6AC-F4AA-4982-BDC6-5DF44D1F15DE}" destId="{CBE882C2-BC15-4638-92DC-D4A699A98C23}" srcOrd="0" destOrd="0" presId="urn:microsoft.com/office/officeart/2005/8/layout/hierarchy1"/>
    <dgm:cxn modelId="{1E880EE0-ACF3-4022-9F5C-E8E14B174160}" type="presOf" srcId="{843A97E3-3DCA-4C61-BBE6-46CC62BF4A87}" destId="{C7CF8898-ED2A-4907-9344-E4B4E337EE28}" srcOrd="0" destOrd="0" presId="urn:microsoft.com/office/officeart/2005/8/layout/hierarchy1"/>
    <dgm:cxn modelId="{D6BE48F7-AABB-4F4B-A1AB-9B017984639D}" type="presOf" srcId="{BDE5722A-C7D8-464C-B3B6-1D1DE73CDAF4}" destId="{75DA3E07-C930-4091-AA16-724018830AEA}" srcOrd="0" destOrd="0" presId="urn:microsoft.com/office/officeart/2005/8/layout/hierarchy1"/>
    <dgm:cxn modelId="{72FEE44D-3CB4-4B71-946D-CD75AEDFD1C1}" type="presParOf" srcId="{516A19DB-1C50-4C68-A8B1-E07D754B5E3C}" destId="{FB9F55A2-585B-489B-91CB-A43CAC8A1F28}" srcOrd="0" destOrd="0" presId="urn:microsoft.com/office/officeart/2005/8/layout/hierarchy1"/>
    <dgm:cxn modelId="{02E332D1-7C8C-433E-A657-F64E8DE2620A}" type="presParOf" srcId="{FB9F55A2-585B-489B-91CB-A43CAC8A1F28}" destId="{F7026239-2C79-482C-9C25-37AC693C964B}" srcOrd="0" destOrd="0" presId="urn:microsoft.com/office/officeart/2005/8/layout/hierarchy1"/>
    <dgm:cxn modelId="{04AF61CE-D202-474D-97EA-DC1B95A59706}" type="presParOf" srcId="{F7026239-2C79-482C-9C25-37AC693C964B}" destId="{46A93D81-3154-4231-8610-9D0E8A4FE962}" srcOrd="0" destOrd="0" presId="urn:microsoft.com/office/officeart/2005/8/layout/hierarchy1"/>
    <dgm:cxn modelId="{2323F908-C162-48FA-97CD-880B0D756E75}" type="presParOf" srcId="{F7026239-2C79-482C-9C25-37AC693C964B}" destId="{98A45C50-7085-428B-85CD-D271D83428B3}" srcOrd="1" destOrd="0" presId="urn:microsoft.com/office/officeart/2005/8/layout/hierarchy1"/>
    <dgm:cxn modelId="{BB9C650C-2F12-41AB-9DC5-2122BCCB5271}" type="presParOf" srcId="{FB9F55A2-585B-489B-91CB-A43CAC8A1F28}" destId="{0CEDF7CC-A6F7-4912-9D0D-565E019EA290}" srcOrd="1" destOrd="0" presId="urn:microsoft.com/office/officeart/2005/8/layout/hierarchy1"/>
    <dgm:cxn modelId="{3BEB6206-4C60-4A7D-9122-C42A1DFEF793}" type="presParOf" srcId="{0CEDF7CC-A6F7-4912-9D0D-565E019EA290}" destId="{5741ECD7-1E02-491E-A896-A1B578B3AAE0}" srcOrd="0" destOrd="0" presId="urn:microsoft.com/office/officeart/2005/8/layout/hierarchy1"/>
    <dgm:cxn modelId="{68B0A85F-1EC6-45BF-B3B9-9254BBC2DDEE}" type="presParOf" srcId="{0CEDF7CC-A6F7-4912-9D0D-565E019EA290}" destId="{01E9D827-8704-456F-AAD5-8728C14EB649}" srcOrd="1" destOrd="0" presId="urn:microsoft.com/office/officeart/2005/8/layout/hierarchy1"/>
    <dgm:cxn modelId="{3D8BC9AD-3AFA-42A4-9568-8B405741161E}" type="presParOf" srcId="{01E9D827-8704-456F-AAD5-8728C14EB649}" destId="{64A90DA0-68D9-4A1A-9ADC-1F7E8A42687E}" srcOrd="0" destOrd="0" presId="urn:microsoft.com/office/officeart/2005/8/layout/hierarchy1"/>
    <dgm:cxn modelId="{CE331D21-8C43-4250-95ED-AFA8EB8AE87C}" type="presParOf" srcId="{64A90DA0-68D9-4A1A-9ADC-1F7E8A42687E}" destId="{5387275B-AB4A-42D3-B19F-A5BF632970CC}" srcOrd="0" destOrd="0" presId="urn:microsoft.com/office/officeart/2005/8/layout/hierarchy1"/>
    <dgm:cxn modelId="{5626C3CC-AC5D-4176-B88D-B58DB2B67223}" type="presParOf" srcId="{64A90DA0-68D9-4A1A-9ADC-1F7E8A42687E}" destId="{E4379691-5CB6-4CEF-B1B8-13F268E2AA0D}" srcOrd="1" destOrd="0" presId="urn:microsoft.com/office/officeart/2005/8/layout/hierarchy1"/>
    <dgm:cxn modelId="{C8AA5BE5-F924-4B1D-BC76-50C5FE089807}" type="presParOf" srcId="{01E9D827-8704-456F-AAD5-8728C14EB649}" destId="{6EEB7786-3922-43BE-BABA-F9F4F30648ED}" srcOrd="1" destOrd="0" presId="urn:microsoft.com/office/officeart/2005/8/layout/hierarchy1"/>
    <dgm:cxn modelId="{274E702E-6F6B-44DB-909B-DC20A86A39D1}" type="presParOf" srcId="{6EEB7786-3922-43BE-BABA-F9F4F30648ED}" destId="{0842F642-693F-4F9C-885F-A4760770BBCD}" srcOrd="0" destOrd="0" presId="urn:microsoft.com/office/officeart/2005/8/layout/hierarchy1"/>
    <dgm:cxn modelId="{063241A2-D897-4185-87E2-122FEAF1D0E3}" type="presParOf" srcId="{6EEB7786-3922-43BE-BABA-F9F4F30648ED}" destId="{00DD24DE-5BE6-4CD7-9122-EFD7E6A7606B}" srcOrd="1" destOrd="0" presId="urn:microsoft.com/office/officeart/2005/8/layout/hierarchy1"/>
    <dgm:cxn modelId="{3B1A173A-2A48-49FB-8F25-93C7EA809DDE}" type="presParOf" srcId="{00DD24DE-5BE6-4CD7-9122-EFD7E6A7606B}" destId="{82964E20-8D60-48E8-A740-D40BD073C0AD}" srcOrd="0" destOrd="0" presId="urn:microsoft.com/office/officeart/2005/8/layout/hierarchy1"/>
    <dgm:cxn modelId="{616F4351-9AC0-4405-846A-A4EB29A24A08}" type="presParOf" srcId="{82964E20-8D60-48E8-A740-D40BD073C0AD}" destId="{3D25490C-2E5F-4A6F-AF49-4F03F5A6B6DC}" srcOrd="0" destOrd="0" presId="urn:microsoft.com/office/officeart/2005/8/layout/hierarchy1"/>
    <dgm:cxn modelId="{E311AEC0-4BB5-4D66-A214-F48586670C71}" type="presParOf" srcId="{82964E20-8D60-48E8-A740-D40BD073C0AD}" destId="{FAB626B1-C92F-4553-9D2B-22C4A287BBDD}" srcOrd="1" destOrd="0" presId="urn:microsoft.com/office/officeart/2005/8/layout/hierarchy1"/>
    <dgm:cxn modelId="{CB4B28D5-FE54-401B-BB39-18E8D322BEAB}" type="presParOf" srcId="{00DD24DE-5BE6-4CD7-9122-EFD7E6A7606B}" destId="{09168FDB-8D65-454B-92ED-585029E6F616}" srcOrd="1" destOrd="0" presId="urn:microsoft.com/office/officeart/2005/8/layout/hierarchy1"/>
    <dgm:cxn modelId="{CF87EBC5-302B-4E02-BFEB-C6EEC2FFC048}" type="presParOf" srcId="{6EEB7786-3922-43BE-BABA-F9F4F30648ED}" destId="{75DA3E07-C930-4091-AA16-724018830AEA}" srcOrd="2" destOrd="0" presId="urn:microsoft.com/office/officeart/2005/8/layout/hierarchy1"/>
    <dgm:cxn modelId="{3505084B-25CD-4AF9-A63F-570E15325B0B}" type="presParOf" srcId="{6EEB7786-3922-43BE-BABA-F9F4F30648ED}" destId="{CE57B146-2808-4FC4-B99B-1B6336484589}" srcOrd="3" destOrd="0" presId="urn:microsoft.com/office/officeart/2005/8/layout/hierarchy1"/>
    <dgm:cxn modelId="{81B7A1CF-FB34-4652-B853-E3D408D8D68E}" type="presParOf" srcId="{CE57B146-2808-4FC4-B99B-1B6336484589}" destId="{1D784011-A5C6-4B0A-A856-DC20B2A9B8FA}" srcOrd="0" destOrd="0" presId="urn:microsoft.com/office/officeart/2005/8/layout/hierarchy1"/>
    <dgm:cxn modelId="{716E3F21-82C2-4F28-A3FF-21845638DAA8}" type="presParOf" srcId="{1D784011-A5C6-4B0A-A856-DC20B2A9B8FA}" destId="{70DCF9B5-E2A3-4304-9ACF-BC3A0B4A4436}" srcOrd="0" destOrd="0" presId="urn:microsoft.com/office/officeart/2005/8/layout/hierarchy1"/>
    <dgm:cxn modelId="{0C8F0C7F-5DED-450F-BFFC-96A519CF3D03}" type="presParOf" srcId="{1D784011-A5C6-4B0A-A856-DC20B2A9B8FA}" destId="{17897F71-BCFD-40AE-95C9-CEAD8D0FAA9C}" srcOrd="1" destOrd="0" presId="urn:microsoft.com/office/officeart/2005/8/layout/hierarchy1"/>
    <dgm:cxn modelId="{36950A53-591D-4693-A4FE-728440E72AD1}" type="presParOf" srcId="{CE57B146-2808-4FC4-B99B-1B6336484589}" destId="{109E58AD-5C77-4838-88AA-5A124F8E6D42}" srcOrd="1" destOrd="0" presId="urn:microsoft.com/office/officeart/2005/8/layout/hierarchy1"/>
    <dgm:cxn modelId="{F414026A-6A00-484E-916D-097ED959F852}" type="presParOf" srcId="{0CEDF7CC-A6F7-4912-9D0D-565E019EA290}" destId="{2F05ADAD-7718-4E58-9BFD-7C3339905BEE}" srcOrd="2" destOrd="0" presId="urn:microsoft.com/office/officeart/2005/8/layout/hierarchy1"/>
    <dgm:cxn modelId="{B94DB546-2570-4815-B27F-373210354BA7}" type="presParOf" srcId="{0CEDF7CC-A6F7-4912-9D0D-565E019EA290}" destId="{5CBEBC9B-4B51-4D68-B46D-3FFDA7B6E342}" srcOrd="3" destOrd="0" presId="urn:microsoft.com/office/officeart/2005/8/layout/hierarchy1"/>
    <dgm:cxn modelId="{17287F53-A74E-4FA3-80D3-E345544B1C9F}" type="presParOf" srcId="{5CBEBC9B-4B51-4D68-B46D-3FFDA7B6E342}" destId="{6A107116-AB35-4507-8136-B6024473B400}" srcOrd="0" destOrd="0" presId="urn:microsoft.com/office/officeart/2005/8/layout/hierarchy1"/>
    <dgm:cxn modelId="{4C5C46C6-A7C9-4FDD-BDD0-97187BD3D376}" type="presParOf" srcId="{6A107116-AB35-4507-8136-B6024473B400}" destId="{F8DEB388-4772-4359-9962-CA8861082BB7}" srcOrd="0" destOrd="0" presId="urn:microsoft.com/office/officeart/2005/8/layout/hierarchy1"/>
    <dgm:cxn modelId="{A9FE94ED-E7F2-4ACE-82BA-29E3D42DF17D}" type="presParOf" srcId="{6A107116-AB35-4507-8136-B6024473B400}" destId="{AD29609F-B9D3-48EE-8FC9-9ADE6D01B260}" srcOrd="1" destOrd="0" presId="urn:microsoft.com/office/officeart/2005/8/layout/hierarchy1"/>
    <dgm:cxn modelId="{639107E9-38C0-4DF9-AE1F-CFA226DB5BDE}" type="presParOf" srcId="{5CBEBC9B-4B51-4D68-B46D-3FFDA7B6E342}" destId="{7B5B4A29-9FCC-428B-B690-67C6D6079317}" srcOrd="1" destOrd="0" presId="urn:microsoft.com/office/officeart/2005/8/layout/hierarchy1"/>
    <dgm:cxn modelId="{0C839725-47EE-4810-9C3E-4A7BB3744339}" type="presParOf" srcId="{7B5B4A29-9FCC-428B-B690-67C6D6079317}" destId="{C7CF8898-ED2A-4907-9344-E4B4E337EE28}" srcOrd="0" destOrd="0" presId="urn:microsoft.com/office/officeart/2005/8/layout/hierarchy1"/>
    <dgm:cxn modelId="{7486154B-8DB8-4123-A660-E3869A592F8D}" type="presParOf" srcId="{7B5B4A29-9FCC-428B-B690-67C6D6079317}" destId="{F76923A8-3671-4D79-B9A5-7B64C4437D52}" srcOrd="1" destOrd="0" presId="urn:microsoft.com/office/officeart/2005/8/layout/hierarchy1"/>
    <dgm:cxn modelId="{B52D5464-A114-4812-B48A-22BF563E5DF4}" type="presParOf" srcId="{F76923A8-3671-4D79-B9A5-7B64C4437D52}" destId="{9428035F-7728-47B9-A289-9CC4C2A4B5D6}" srcOrd="0" destOrd="0" presId="urn:microsoft.com/office/officeart/2005/8/layout/hierarchy1"/>
    <dgm:cxn modelId="{4789FD71-5753-4528-B0F6-6E0B5788FAA9}" type="presParOf" srcId="{9428035F-7728-47B9-A289-9CC4C2A4B5D6}" destId="{9A187E3B-4757-4833-9A77-B0926574C431}" srcOrd="0" destOrd="0" presId="urn:microsoft.com/office/officeart/2005/8/layout/hierarchy1"/>
    <dgm:cxn modelId="{3B39FB6D-1D34-4F47-B4C2-5942EBEC93D8}" type="presParOf" srcId="{9428035F-7728-47B9-A289-9CC4C2A4B5D6}" destId="{CBE882C2-BC15-4638-92DC-D4A699A98C23}" srcOrd="1" destOrd="0" presId="urn:microsoft.com/office/officeart/2005/8/layout/hierarchy1"/>
    <dgm:cxn modelId="{C3951144-F907-4D63-A0CA-2847093E8B2D}" type="presParOf" srcId="{F76923A8-3671-4D79-B9A5-7B64C4437D52}" destId="{87E830CC-B8A0-4F9A-A244-02156B136009}" srcOrd="1" destOrd="0" presId="urn:microsoft.com/office/officeart/2005/8/layout/hierarchy1"/>
    <dgm:cxn modelId="{379D0FE4-0859-4718-B6C9-4610B2057834}" type="presParOf" srcId="{7B5B4A29-9FCC-428B-B690-67C6D6079317}" destId="{7B2D6F19-6DFC-4B8A-A380-65B9302D1C4C}" srcOrd="2" destOrd="0" presId="urn:microsoft.com/office/officeart/2005/8/layout/hierarchy1"/>
    <dgm:cxn modelId="{13609D58-DA9F-47F5-9091-29046D8D3AEA}" type="presParOf" srcId="{7B5B4A29-9FCC-428B-B690-67C6D6079317}" destId="{DC64D634-74AD-44F1-993E-302B3E871CCE}" srcOrd="3" destOrd="0" presId="urn:microsoft.com/office/officeart/2005/8/layout/hierarchy1"/>
    <dgm:cxn modelId="{BCD315FF-3CF6-46B2-BC7F-295F0A00E199}" type="presParOf" srcId="{DC64D634-74AD-44F1-993E-302B3E871CCE}" destId="{842A9AD4-90D5-4601-AE49-48F9C3218508}" srcOrd="0" destOrd="0" presId="urn:microsoft.com/office/officeart/2005/8/layout/hierarchy1"/>
    <dgm:cxn modelId="{3FA1FDA1-986D-473E-ABE9-9A8459F7C658}" type="presParOf" srcId="{842A9AD4-90D5-4601-AE49-48F9C3218508}" destId="{AA2E0C2C-C460-47C0-AA6D-9A52620AE254}" srcOrd="0" destOrd="0" presId="urn:microsoft.com/office/officeart/2005/8/layout/hierarchy1"/>
    <dgm:cxn modelId="{7994A6EA-1363-4A95-9D87-5BC62EA9E726}" type="presParOf" srcId="{842A9AD4-90D5-4601-AE49-48F9C3218508}" destId="{EB2187AE-D283-47FD-B216-E163175008B0}" srcOrd="1" destOrd="0" presId="urn:microsoft.com/office/officeart/2005/8/layout/hierarchy1"/>
    <dgm:cxn modelId="{641BB6FC-211C-4092-AB61-16CC85CBB25B}" type="presParOf" srcId="{DC64D634-74AD-44F1-993E-302B3E871CCE}" destId="{5719B396-9A30-4DBC-AE5D-ABC1067424E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429932D-4AF7-4F23-AFCB-F2FE8B8D8B0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8DE8B576-A60C-449D-A405-67FE1B9E7C62}">
      <dgm:prSet phldrT="[Text]"/>
      <dgm:spPr/>
      <dgm:t>
        <a:bodyPr/>
        <a:lstStyle/>
        <a:p>
          <a:r>
            <a:rPr lang="en-GB" dirty="0"/>
            <a:t>Steriliser</a:t>
          </a:r>
        </a:p>
      </dgm:t>
    </dgm:pt>
    <dgm:pt modelId="{61B30CC1-FE4F-4A43-96E3-1428E7EAB4FD}" type="parTrans" cxnId="{E6A1B22C-8F9D-4BD8-95E8-129941E821F1}">
      <dgm:prSet/>
      <dgm:spPr/>
      <dgm:t>
        <a:bodyPr/>
        <a:lstStyle/>
        <a:p>
          <a:endParaRPr lang="en-GB"/>
        </a:p>
      </dgm:t>
    </dgm:pt>
    <dgm:pt modelId="{D309DFBA-409C-4256-9AEC-C4A3D28051E5}" type="sibTrans" cxnId="{E6A1B22C-8F9D-4BD8-95E8-129941E821F1}">
      <dgm:prSet/>
      <dgm:spPr/>
      <dgm:t>
        <a:bodyPr/>
        <a:lstStyle/>
        <a:p>
          <a:endParaRPr lang="en-GB"/>
        </a:p>
      </dgm:t>
    </dgm:pt>
    <dgm:pt modelId="{C7B31CD4-E777-47BE-A121-CFA48C462E3E}">
      <dgm:prSet phldrT="[Text]"/>
      <dgm:spPr/>
      <dgm:t>
        <a:bodyPr/>
        <a:lstStyle/>
        <a:p>
          <a:r>
            <a:rPr lang="en-GB" b="0" dirty="0">
              <a:solidFill>
                <a:schemeClr val="tx1"/>
              </a:solidFill>
            </a:rPr>
            <a:t>Wipe &amp; check door seal</a:t>
          </a:r>
        </a:p>
      </dgm:t>
    </dgm:pt>
    <dgm:pt modelId="{F1D63AA1-1045-452B-99B2-4479BE0FC16B}" type="parTrans" cxnId="{9DA4041D-62EF-4585-BBA0-25605A2B06E2}">
      <dgm:prSet/>
      <dgm:spPr/>
      <dgm:t>
        <a:bodyPr/>
        <a:lstStyle/>
        <a:p>
          <a:endParaRPr lang="en-GB"/>
        </a:p>
      </dgm:t>
    </dgm:pt>
    <dgm:pt modelId="{1A5B986D-508B-4239-800E-36AA06CDB647}" type="sibTrans" cxnId="{9DA4041D-62EF-4585-BBA0-25605A2B06E2}">
      <dgm:prSet/>
      <dgm:spPr/>
      <dgm:t>
        <a:bodyPr/>
        <a:lstStyle/>
        <a:p>
          <a:endParaRPr lang="en-GB"/>
        </a:p>
      </dgm:t>
    </dgm:pt>
    <dgm:pt modelId="{DB4835D2-0B59-4BC1-AEA4-773674EEA4F4}">
      <dgm:prSet phldrT="[Text]"/>
      <dgm:spPr/>
      <dgm:t>
        <a:bodyPr/>
        <a:lstStyle/>
        <a:p>
          <a:r>
            <a:rPr lang="en-GB" dirty="0">
              <a:solidFill>
                <a:schemeClr val="tx1"/>
              </a:solidFill>
            </a:rPr>
            <a:t>Remove furniture and wipe</a:t>
          </a:r>
        </a:p>
      </dgm:t>
    </dgm:pt>
    <dgm:pt modelId="{C3944DF5-DB02-4F24-9F66-737F421738C4}" type="parTrans" cxnId="{165E84D6-0490-4927-93BA-AC715C27A4D0}">
      <dgm:prSet/>
      <dgm:spPr/>
      <dgm:t>
        <a:bodyPr/>
        <a:lstStyle/>
        <a:p>
          <a:endParaRPr lang="en-GB"/>
        </a:p>
      </dgm:t>
    </dgm:pt>
    <dgm:pt modelId="{79CAD92D-01F7-41EA-8A87-453EACD1F85C}" type="sibTrans" cxnId="{165E84D6-0490-4927-93BA-AC715C27A4D0}">
      <dgm:prSet/>
      <dgm:spPr/>
      <dgm:t>
        <a:bodyPr/>
        <a:lstStyle/>
        <a:p>
          <a:endParaRPr lang="en-GB"/>
        </a:p>
      </dgm:t>
    </dgm:pt>
    <dgm:pt modelId="{09448823-3B47-4C25-BEA3-183453D36188}">
      <dgm:prSet phldrT="[Text]"/>
      <dgm:spPr/>
      <dgm:t>
        <a:bodyPr/>
        <a:lstStyle/>
        <a:p>
          <a:r>
            <a:rPr lang="en-GB" dirty="0">
              <a:solidFill>
                <a:schemeClr val="tx1"/>
              </a:solidFill>
            </a:rPr>
            <a:t>Drain reservoir </a:t>
          </a:r>
        </a:p>
      </dgm:t>
    </dgm:pt>
    <dgm:pt modelId="{21DE4AE3-0687-48CC-A71D-9939D4588978}" type="parTrans" cxnId="{5BC9890D-9E0D-4C61-B3F0-A132BC99F21B}">
      <dgm:prSet/>
      <dgm:spPr/>
      <dgm:t>
        <a:bodyPr/>
        <a:lstStyle/>
        <a:p>
          <a:endParaRPr lang="en-GB"/>
        </a:p>
      </dgm:t>
    </dgm:pt>
    <dgm:pt modelId="{997CA9BA-8D82-42A4-A810-17AF0903D5BF}" type="sibTrans" cxnId="{5BC9890D-9E0D-4C61-B3F0-A132BC99F21B}">
      <dgm:prSet/>
      <dgm:spPr/>
      <dgm:t>
        <a:bodyPr/>
        <a:lstStyle/>
        <a:p>
          <a:endParaRPr lang="en-GB"/>
        </a:p>
      </dgm:t>
    </dgm:pt>
    <dgm:pt modelId="{8C0552ED-0501-42F7-8AF3-969F3C726153}">
      <dgm:prSet phldrT="[Text]"/>
      <dgm:spPr/>
      <dgm:t>
        <a:bodyPr/>
        <a:lstStyle/>
        <a:p>
          <a:r>
            <a:rPr lang="en-GB" dirty="0">
              <a:solidFill>
                <a:schemeClr val="tx1"/>
              </a:solidFill>
            </a:rPr>
            <a:t>Check paper / tests </a:t>
          </a:r>
        </a:p>
      </dgm:t>
    </dgm:pt>
    <dgm:pt modelId="{D05F51E5-8AF8-446A-B383-456F3E83FA99}" type="parTrans" cxnId="{068C0E8A-225F-40BE-9B32-E6B32701370B}">
      <dgm:prSet/>
      <dgm:spPr/>
      <dgm:t>
        <a:bodyPr/>
        <a:lstStyle/>
        <a:p>
          <a:endParaRPr lang="en-GB"/>
        </a:p>
      </dgm:t>
    </dgm:pt>
    <dgm:pt modelId="{5352F961-05AF-4F8D-B34D-689143A584F7}" type="sibTrans" cxnId="{068C0E8A-225F-40BE-9B32-E6B32701370B}">
      <dgm:prSet/>
      <dgm:spPr/>
      <dgm:t>
        <a:bodyPr/>
        <a:lstStyle/>
        <a:p>
          <a:endParaRPr lang="en-GB"/>
        </a:p>
      </dgm:t>
    </dgm:pt>
    <dgm:pt modelId="{79CAF7C5-2E50-4B43-8CF7-8F41078C5ED4}" type="pres">
      <dgm:prSet presAssocID="{7429932D-4AF7-4F23-AFCB-F2FE8B8D8B0A}" presName="cycle" presStyleCnt="0">
        <dgm:presLayoutVars>
          <dgm:chMax val="1"/>
          <dgm:dir/>
          <dgm:animLvl val="ctr"/>
          <dgm:resizeHandles val="exact"/>
        </dgm:presLayoutVars>
      </dgm:prSet>
      <dgm:spPr/>
    </dgm:pt>
    <dgm:pt modelId="{36200130-4403-4EFF-B384-485293EE136E}" type="pres">
      <dgm:prSet presAssocID="{8DE8B576-A60C-449D-A405-67FE1B9E7C62}" presName="centerShape" presStyleLbl="node0" presStyleIdx="0" presStyleCnt="1"/>
      <dgm:spPr/>
    </dgm:pt>
    <dgm:pt modelId="{67A658E9-80A6-40A0-A13C-E9770DAC03A3}" type="pres">
      <dgm:prSet presAssocID="{F1D63AA1-1045-452B-99B2-4479BE0FC16B}" presName="Name9" presStyleLbl="parChTrans1D2" presStyleIdx="0" presStyleCnt="4"/>
      <dgm:spPr/>
    </dgm:pt>
    <dgm:pt modelId="{A81607BB-F484-4D9B-8D8D-40F8DE620034}" type="pres">
      <dgm:prSet presAssocID="{F1D63AA1-1045-452B-99B2-4479BE0FC16B}" presName="connTx" presStyleLbl="parChTrans1D2" presStyleIdx="0" presStyleCnt="4"/>
      <dgm:spPr/>
    </dgm:pt>
    <dgm:pt modelId="{A6576E11-4E2D-4288-988B-41D262CCBCFC}" type="pres">
      <dgm:prSet presAssocID="{C7B31CD4-E777-47BE-A121-CFA48C462E3E}" presName="node" presStyleLbl="node1" presStyleIdx="0" presStyleCnt="4">
        <dgm:presLayoutVars>
          <dgm:bulletEnabled val="1"/>
        </dgm:presLayoutVars>
      </dgm:prSet>
      <dgm:spPr/>
    </dgm:pt>
    <dgm:pt modelId="{CBDA94FD-5AAA-4938-8DDB-B2A5DE65EEA4}" type="pres">
      <dgm:prSet presAssocID="{C3944DF5-DB02-4F24-9F66-737F421738C4}" presName="Name9" presStyleLbl="parChTrans1D2" presStyleIdx="1" presStyleCnt="4"/>
      <dgm:spPr/>
    </dgm:pt>
    <dgm:pt modelId="{42A3A9BF-237E-4578-80A6-67325ABD8AA5}" type="pres">
      <dgm:prSet presAssocID="{C3944DF5-DB02-4F24-9F66-737F421738C4}" presName="connTx" presStyleLbl="parChTrans1D2" presStyleIdx="1" presStyleCnt="4"/>
      <dgm:spPr/>
    </dgm:pt>
    <dgm:pt modelId="{4E8C833C-BCF4-40D3-AB30-C1445D8C2817}" type="pres">
      <dgm:prSet presAssocID="{DB4835D2-0B59-4BC1-AEA4-773674EEA4F4}" presName="node" presStyleLbl="node1" presStyleIdx="1" presStyleCnt="4">
        <dgm:presLayoutVars>
          <dgm:bulletEnabled val="1"/>
        </dgm:presLayoutVars>
      </dgm:prSet>
      <dgm:spPr/>
    </dgm:pt>
    <dgm:pt modelId="{D8B83843-03F2-4E92-B288-E9EC7ACC56E9}" type="pres">
      <dgm:prSet presAssocID="{21DE4AE3-0687-48CC-A71D-9939D4588978}" presName="Name9" presStyleLbl="parChTrans1D2" presStyleIdx="2" presStyleCnt="4"/>
      <dgm:spPr/>
    </dgm:pt>
    <dgm:pt modelId="{EC27065E-D5A1-4F22-9F0C-E01D362F28E8}" type="pres">
      <dgm:prSet presAssocID="{21DE4AE3-0687-48CC-A71D-9939D4588978}" presName="connTx" presStyleLbl="parChTrans1D2" presStyleIdx="2" presStyleCnt="4"/>
      <dgm:spPr/>
    </dgm:pt>
    <dgm:pt modelId="{0BF54C13-5524-4364-AACC-4CD978E02510}" type="pres">
      <dgm:prSet presAssocID="{09448823-3B47-4C25-BEA3-183453D36188}" presName="node" presStyleLbl="node1" presStyleIdx="2" presStyleCnt="4">
        <dgm:presLayoutVars>
          <dgm:bulletEnabled val="1"/>
        </dgm:presLayoutVars>
      </dgm:prSet>
      <dgm:spPr/>
    </dgm:pt>
    <dgm:pt modelId="{CA5FD6F0-3B7A-4484-AC52-EF31C57535BE}" type="pres">
      <dgm:prSet presAssocID="{D05F51E5-8AF8-446A-B383-456F3E83FA99}" presName="Name9" presStyleLbl="parChTrans1D2" presStyleIdx="3" presStyleCnt="4"/>
      <dgm:spPr/>
    </dgm:pt>
    <dgm:pt modelId="{2ADB6C22-3BB0-4D8A-ABB1-48E80224F17D}" type="pres">
      <dgm:prSet presAssocID="{D05F51E5-8AF8-446A-B383-456F3E83FA99}" presName="connTx" presStyleLbl="parChTrans1D2" presStyleIdx="3" presStyleCnt="4"/>
      <dgm:spPr/>
    </dgm:pt>
    <dgm:pt modelId="{5A7F057E-4C39-47AB-B8DB-88A9830B7060}" type="pres">
      <dgm:prSet presAssocID="{8C0552ED-0501-42F7-8AF3-969F3C726153}" presName="node" presStyleLbl="node1" presStyleIdx="3" presStyleCnt="4">
        <dgm:presLayoutVars>
          <dgm:bulletEnabled val="1"/>
        </dgm:presLayoutVars>
      </dgm:prSet>
      <dgm:spPr/>
    </dgm:pt>
  </dgm:ptLst>
  <dgm:cxnLst>
    <dgm:cxn modelId="{A67BE102-816C-4A5F-81E6-8A7A8AAB8574}" type="presOf" srcId="{C7B31CD4-E777-47BE-A121-CFA48C462E3E}" destId="{A6576E11-4E2D-4288-988B-41D262CCBCFC}" srcOrd="0" destOrd="0" presId="urn:microsoft.com/office/officeart/2005/8/layout/radial1"/>
    <dgm:cxn modelId="{9ACD680B-07E3-443F-B977-075692626A5D}" type="presOf" srcId="{DB4835D2-0B59-4BC1-AEA4-773674EEA4F4}" destId="{4E8C833C-BCF4-40D3-AB30-C1445D8C2817}" srcOrd="0" destOrd="0" presId="urn:microsoft.com/office/officeart/2005/8/layout/radial1"/>
    <dgm:cxn modelId="{5BC9890D-9E0D-4C61-B3F0-A132BC99F21B}" srcId="{8DE8B576-A60C-449D-A405-67FE1B9E7C62}" destId="{09448823-3B47-4C25-BEA3-183453D36188}" srcOrd="2" destOrd="0" parTransId="{21DE4AE3-0687-48CC-A71D-9939D4588978}" sibTransId="{997CA9BA-8D82-42A4-A810-17AF0903D5BF}"/>
    <dgm:cxn modelId="{9DA4041D-62EF-4585-BBA0-25605A2B06E2}" srcId="{8DE8B576-A60C-449D-A405-67FE1B9E7C62}" destId="{C7B31CD4-E777-47BE-A121-CFA48C462E3E}" srcOrd="0" destOrd="0" parTransId="{F1D63AA1-1045-452B-99B2-4479BE0FC16B}" sibTransId="{1A5B986D-508B-4239-800E-36AA06CDB647}"/>
    <dgm:cxn modelId="{E7862D21-C6E8-48F2-AD4B-85A676ABEFB4}" type="presOf" srcId="{21DE4AE3-0687-48CC-A71D-9939D4588978}" destId="{EC27065E-D5A1-4F22-9F0C-E01D362F28E8}" srcOrd="1" destOrd="0" presId="urn:microsoft.com/office/officeart/2005/8/layout/radial1"/>
    <dgm:cxn modelId="{E6A1B22C-8F9D-4BD8-95E8-129941E821F1}" srcId="{7429932D-4AF7-4F23-AFCB-F2FE8B8D8B0A}" destId="{8DE8B576-A60C-449D-A405-67FE1B9E7C62}" srcOrd="0" destOrd="0" parTransId="{61B30CC1-FE4F-4A43-96E3-1428E7EAB4FD}" sibTransId="{D309DFBA-409C-4256-9AEC-C4A3D28051E5}"/>
    <dgm:cxn modelId="{4EF1E72F-6CFB-41EC-8E1E-265A58C9154A}" type="presOf" srcId="{21DE4AE3-0687-48CC-A71D-9939D4588978}" destId="{D8B83843-03F2-4E92-B288-E9EC7ACC56E9}" srcOrd="0" destOrd="0" presId="urn:microsoft.com/office/officeart/2005/8/layout/radial1"/>
    <dgm:cxn modelId="{2924D860-EDF6-494C-B3A6-C59CD824AAF6}" type="presOf" srcId="{8C0552ED-0501-42F7-8AF3-969F3C726153}" destId="{5A7F057E-4C39-47AB-B8DB-88A9830B7060}" srcOrd="0" destOrd="0" presId="urn:microsoft.com/office/officeart/2005/8/layout/radial1"/>
    <dgm:cxn modelId="{F883244E-A300-4DF9-BE29-5EF45E4245E2}" type="presOf" srcId="{D05F51E5-8AF8-446A-B383-456F3E83FA99}" destId="{2ADB6C22-3BB0-4D8A-ABB1-48E80224F17D}" srcOrd="1" destOrd="0" presId="urn:microsoft.com/office/officeart/2005/8/layout/radial1"/>
    <dgm:cxn modelId="{0E3FEC4E-B183-42B3-BA4F-860D3DF0530C}" type="presOf" srcId="{7429932D-4AF7-4F23-AFCB-F2FE8B8D8B0A}" destId="{79CAF7C5-2E50-4B43-8CF7-8F41078C5ED4}" srcOrd="0" destOrd="0" presId="urn:microsoft.com/office/officeart/2005/8/layout/radial1"/>
    <dgm:cxn modelId="{068C0E8A-225F-40BE-9B32-E6B32701370B}" srcId="{8DE8B576-A60C-449D-A405-67FE1B9E7C62}" destId="{8C0552ED-0501-42F7-8AF3-969F3C726153}" srcOrd="3" destOrd="0" parTransId="{D05F51E5-8AF8-446A-B383-456F3E83FA99}" sibTransId="{5352F961-05AF-4F8D-B34D-689143A584F7}"/>
    <dgm:cxn modelId="{11510C91-A57F-4F96-9478-5DDF2AF3CE6C}" type="presOf" srcId="{C3944DF5-DB02-4F24-9F66-737F421738C4}" destId="{42A3A9BF-237E-4578-80A6-67325ABD8AA5}" srcOrd="1" destOrd="0" presId="urn:microsoft.com/office/officeart/2005/8/layout/radial1"/>
    <dgm:cxn modelId="{03B8669C-427D-4E43-AAB7-8297E44F5DE2}" type="presOf" srcId="{F1D63AA1-1045-452B-99B2-4479BE0FC16B}" destId="{67A658E9-80A6-40A0-A13C-E9770DAC03A3}" srcOrd="0" destOrd="0" presId="urn:microsoft.com/office/officeart/2005/8/layout/radial1"/>
    <dgm:cxn modelId="{1DB363A4-885E-483E-B1F3-FCD8BF48B09E}" type="presOf" srcId="{F1D63AA1-1045-452B-99B2-4479BE0FC16B}" destId="{A81607BB-F484-4D9B-8D8D-40F8DE620034}" srcOrd="1" destOrd="0" presId="urn:microsoft.com/office/officeart/2005/8/layout/radial1"/>
    <dgm:cxn modelId="{B8661EAB-CE67-4720-9060-C51B3BF6DE8C}" type="presOf" srcId="{C3944DF5-DB02-4F24-9F66-737F421738C4}" destId="{CBDA94FD-5AAA-4938-8DDB-B2A5DE65EEA4}" srcOrd="0" destOrd="0" presId="urn:microsoft.com/office/officeart/2005/8/layout/radial1"/>
    <dgm:cxn modelId="{BB73A7D5-8982-46B5-94A2-5FB48A8637BC}" type="presOf" srcId="{09448823-3B47-4C25-BEA3-183453D36188}" destId="{0BF54C13-5524-4364-AACC-4CD978E02510}" srcOrd="0" destOrd="0" presId="urn:microsoft.com/office/officeart/2005/8/layout/radial1"/>
    <dgm:cxn modelId="{165E84D6-0490-4927-93BA-AC715C27A4D0}" srcId="{8DE8B576-A60C-449D-A405-67FE1B9E7C62}" destId="{DB4835D2-0B59-4BC1-AEA4-773674EEA4F4}" srcOrd="1" destOrd="0" parTransId="{C3944DF5-DB02-4F24-9F66-737F421738C4}" sibTransId="{79CAD92D-01F7-41EA-8A87-453EACD1F85C}"/>
    <dgm:cxn modelId="{E54EAAEE-BBA8-4085-8B1A-96E2065B5D05}" type="presOf" srcId="{D05F51E5-8AF8-446A-B383-456F3E83FA99}" destId="{CA5FD6F0-3B7A-4484-AC52-EF31C57535BE}" srcOrd="0" destOrd="0" presId="urn:microsoft.com/office/officeart/2005/8/layout/radial1"/>
    <dgm:cxn modelId="{1642F1F2-BB2A-414C-9583-2EDB481E3C24}" type="presOf" srcId="{8DE8B576-A60C-449D-A405-67FE1B9E7C62}" destId="{36200130-4403-4EFF-B384-485293EE136E}" srcOrd="0" destOrd="0" presId="urn:microsoft.com/office/officeart/2005/8/layout/radial1"/>
    <dgm:cxn modelId="{20DD013B-264A-4C23-B7E1-F70742E5EBB1}" type="presParOf" srcId="{79CAF7C5-2E50-4B43-8CF7-8F41078C5ED4}" destId="{36200130-4403-4EFF-B384-485293EE136E}" srcOrd="0" destOrd="0" presId="urn:microsoft.com/office/officeart/2005/8/layout/radial1"/>
    <dgm:cxn modelId="{1F5C6420-13AB-4D85-98DD-62C670243955}" type="presParOf" srcId="{79CAF7C5-2E50-4B43-8CF7-8F41078C5ED4}" destId="{67A658E9-80A6-40A0-A13C-E9770DAC03A3}" srcOrd="1" destOrd="0" presId="urn:microsoft.com/office/officeart/2005/8/layout/radial1"/>
    <dgm:cxn modelId="{EE7D0FC6-A68B-4747-A07D-0E2ADFA2910A}" type="presParOf" srcId="{67A658E9-80A6-40A0-A13C-E9770DAC03A3}" destId="{A81607BB-F484-4D9B-8D8D-40F8DE620034}" srcOrd="0" destOrd="0" presId="urn:microsoft.com/office/officeart/2005/8/layout/radial1"/>
    <dgm:cxn modelId="{A114DD81-E202-4A9D-8A79-0D46E050633C}" type="presParOf" srcId="{79CAF7C5-2E50-4B43-8CF7-8F41078C5ED4}" destId="{A6576E11-4E2D-4288-988B-41D262CCBCFC}" srcOrd="2" destOrd="0" presId="urn:microsoft.com/office/officeart/2005/8/layout/radial1"/>
    <dgm:cxn modelId="{4E9EB753-A315-4CE8-A108-B0B661E4E4F7}" type="presParOf" srcId="{79CAF7C5-2E50-4B43-8CF7-8F41078C5ED4}" destId="{CBDA94FD-5AAA-4938-8DDB-B2A5DE65EEA4}" srcOrd="3" destOrd="0" presId="urn:microsoft.com/office/officeart/2005/8/layout/radial1"/>
    <dgm:cxn modelId="{3D741F88-84B5-4B3F-91BA-3EA69ACB7044}" type="presParOf" srcId="{CBDA94FD-5AAA-4938-8DDB-B2A5DE65EEA4}" destId="{42A3A9BF-237E-4578-80A6-67325ABD8AA5}" srcOrd="0" destOrd="0" presId="urn:microsoft.com/office/officeart/2005/8/layout/radial1"/>
    <dgm:cxn modelId="{9A480484-9D3C-4E0E-9C32-32DE6C04E304}" type="presParOf" srcId="{79CAF7C5-2E50-4B43-8CF7-8F41078C5ED4}" destId="{4E8C833C-BCF4-40D3-AB30-C1445D8C2817}" srcOrd="4" destOrd="0" presId="urn:microsoft.com/office/officeart/2005/8/layout/radial1"/>
    <dgm:cxn modelId="{92B30CE5-ECB7-46A7-A006-FA53E46A4727}" type="presParOf" srcId="{79CAF7C5-2E50-4B43-8CF7-8F41078C5ED4}" destId="{D8B83843-03F2-4E92-B288-E9EC7ACC56E9}" srcOrd="5" destOrd="0" presId="urn:microsoft.com/office/officeart/2005/8/layout/radial1"/>
    <dgm:cxn modelId="{D0028E59-7213-4761-A7E8-3F879C8038A2}" type="presParOf" srcId="{D8B83843-03F2-4E92-B288-E9EC7ACC56E9}" destId="{EC27065E-D5A1-4F22-9F0C-E01D362F28E8}" srcOrd="0" destOrd="0" presId="urn:microsoft.com/office/officeart/2005/8/layout/radial1"/>
    <dgm:cxn modelId="{1C478802-C766-4D89-B917-5C8A6BBE05FF}" type="presParOf" srcId="{79CAF7C5-2E50-4B43-8CF7-8F41078C5ED4}" destId="{0BF54C13-5524-4364-AACC-4CD978E02510}" srcOrd="6" destOrd="0" presId="urn:microsoft.com/office/officeart/2005/8/layout/radial1"/>
    <dgm:cxn modelId="{D5F857A3-3ADB-4E3E-8649-95BED06FA27F}" type="presParOf" srcId="{79CAF7C5-2E50-4B43-8CF7-8F41078C5ED4}" destId="{CA5FD6F0-3B7A-4484-AC52-EF31C57535BE}" srcOrd="7" destOrd="0" presId="urn:microsoft.com/office/officeart/2005/8/layout/radial1"/>
    <dgm:cxn modelId="{B5C7C488-6AD7-4B26-A64E-C6A9AD7E0202}" type="presParOf" srcId="{CA5FD6F0-3B7A-4484-AC52-EF31C57535BE}" destId="{2ADB6C22-3BB0-4D8A-ABB1-48E80224F17D}" srcOrd="0" destOrd="0" presId="urn:microsoft.com/office/officeart/2005/8/layout/radial1"/>
    <dgm:cxn modelId="{2BD9D9BE-BB65-4BF9-AFC5-AEE7CC26301A}" type="presParOf" srcId="{79CAF7C5-2E50-4B43-8CF7-8F41078C5ED4}" destId="{5A7F057E-4C39-47AB-B8DB-88A9830B7060}"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048B8A-C82E-4F4C-8CD7-CA0E617F0F1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F566887A-6F48-42B3-8C22-0B617AB7998A}">
      <dgm:prSet phldrT="[Text]"/>
      <dgm:spPr/>
      <dgm:t>
        <a:bodyPr/>
        <a:lstStyle/>
        <a:p>
          <a:r>
            <a:rPr lang="en-GB" dirty="0"/>
            <a:t>Identify standards</a:t>
          </a:r>
        </a:p>
      </dgm:t>
    </dgm:pt>
    <dgm:pt modelId="{8599D6E1-6732-4763-A4C3-3A067A9E4E28}" type="parTrans" cxnId="{EDD21228-5A2D-48BA-BF9C-6530CB1C8C47}">
      <dgm:prSet/>
      <dgm:spPr/>
      <dgm:t>
        <a:bodyPr/>
        <a:lstStyle/>
        <a:p>
          <a:endParaRPr lang="en-GB"/>
        </a:p>
      </dgm:t>
    </dgm:pt>
    <dgm:pt modelId="{D612E6BA-A61E-4085-B756-0CEDF1E5BCF1}" type="sibTrans" cxnId="{EDD21228-5A2D-48BA-BF9C-6530CB1C8C47}">
      <dgm:prSet/>
      <dgm:spPr/>
      <dgm:t>
        <a:bodyPr/>
        <a:lstStyle/>
        <a:p>
          <a:endParaRPr lang="en-GB"/>
        </a:p>
      </dgm:t>
    </dgm:pt>
    <dgm:pt modelId="{39DDA2A6-A93A-4091-A930-C1969418AE4A}">
      <dgm:prSet phldrT="[Text]"/>
      <dgm:spPr/>
      <dgm:t>
        <a:bodyPr/>
        <a:lstStyle/>
        <a:p>
          <a:r>
            <a:rPr lang="en-GB" dirty="0"/>
            <a:t>Collect data on current practice</a:t>
          </a:r>
        </a:p>
      </dgm:t>
    </dgm:pt>
    <dgm:pt modelId="{C63B8E2D-4370-4350-94C8-2FCBBF07F863}" type="parTrans" cxnId="{732C8737-2B6B-49F9-9BC4-36FE72C15410}">
      <dgm:prSet/>
      <dgm:spPr/>
      <dgm:t>
        <a:bodyPr/>
        <a:lstStyle/>
        <a:p>
          <a:endParaRPr lang="en-GB"/>
        </a:p>
      </dgm:t>
    </dgm:pt>
    <dgm:pt modelId="{B748CE9A-8AC3-4017-BA86-B9C6FD276EA8}" type="sibTrans" cxnId="{732C8737-2B6B-49F9-9BC4-36FE72C15410}">
      <dgm:prSet/>
      <dgm:spPr/>
      <dgm:t>
        <a:bodyPr/>
        <a:lstStyle/>
        <a:p>
          <a:endParaRPr lang="en-GB"/>
        </a:p>
      </dgm:t>
    </dgm:pt>
    <dgm:pt modelId="{0779B8E6-2930-4C69-B810-A088BE72506B}">
      <dgm:prSet phldrT="[Text]"/>
      <dgm:spPr/>
      <dgm:t>
        <a:bodyPr/>
        <a:lstStyle/>
        <a:p>
          <a:r>
            <a:rPr lang="en-GB" dirty="0"/>
            <a:t>Compare to standards</a:t>
          </a:r>
        </a:p>
      </dgm:t>
    </dgm:pt>
    <dgm:pt modelId="{A1F4B393-D7CF-4B88-8F9A-CE046E936EA7}" type="parTrans" cxnId="{117E390B-EF58-4107-A57F-20C3A4B7EB09}">
      <dgm:prSet/>
      <dgm:spPr/>
      <dgm:t>
        <a:bodyPr/>
        <a:lstStyle/>
        <a:p>
          <a:endParaRPr lang="en-GB"/>
        </a:p>
      </dgm:t>
    </dgm:pt>
    <dgm:pt modelId="{3711D032-4DF9-41F6-A119-D4D46080AE6D}" type="sibTrans" cxnId="{117E390B-EF58-4107-A57F-20C3A4B7EB09}">
      <dgm:prSet/>
      <dgm:spPr/>
      <dgm:t>
        <a:bodyPr/>
        <a:lstStyle/>
        <a:p>
          <a:endParaRPr lang="en-GB"/>
        </a:p>
      </dgm:t>
    </dgm:pt>
    <dgm:pt modelId="{B58B9E93-999E-42D3-90BE-E3066B3F6D6E}">
      <dgm:prSet phldrT="[Text]"/>
      <dgm:spPr/>
      <dgm:t>
        <a:bodyPr/>
        <a:lstStyle/>
        <a:p>
          <a:r>
            <a:rPr lang="en-GB" dirty="0"/>
            <a:t>Plan necessary change</a:t>
          </a:r>
        </a:p>
      </dgm:t>
    </dgm:pt>
    <dgm:pt modelId="{5C240F62-4F5A-4B07-88D6-C8C2806B3857}" type="parTrans" cxnId="{44C53E97-E17F-47D8-85EA-425763AAC9CC}">
      <dgm:prSet/>
      <dgm:spPr/>
      <dgm:t>
        <a:bodyPr/>
        <a:lstStyle/>
        <a:p>
          <a:endParaRPr lang="en-GB"/>
        </a:p>
      </dgm:t>
    </dgm:pt>
    <dgm:pt modelId="{4D1288DE-B4BA-413A-B08E-E38FDBE6D402}" type="sibTrans" cxnId="{44C53E97-E17F-47D8-85EA-425763AAC9CC}">
      <dgm:prSet/>
      <dgm:spPr/>
      <dgm:t>
        <a:bodyPr/>
        <a:lstStyle/>
        <a:p>
          <a:endParaRPr lang="en-GB"/>
        </a:p>
      </dgm:t>
    </dgm:pt>
    <dgm:pt modelId="{596FFA9C-7F88-4607-A1C2-779901D9F527}">
      <dgm:prSet phldrT="[Text]"/>
      <dgm:spPr/>
      <dgm:t>
        <a:bodyPr/>
        <a:lstStyle/>
        <a:p>
          <a:r>
            <a:rPr lang="en-GB" dirty="0"/>
            <a:t>Implement change</a:t>
          </a:r>
        </a:p>
      </dgm:t>
    </dgm:pt>
    <dgm:pt modelId="{7368AC6C-33D6-4B88-BCE8-18C93A3E46C9}" type="parTrans" cxnId="{4EC130E8-1ACB-439A-A13A-631462A811E5}">
      <dgm:prSet/>
      <dgm:spPr/>
      <dgm:t>
        <a:bodyPr/>
        <a:lstStyle/>
        <a:p>
          <a:endParaRPr lang="en-GB"/>
        </a:p>
      </dgm:t>
    </dgm:pt>
    <dgm:pt modelId="{75A75E75-1BA0-4AB3-9F84-7B6D94502109}" type="sibTrans" cxnId="{4EC130E8-1ACB-439A-A13A-631462A811E5}">
      <dgm:prSet/>
      <dgm:spPr/>
      <dgm:t>
        <a:bodyPr/>
        <a:lstStyle/>
        <a:p>
          <a:endParaRPr lang="en-GB"/>
        </a:p>
      </dgm:t>
    </dgm:pt>
    <dgm:pt modelId="{C0B32638-9AD6-47E7-99E1-792289B9AC1C}">
      <dgm:prSet/>
      <dgm:spPr/>
      <dgm:t>
        <a:bodyPr/>
        <a:lstStyle/>
        <a:p>
          <a:r>
            <a:rPr lang="en-GB" dirty="0"/>
            <a:t>Re- audit </a:t>
          </a:r>
        </a:p>
      </dgm:t>
    </dgm:pt>
    <dgm:pt modelId="{D5997721-9ED5-4B74-83D6-685960B38D3C}" type="parTrans" cxnId="{990E022F-C33C-4741-9D7E-52929D79BF40}">
      <dgm:prSet/>
      <dgm:spPr/>
      <dgm:t>
        <a:bodyPr/>
        <a:lstStyle/>
        <a:p>
          <a:endParaRPr lang="en-GB"/>
        </a:p>
      </dgm:t>
    </dgm:pt>
    <dgm:pt modelId="{6AA7FC24-2392-42CF-A810-14DAAE01AD83}" type="sibTrans" cxnId="{990E022F-C33C-4741-9D7E-52929D79BF40}">
      <dgm:prSet/>
      <dgm:spPr/>
      <dgm:t>
        <a:bodyPr/>
        <a:lstStyle/>
        <a:p>
          <a:endParaRPr lang="en-GB"/>
        </a:p>
      </dgm:t>
    </dgm:pt>
    <dgm:pt modelId="{ED59FCFA-0036-4DF3-AC6B-98EA3DEF7AA8}" type="pres">
      <dgm:prSet presAssocID="{3F048B8A-C82E-4F4C-8CD7-CA0E617F0F19}" presName="cycle" presStyleCnt="0">
        <dgm:presLayoutVars>
          <dgm:dir/>
          <dgm:resizeHandles val="exact"/>
        </dgm:presLayoutVars>
      </dgm:prSet>
      <dgm:spPr/>
    </dgm:pt>
    <dgm:pt modelId="{D562B35A-F53C-41D3-A663-ED0B5712277C}" type="pres">
      <dgm:prSet presAssocID="{F566887A-6F48-42B3-8C22-0B617AB7998A}" presName="node" presStyleLbl="node1" presStyleIdx="0" presStyleCnt="6">
        <dgm:presLayoutVars>
          <dgm:bulletEnabled val="1"/>
        </dgm:presLayoutVars>
      </dgm:prSet>
      <dgm:spPr/>
    </dgm:pt>
    <dgm:pt modelId="{4633AECE-A71D-40A9-BFF6-44C356F62D65}" type="pres">
      <dgm:prSet presAssocID="{D612E6BA-A61E-4085-B756-0CEDF1E5BCF1}" presName="sibTrans" presStyleLbl="sibTrans2D1" presStyleIdx="0" presStyleCnt="6"/>
      <dgm:spPr/>
    </dgm:pt>
    <dgm:pt modelId="{BE158BFB-DF36-452F-A289-2D8869CFD0BF}" type="pres">
      <dgm:prSet presAssocID="{D612E6BA-A61E-4085-B756-0CEDF1E5BCF1}" presName="connectorText" presStyleLbl="sibTrans2D1" presStyleIdx="0" presStyleCnt="6"/>
      <dgm:spPr/>
    </dgm:pt>
    <dgm:pt modelId="{6F1B5424-F060-4A54-BF09-61BBFA73E5C4}" type="pres">
      <dgm:prSet presAssocID="{39DDA2A6-A93A-4091-A930-C1969418AE4A}" presName="node" presStyleLbl="node1" presStyleIdx="1" presStyleCnt="6">
        <dgm:presLayoutVars>
          <dgm:bulletEnabled val="1"/>
        </dgm:presLayoutVars>
      </dgm:prSet>
      <dgm:spPr/>
    </dgm:pt>
    <dgm:pt modelId="{16D7C79E-FD74-4F08-8BBA-FDA7E2A5FCE5}" type="pres">
      <dgm:prSet presAssocID="{B748CE9A-8AC3-4017-BA86-B9C6FD276EA8}" presName="sibTrans" presStyleLbl="sibTrans2D1" presStyleIdx="1" presStyleCnt="6"/>
      <dgm:spPr/>
    </dgm:pt>
    <dgm:pt modelId="{B1927277-C388-409F-B3FC-2E4568E475A5}" type="pres">
      <dgm:prSet presAssocID="{B748CE9A-8AC3-4017-BA86-B9C6FD276EA8}" presName="connectorText" presStyleLbl="sibTrans2D1" presStyleIdx="1" presStyleCnt="6"/>
      <dgm:spPr/>
    </dgm:pt>
    <dgm:pt modelId="{B12498B3-E8A3-493D-80BE-ED443D72C2C9}" type="pres">
      <dgm:prSet presAssocID="{0779B8E6-2930-4C69-B810-A088BE72506B}" presName="node" presStyleLbl="node1" presStyleIdx="2" presStyleCnt="6">
        <dgm:presLayoutVars>
          <dgm:bulletEnabled val="1"/>
        </dgm:presLayoutVars>
      </dgm:prSet>
      <dgm:spPr/>
    </dgm:pt>
    <dgm:pt modelId="{3EA43F10-A7FD-418D-B702-A1EB1C4BA4D8}" type="pres">
      <dgm:prSet presAssocID="{3711D032-4DF9-41F6-A119-D4D46080AE6D}" presName="sibTrans" presStyleLbl="sibTrans2D1" presStyleIdx="2" presStyleCnt="6"/>
      <dgm:spPr/>
    </dgm:pt>
    <dgm:pt modelId="{DC14A391-832E-463E-9668-14EC2C385AC6}" type="pres">
      <dgm:prSet presAssocID="{3711D032-4DF9-41F6-A119-D4D46080AE6D}" presName="connectorText" presStyleLbl="sibTrans2D1" presStyleIdx="2" presStyleCnt="6"/>
      <dgm:spPr/>
    </dgm:pt>
    <dgm:pt modelId="{DFC604C9-705B-4736-A310-CD63FAA7C85B}" type="pres">
      <dgm:prSet presAssocID="{B58B9E93-999E-42D3-90BE-E3066B3F6D6E}" presName="node" presStyleLbl="node1" presStyleIdx="3" presStyleCnt="6">
        <dgm:presLayoutVars>
          <dgm:bulletEnabled val="1"/>
        </dgm:presLayoutVars>
      </dgm:prSet>
      <dgm:spPr/>
    </dgm:pt>
    <dgm:pt modelId="{2BF363B6-D779-46ED-B3A8-2A466ED99844}" type="pres">
      <dgm:prSet presAssocID="{4D1288DE-B4BA-413A-B08E-E38FDBE6D402}" presName="sibTrans" presStyleLbl="sibTrans2D1" presStyleIdx="3" presStyleCnt="6"/>
      <dgm:spPr/>
    </dgm:pt>
    <dgm:pt modelId="{1C2FEB66-ADF7-4759-9FF8-363372E43581}" type="pres">
      <dgm:prSet presAssocID="{4D1288DE-B4BA-413A-B08E-E38FDBE6D402}" presName="connectorText" presStyleLbl="sibTrans2D1" presStyleIdx="3" presStyleCnt="6"/>
      <dgm:spPr/>
    </dgm:pt>
    <dgm:pt modelId="{5F150EF1-F399-4358-9A72-51D16460BEDE}" type="pres">
      <dgm:prSet presAssocID="{596FFA9C-7F88-4607-A1C2-779901D9F527}" presName="node" presStyleLbl="node1" presStyleIdx="4" presStyleCnt="6">
        <dgm:presLayoutVars>
          <dgm:bulletEnabled val="1"/>
        </dgm:presLayoutVars>
      </dgm:prSet>
      <dgm:spPr/>
    </dgm:pt>
    <dgm:pt modelId="{690139FF-39B4-4A1F-8773-203D5D8B882F}" type="pres">
      <dgm:prSet presAssocID="{75A75E75-1BA0-4AB3-9F84-7B6D94502109}" presName="sibTrans" presStyleLbl="sibTrans2D1" presStyleIdx="4" presStyleCnt="6"/>
      <dgm:spPr/>
    </dgm:pt>
    <dgm:pt modelId="{E4820065-A1F2-40E3-8411-AE0949234778}" type="pres">
      <dgm:prSet presAssocID="{75A75E75-1BA0-4AB3-9F84-7B6D94502109}" presName="connectorText" presStyleLbl="sibTrans2D1" presStyleIdx="4" presStyleCnt="6"/>
      <dgm:spPr/>
    </dgm:pt>
    <dgm:pt modelId="{31D1A595-1894-4AD9-B072-D1ABEA3A558F}" type="pres">
      <dgm:prSet presAssocID="{C0B32638-9AD6-47E7-99E1-792289B9AC1C}" presName="node" presStyleLbl="node1" presStyleIdx="5" presStyleCnt="6">
        <dgm:presLayoutVars>
          <dgm:bulletEnabled val="1"/>
        </dgm:presLayoutVars>
      </dgm:prSet>
      <dgm:spPr/>
    </dgm:pt>
    <dgm:pt modelId="{28477703-C97E-4146-A9A9-265A62A6349E}" type="pres">
      <dgm:prSet presAssocID="{6AA7FC24-2392-42CF-A810-14DAAE01AD83}" presName="sibTrans" presStyleLbl="sibTrans2D1" presStyleIdx="5" presStyleCnt="6"/>
      <dgm:spPr/>
    </dgm:pt>
    <dgm:pt modelId="{DE5B9D2D-54B8-4818-A1E7-50275A8A9722}" type="pres">
      <dgm:prSet presAssocID="{6AA7FC24-2392-42CF-A810-14DAAE01AD83}" presName="connectorText" presStyleLbl="sibTrans2D1" presStyleIdx="5" presStyleCnt="6"/>
      <dgm:spPr/>
    </dgm:pt>
  </dgm:ptLst>
  <dgm:cxnLst>
    <dgm:cxn modelId="{117E390B-EF58-4107-A57F-20C3A4B7EB09}" srcId="{3F048B8A-C82E-4F4C-8CD7-CA0E617F0F19}" destId="{0779B8E6-2930-4C69-B810-A088BE72506B}" srcOrd="2" destOrd="0" parTransId="{A1F4B393-D7CF-4B88-8F9A-CE046E936EA7}" sibTransId="{3711D032-4DF9-41F6-A119-D4D46080AE6D}"/>
    <dgm:cxn modelId="{7273101B-53C4-4431-A7BF-64EEFCA98A89}" type="presOf" srcId="{596FFA9C-7F88-4607-A1C2-779901D9F527}" destId="{5F150EF1-F399-4358-9A72-51D16460BEDE}" srcOrd="0" destOrd="0" presId="urn:microsoft.com/office/officeart/2005/8/layout/cycle2"/>
    <dgm:cxn modelId="{14875E23-A6D4-4B26-A01D-7C1FC9875CB7}" type="presOf" srcId="{D612E6BA-A61E-4085-B756-0CEDF1E5BCF1}" destId="{BE158BFB-DF36-452F-A289-2D8869CFD0BF}" srcOrd="1" destOrd="0" presId="urn:microsoft.com/office/officeart/2005/8/layout/cycle2"/>
    <dgm:cxn modelId="{EDD21228-5A2D-48BA-BF9C-6530CB1C8C47}" srcId="{3F048B8A-C82E-4F4C-8CD7-CA0E617F0F19}" destId="{F566887A-6F48-42B3-8C22-0B617AB7998A}" srcOrd="0" destOrd="0" parTransId="{8599D6E1-6732-4763-A4C3-3A067A9E4E28}" sibTransId="{D612E6BA-A61E-4085-B756-0CEDF1E5BCF1}"/>
    <dgm:cxn modelId="{25CB692E-4342-40B8-8974-F9684DFF57CC}" type="presOf" srcId="{D612E6BA-A61E-4085-B756-0CEDF1E5BCF1}" destId="{4633AECE-A71D-40A9-BFF6-44C356F62D65}" srcOrd="0" destOrd="0" presId="urn:microsoft.com/office/officeart/2005/8/layout/cycle2"/>
    <dgm:cxn modelId="{990E022F-C33C-4741-9D7E-52929D79BF40}" srcId="{3F048B8A-C82E-4F4C-8CD7-CA0E617F0F19}" destId="{C0B32638-9AD6-47E7-99E1-792289B9AC1C}" srcOrd="5" destOrd="0" parTransId="{D5997721-9ED5-4B74-83D6-685960B38D3C}" sibTransId="{6AA7FC24-2392-42CF-A810-14DAAE01AD83}"/>
    <dgm:cxn modelId="{732C8737-2B6B-49F9-9BC4-36FE72C15410}" srcId="{3F048B8A-C82E-4F4C-8CD7-CA0E617F0F19}" destId="{39DDA2A6-A93A-4091-A930-C1969418AE4A}" srcOrd="1" destOrd="0" parTransId="{C63B8E2D-4370-4350-94C8-2FCBBF07F863}" sibTransId="{B748CE9A-8AC3-4017-BA86-B9C6FD276EA8}"/>
    <dgm:cxn modelId="{C466403B-86A5-4B14-8ABA-EC712EBE5DE3}" type="presOf" srcId="{4D1288DE-B4BA-413A-B08E-E38FDBE6D402}" destId="{2BF363B6-D779-46ED-B3A8-2A466ED99844}" srcOrd="0" destOrd="0" presId="urn:microsoft.com/office/officeart/2005/8/layout/cycle2"/>
    <dgm:cxn modelId="{79D2A745-653F-4AF9-B2D9-AA6B9044F6BC}" type="presOf" srcId="{C0B32638-9AD6-47E7-99E1-792289B9AC1C}" destId="{31D1A595-1894-4AD9-B072-D1ABEA3A558F}" srcOrd="0" destOrd="0" presId="urn:microsoft.com/office/officeart/2005/8/layout/cycle2"/>
    <dgm:cxn modelId="{4960CD69-F83A-4C0D-99DC-FAF734D0D2E2}" type="presOf" srcId="{B748CE9A-8AC3-4017-BA86-B9C6FD276EA8}" destId="{16D7C79E-FD74-4F08-8BBA-FDA7E2A5FCE5}" srcOrd="0" destOrd="0" presId="urn:microsoft.com/office/officeart/2005/8/layout/cycle2"/>
    <dgm:cxn modelId="{6C40C370-D750-4297-AEE9-88FAD2168CD8}" type="presOf" srcId="{B748CE9A-8AC3-4017-BA86-B9C6FD276EA8}" destId="{B1927277-C388-409F-B3FC-2E4568E475A5}" srcOrd="1" destOrd="0" presId="urn:microsoft.com/office/officeart/2005/8/layout/cycle2"/>
    <dgm:cxn modelId="{DDBAFB73-ABEE-497D-B4CD-C021C4F69898}" type="presOf" srcId="{75A75E75-1BA0-4AB3-9F84-7B6D94502109}" destId="{690139FF-39B4-4A1F-8773-203D5D8B882F}" srcOrd="0" destOrd="0" presId="urn:microsoft.com/office/officeart/2005/8/layout/cycle2"/>
    <dgm:cxn modelId="{8D6A3F5A-3CE8-4A22-909C-A7138D929CA0}" type="presOf" srcId="{75A75E75-1BA0-4AB3-9F84-7B6D94502109}" destId="{E4820065-A1F2-40E3-8411-AE0949234778}" srcOrd="1" destOrd="0" presId="urn:microsoft.com/office/officeart/2005/8/layout/cycle2"/>
    <dgm:cxn modelId="{3AC8E287-7AA4-4653-ABFC-5BC1428950F0}" type="presOf" srcId="{0779B8E6-2930-4C69-B810-A088BE72506B}" destId="{B12498B3-E8A3-493D-80BE-ED443D72C2C9}" srcOrd="0" destOrd="0" presId="urn:microsoft.com/office/officeart/2005/8/layout/cycle2"/>
    <dgm:cxn modelId="{44C53E97-E17F-47D8-85EA-425763AAC9CC}" srcId="{3F048B8A-C82E-4F4C-8CD7-CA0E617F0F19}" destId="{B58B9E93-999E-42D3-90BE-E3066B3F6D6E}" srcOrd="3" destOrd="0" parTransId="{5C240F62-4F5A-4B07-88D6-C8C2806B3857}" sibTransId="{4D1288DE-B4BA-413A-B08E-E38FDBE6D402}"/>
    <dgm:cxn modelId="{92468DA5-E67F-4EAF-8AE3-8C2B189D819F}" type="presOf" srcId="{39DDA2A6-A93A-4091-A930-C1969418AE4A}" destId="{6F1B5424-F060-4A54-BF09-61BBFA73E5C4}" srcOrd="0" destOrd="0" presId="urn:microsoft.com/office/officeart/2005/8/layout/cycle2"/>
    <dgm:cxn modelId="{DF5D1FB5-92F1-42DD-A1DB-78D9D79AA5E6}" type="presOf" srcId="{3711D032-4DF9-41F6-A119-D4D46080AE6D}" destId="{DC14A391-832E-463E-9668-14EC2C385AC6}" srcOrd="1" destOrd="0" presId="urn:microsoft.com/office/officeart/2005/8/layout/cycle2"/>
    <dgm:cxn modelId="{613AD3C4-F3DE-4326-9E47-EA8B767547A2}" type="presOf" srcId="{4D1288DE-B4BA-413A-B08E-E38FDBE6D402}" destId="{1C2FEB66-ADF7-4759-9FF8-363372E43581}" srcOrd="1" destOrd="0" presId="urn:microsoft.com/office/officeart/2005/8/layout/cycle2"/>
    <dgm:cxn modelId="{40652BCF-65A6-4C1A-8187-AEA2F70D7521}" type="presOf" srcId="{3F048B8A-C82E-4F4C-8CD7-CA0E617F0F19}" destId="{ED59FCFA-0036-4DF3-AC6B-98EA3DEF7AA8}" srcOrd="0" destOrd="0" presId="urn:microsoft.com/office/officeart/2005/8/layout/cycle2"/>
    <dgm:cxn modelId="{DBBEE6DD-FFAB-4993-A7C9-A58A45C4124F}" type="presOf" srcId="{F566887A-6F48-42B3-8C22-0B617AB7998A}" destId="{D562B35A-F53C-41D3-A663-ED0B5712277C}" srcOrd="0" destOrd="0" presId="urn:microsoft.com/office/officeart/2005/8/layout/cycle2"/>
    <dgm:cxn modelId="{226AC9E2-8DB4-4CFD-9683-38909BA54A17}" type="presOf" srcId="{6AA7FC24-2392-42CF-A810-14DAAE01AD83}" destId="{DE5B9D2D-54B8-4818-A1E7-50275A8A9722}" srcOrd="1" destOrd="0" presId="urn:microsoft.com/office/officeart/2005/8/layout/cycle2"/>
    <dgm:cxn modelId="{5D02CDE7-FF93-403E-88C3-5703310623CC}" type="presOf" srcId="{B58B9E93-999E-42D3-90BE-E3066B3F6D6E}" destId="{DFC604C9-705B-4736-A310-CD63FAA7C85B}" srcOrd="0" destOrd="0" presId="urn:microsoft.com/office/officeart/2005/8/layout/cycle2"/>
    <dgm:cxn modelId="{4EC130E8-1ACB-439A-A13A-631462A811E5}" srcId="{3F048B8A-C82E-4F4C-8CD7-CA0E617F0F19}" destId="{596FFA9C-7F88-4607-A1C2-779901D9F527}" srcOrd="4" destOrd="0" parTransId="{7368AC6C-33D6-4B88-BCE8-18C93A3E46C9}" sibTransId="{75A75E75-1BA0-4AB3-9F84-7B6D94502109}"/>
    <dgm:cxn modelId="{F106BEED-7194-4943-9018-8027D0EC03B1}" type="presOf" srcId="{6AA7FC24-2392-42CF-A810-14DAAE01AD83}" destId="{28477703-C97E-4146-A9A9-265A62A6349E}" srcOrd="0" destOrd="0" presId="urn:microsoft.com/office/officeart/2005/8/layout/cycle2"/>
    <dgm:cxn modelId="{8C59CBF0-1D00-4CA5-88DB-86CCA39B8B97}" type="presOf" srcId="{3711D032-4DF9-41F6-A119-D4D46080AE6D}" destId="{3EA43F10-A7FD-418D-B702-A1EB1C4BA4D8}" srcOrd="0" destOrd="0" presId="urn:microsoft.com/office/officeart/2005/8/layout/cycle2"/>
    <dgm:cxn modelId="{0113CC97-0BAC-4245-ACC7-34D23360D603}" type="presParOf" srcId="{ED59FCFA-0036-4DF3-AC6B-98EA3DEF7AA8}" destId="{D562B35A-F53C-41D3-A663-ED0B5712277C}" srcOrd="0" destOrd="0" presId="urn:microsoft.com/office/officeart/2005/8/layout/cycle2"/>
    <dgm:cxn modelId="{9E36B4F0-07D9-4E3C-A13D-85C928D1AC7F}" type="presParOf" srcId="{ED59FCFA-0036-4DF3-AC6B-98EA3DEF7AA8}" destId="{4633AECE-A71D-40A9-BFF6-44C356F62D65}" srcOrd="1" destOrd="0" presId="urn:microsoft.com/office/officeart/2005/8/layout/cycle2"/>
    <dgm:cxn modelId="{C755E815-AC5E-45CF-94B1-14D0A73F4752}" type="presParOf" srcId="{4633AECE-A71D-40A9-BFF6-44C356F62D65}" destId="{BE158BFB-DF36-452F-A289-2D8869CFD0BF}" srcOrd="0" destOrd="0" presId="urn:microsoft.com/office/officeart/2005/8/layout/cycle2"/>
    <dgm:cxn modelId="{30C0D8B3-CCB4-4DC0-9912-CDEAF923BAAB}" type="presParOf" srcId="{ED59FCFA-0036-4DF3-AC6B-98EA3DEF7AA8}" destId="{6F1B5424-F060-4A54-BF09-61BBFA73E5C4}" srcOrd="2" destOrd="0" presId="urn:microsoft.com/office/officeart/2005/8/layout/cycle2"/>
    <dgm:cxn modelId="{83A4455C-8834-4C41-B1B3-4F39A8B4B273}" type="presParOf" srcId="{ED59FCFA-0036-4DF3-AC6B-98EA3DEF7AA8}" destId="{16D7C79E-FD74-4F08-8BBA-FDA7E2A5FCE5}" srcOrd="3" destOrd="0" presId="urn:microsoft.com/office/officeart/2005/8/layout/cycle2"/>
    <dgm:cxn modelId="{732FEF6F-0D3C-40D5-BE8F-FC08840EC57D}" type="presParOf" srcId="{16D7C79E-FD74-4F08-8BBA-FDA7E2A5FCE5}" destId="{B1927277-C388-409F-B3FC-2E4568E475A5}" srcOrd="0" destOrd="0" presId="urn:microsoft.com/office/officeart/2005/8/layout/cycle2"/>
    <dgm:cxn modelId="{B0F62BE5-FAF2-4CC3-86ED-85C5F6EFF6BB}" type="presParOf" srcId="{ED59FCFA-0036-4DF3-AC6B-98EA3DEF7AA8}" destId="{B12498B3-E8A3-493D-80BE-ED443D72C2C9}" srcOrd="4" destOrd="0" presId="urn:microsoft.com/office/officeart/2005/8/layout/cycle2"/>
    <dgm:cxn modelId="{6646188C-7C03-44C6-AC61-B6263863256C}" type="presParOf" srcId="{ED59FCFA-0036-4DF3-AC6B-98EA3DEF7AA8}" destId="{3EA43F10-A7FD-418D-B702-A1EB1C4BA4D8}" srcOrd="5" destOrd="0" presId="urn:microsoft.com/office/officeart/2005/8/layout/cycle2"/>
    <dgm:cxn modelId="{DA7F01F8-E59C-485F-93BB-7B2919E5C639}" type="presParOf" srcId="{3EA43F10-A7FD-418D-B702-A1EB1C4BA4D8}" destId="{DC14A391-832E-463E-9668-14EC2C385AC6}" srcOrd="0" destOrd="0" presId="urn:microsoft.com/office/officeart/2005/8/layout/cycle2"/>
    <dgm:cxn modelId="{CDC0ED89-6A61-415D-8D93-F2B6AA31A1F5}" type="presParOf" srcId="{ED59FCFA-0036-4DF3-AC6B-98EA3DEF7AA8}" destId="{DFC604C9-705B-4736-A310-CD63FAA7C85B}" srcOrd="6" destOrd="0" presId="urn:microsoft.com/office/officeart/2005/8/layout/cycle2"/>
    <dgm:cxn modelId="{F41B3F97-BC8E-4C0D-8240-AC6C51E8AE27}" type="presParOf" srcId="{ED59FCFA-0036-4DF3-AC6B-98EA3DEF7AA8}" destId="{2BF363B6-D779-46ED-B3A8-2A466ED99844}" srcOrd="7" destOrd="0" presId="urn:microsoft.com/office/officeart/2005/8/layout/cycle2"/>
    <dgm:cxn modelId="{0C6CE978-57AC-4ABC-BDA3-374C86BE3B9D}" type="presParOf" srcId="{2BF363B6-D779-46ED-B3A8-2A466ED99844}" destId="{1C2FEB66-ADF7-4759-9FF8-363372E43581}" srcOrd="0" destOrd="0" presId="urn:microsoft.com/office/officeart/2005/8/layout/cycle2"/>
    <dgm:cxn modelId="{41FFA9B4-0BAC-44D0-830B-3CCA17D53BBF}" type="presParOf" srcId="{ED59FCFA-0036-4DF3-AC6B-98EA3DEF7AA8}" destId="{5F150EF1-F399-4358-9A72-51D16460BEDE}" srcOrd="8" destOrd="0" presId="urn:microsoft.com/office/officeart/2005/8/layout/cycle2"/>
    <dgm:cxn modelId="{707C548D-121E-44E2-926D-31336A7B86D2}" type="presParOf" srcId="{ED59FCFA-0036-4DF3-AC6B-98EA3DEF7AA8}" destId="{690139FF-39B4-4A1F-8773-203D5D8B882F}" srcOrd="9" destOrd="0" presId="urn:microsoft.com/office/officeart/2005/8/layout/cycle2"/>
    <dgm:cxn modelId="{B07F903A-D616-43AB-A324-C9B09F9A59A6}" type="presParOf" srcId="{690139FF-39B4-4A1F-8773-203D5D8B882F}" destId="{E4820065-A1F2-40E3-8411-AE0949234778}" srcOrd="0" destOrd="0" presId="urn:microsoft.com/office/officeart/2005/8/layout/cycle2"/>
    <dgm:cxn modelId="{EDCB5A07-4B9A-4451-9418-2CEE5BDDE14F}" type="presParOf" srcId="{ED59FCFA-0036-4DF3-AC6B-98EA3DEF7AA8}" destId="{31D1A595-1894-4AD9-B072-D1ABEA3A558F}" srcOrd="10" destOrd="0" presId="urn:microsoft.com/office/officeart/2005/8/layout/cycle2"/>
    <dgm:cxn modelId="{AFE0F1CD-EA1F-4412-81B8-5DC0355B1BBD}" type="presParOf" srcId="{ED59FCFA-0036-4DF3-AC6B-98EA3DEF7AA8}" destId="{28477703-C97E-4146-A9A9-265A62A6349E}" srcOrd="11" destOrd="0" presId="urn:microsoft.com/office/officeart/2005/8/layout/cycle2"/>
    <dgm:cxn modelId="{E206C66C-889D-4D0B-9709-D8880FD9EA06}" type="presParOf" srcId="{28477703-C97E-4146-A9A9-265A62A6349E}" destId="{DE5B9D2D-54B8-4818-A1E7-50275A8A972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C78AD-B8E0-4AA4-A9D8-063579EC899F}">
      <dsp:nvSpPr>
        <dsp:cNvPr id="0" name=""/>
        <dsp:cNvSpPr/>
      </dsp:nvSpPr>
      <dsp:spPr>
        <a:xfrm>
          <a:off x="0" y="601"/>
          <a:ext cx="4205288"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874DD8C-2809-487E-B95E-A4A4F5E41365}">
      <dsp:nvSpPr>
        <dsp:cNvPr id="0" name=""/>
        <dsp:cNvSpPr/>
      </dsp:nvSpPr>
      <dsp:spPr>
        <a:xfrm>
          <a:off x="0" y="601"/>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Highlight standard infection control precautions</a:t>
          </a:r>
          <a:endParaRPr lang="en-US" sz="1400" kern="1200" dirty="0"/>
        </a:p>
      </dsp:txBody>
      <dsp:txXfrm>
        <a:off x="0" y="601"/>
        <a:ext cx="4205288" cy="703770"/>
      </dsp:txXfrm>
    </dsp:sp>
    <dsp:sp modelId="{B231C051-D89A-40ED-9F00-CBFBF56F7FAC}">
      <dsp:nvSpPr>
        <dsp:cNvPr id="0" name=""/>
        <dsp:cNvSpPr/>
      </dsp:nvSpPr>
      <dsp:spPr>
        <a:xfrm>
          <a:off x="0" y="704372"/>
          <a:ext cx="4205288"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9F18F1B-7A94-419A-9529-709248667798}">
      <dsp:nvSpPr>
        <dsp:cNvPr id="0" name=""/>
        <dsp:cNvSpPr/>
      </dsp:nvSpPr>
      <dsp:spPr>
        <a:xfrm>
          <a:off x="0" y="704372"/>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Demonstrate an 8 step hand hygiene technique &amp; outline its importance.</a:t>
          </a:r>
          <a:endParaRPr lang="en-US" sz="1400" kern="1200"/>
        </a:p>
      </dsp:txBody>
      <dsp:txXfrm>
        <a:off x="0" y="704372"/>
        <a:ext cx="4205288" cy="703770"/>
      </dsp:txXfrm>
    </dsp:sp>
    <dsp:sp modelId="{1CFA2985-D388-4573-BB14-993512034114}">
      <dsp:nvSpPr>
        <dsp:cNvPr id="0" name=""/>
        <dsp:cNvSpPr/>
      </dsp:nvSpPr>
      <dsp:spPr>
        <a:xfrm>
          <a:off x="0" y="1408143"/>
          <a:ext cx="4205288" cy="0"/>
        </a:xfrm>
        <a:prstGeom prst="lin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w="6350" cap="flat" cmpd="sng" algn="ctr">
          <a:solidFill>
            <a:schemeClr val="accent4">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EFDCED2-E4E3-453E-B7F4-801E028C1F5B}">
      <dsp:nvSpPr>
        <dsp:cNvPr id="0" name=""/>
        <dsp:cNvSpPr/>
      </dsp:nvSpPr>
      <dsp:spPr>
        <a:xfrm>
          <a:off x="0" y="1408143"/>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Select appropriate personal protective equipment &amp; use correctly</a:t>
          </a:r>
          <a:endParaRPr lang="en-US" sz="1400" kern="1200"/>
        </a:p>
      </dsp:txBody>
      <dsp:txXfrm>
        <a:off x="0" y="1408143"/>
        <a:ext cx="4205288" cy="703770"/>
      </dsp:txXfrm>
    </dsp:sp>
    <dsp:sp modelId="{986622A0-1A23-46E3-A931-BBBB48127FEF}">
      <dsp:nvSpPr>
        <dsp:cNvPr id="0" name=""/>
        <dsp:cNvSpPr/>
      </dsp:nvSpPr>
      <dsp:spPr>
        <a:xfrm>
          <a:off x="0" y="2111914"/>
          <a:ext cx="4205288" cy="0"/>
        </a:xfrm>
        <a:prstGeom prst="lin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w="6350"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2D3732D-0E02-4ED6-AAEA-4CF54958AFC5}">
      <dsp:nvSpPr>
        <dsp:cNvPr id="0" name=""/>
        <dsp:cNvSpPr/>
      </dsp:nvSpPr>
      <dsp:spPr>
        <a:xfrm>
          <a:off x="0" y="2111914"/>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Safe sharps &amp; waste disposal  </a:t>
          </a:r>
          <a:endParaRPr lang="en-US" sz="1400" kern="1200"/>
        </a:p>
      </dsp:txBody>
      <dsp:txXfrm>
        <a:off x="0" y="2111914"/>
        <a:ext cx="4205288" cy="703770"/>
      </dsp:txXfrm>
    </dsp:sp>
    <dsp:sp modelId="{8B4A2251-411E-4690-91E2-5C3FCA866C82}">
      <dsp:nvSpPr>
        <dsp:cNvPr id="0" name=""/>
        <dsp:cNvSpPr/>
      </dsp:nvSpPr>
      <dsp:spPr>
        <a:xfrm>
          <a:off x="0" y="2815685"/>
          <a:ext cx="4205288" cy="0"/>
        </a:xfrm>
        <a:prstGeom prst="lin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w="6350" cap="flat"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C95C534-7018-40AF-BF33-5DB17A984F59}">
      <dsp:nvSpPr>
        <dsp:cNvPr id="0" name=""/>
        <dsp:cNvSpPr/>
      </dsp:nvSpPr>
      <dsp:spPr>
        <a:xfrm>
          <a:off x="0" y="2815685"/>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Clear, clean and disinfect work units</a:t>
          </a:r>
          <a:endParaRPr lang="en-US" sz="1400" kern="1200"/>
        </a:p>
      </dsp:txBody>
      <dsp:txXfrm>
        <a:off x="0" y="2815685"/>
        <a:ext cx="4205288" cy="703770"/>
      </dsp:txXfrm>
    </dsp:sp>
    <dsp:sp modelId="{B14BAE6A-BF9A-415F-8B85-65CD32B7A740}">
      <dsp:nvSpPr>
        <dsp:cNvPr id="0" name=""/>
        <dsp:cNvSpPr/>
      </dsp:nvSpPr>
      <dsp:spPr>
        <a:xfrm>
          <a:off x="0" y="3519456"/>
          <a:ext cx="4205288"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734C9A8-A608-4663-A3C2-DC5D9123AC00}">
      <dsp:nvSpPr>
        <dsp:cNvPr id="0" name=""/>
        <dsp:cNvSpPr/>
      </dsp:nvSpPr>
      <dsp:spPr>
        <a:xfrm>
          <a:off x="0" y="3519456"/>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Outline the workflow within your LDU/designated decontamination area</a:t>
          </a:r>
          <a:endParaRPr lang="en-US" sz="1400" kern="1200" dirty="0"/>
        </a:p>
      </dsp:txBody>
      <dsp:txXfrm>
        <a:off x="0" y="3519456"/>
        <a:ext cx="4205288" cy="703770"/>
      </dsp:txXfrm>
    </dsp:sp>
    <dsp:sp modelId="{C8C6FF08-B4F9-4026-A564-119D1382C2C2}">
      <dsp:nvSpPr>
        <dsp:cNvPr id="0" name=""/>
        <dsp:cNvSpPr/>
      </dsp:nvSpPr>
      <dsp:spPr>
        <a:xfrm>
          <a:off x="0" y="4223227"/>
          <a:ext cx="4205288"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460186B-7D2B-4DD7-A937-311BCDA47053}">
      <dsp:nvSpPr>
        <dsp:cNvPr id="0" name=""/>
        <dsp:cNvSpPr/>
      </dsp:nvSpPr>
      <dsp:spPr>
        <a:xfrm>
          <a:off x="0" y="4223227"/>
          <a:ext cx="4205288" cy="703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State the equipment used in an LDU to render instruments safe to reuse, and complete tests required on all equipment</a:t>
          </a:r>
          <a:endParaRPr lang="en-US" sz="1400" kern="1200"/>
        </a:p>
      </dsp:txBody>
      <dsp:txXfrm>
        <a:off x="0" y="4223227"/>
        <a:ext cx="4205288" cy="7037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24D91-7F23-4F41-B863-DF8BB7CED99C}">
      <dsp:nvSpPr>
        <dsp:cNvPr id="0" name=""/>
        <dsp:cNvSpPr/>
      </dsp:nvSpPr>
      <dsp:spPr>
        <a:xfrm>
          <a:off x="2165588" y="933"/>
          <a:ext cx="1606072" cy="8030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Heat</a:t>
          </a:r>
        </a:p>
      </dsp:txBody>
      <dsp:txXfrm>
        <a:off x="2189108" y="24453"/>
        <a:ext cx="1559032" cy="755996"/>
      </dsp:txXfrm>
    </dsp:sp>
    <dsp:sp modelId="{E3B2B611-4F6D-4DFE-B07A-2FB61FDE1A98}">
      <dsp:nvSpPr>
        <dsp:cNvPr id="0" name=""/>
        <dsp:cNvSpPr/>
      </dsp:nvSpPr>
      <dsp:spPr>
        <a:xfrm rot="3600000">
          <a:off x="3213189" y="1410456"/>
          <a:ext cx="837086" cy="28106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297508" y="1466668"/>
        <a:ext cx="668448" cy="168638"/>
      </dsp:txXfrm>
    </dsp:sp>
    <dsp:sp modelId="{1E5C96F9-46C6-4D02-8371-6EFAAA17A17F}">
      <dsp:nvSpPr>
        <dsp:cNvPr id="0" name=""/>
        <dsp:cNvSpPr/>
      </dsp:nvSpPr>
      <dsp:spPr>
        <a:xfrm>
          <a:off x="3491803" y="2298005"/>
          <a:ext cx="1606072" cy="8030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moisture</a:t>
          </a:r>
        </a:p>
      </dsp:txBody>
      <dsp:txXfrm>
        <a:off x="3515323" y="2321525"/>
        <a:ext cx="1559032" cy="755996"/>
      </dsp:txXfrm>
    </dsp:sp>
    <dsp:sp modelId="{869E834A-1DCA-4193-8814-B2B60CF59CB6}">
      <dsp:nvSpPr>
        <dsp:cNvPr id="0" name=""/>
        <dsp:cNvSpPr/>
      </dsp:nvSpPr>
      <dsp:spPr>
        <a:xfrm rot="10800000">
          <a:off x="2550081" y="2558992"/>
          <a:ext cx="837086" cy="28106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634400" y="2615204"/>
        <a:ext cx="668448" cy="168638"/>
      </dsp:txXfrm>
    </dsp:sp>
    <dsp:sp modelId="{91358649-E823-4CBC-A65C-76CE46939465}">
      <dsp:nvSpPr>
        <dsp:cNvPr id="0" name=""/>
        <dsp:cNvSpPr/>
      </dsp:nvSpPr>
      <dsp:spPr>
        <a:xfrm>
          <a:off x="839373" y="2298005"/>
          <a:ext cx="1606072" cy="8030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food</a:t>
          </a:r>
        </a:p>
      </dsp:txBody>
      <dsp:txXfrm>
        <a:off x="862893" y="2321525"/>
        <a:ext cx="1559032" cy="755996"/>
      </dsp:txXfrm>
    </dsp:sp>
    <dsp:sp modelId="{CFBE8713-1176-4B03-8634-A4A59B610A10}">
      <dsp:nvSpPr>
        <dsp:cNvPr id="0" name=""/>
        <dsp:cNvSpPr/>
      </dsp:nvSpPr>
      <dsp:spPr>
        <a:xfrm rot="18000000">
          <a:off x="1886974" y="1410456"/>
          <a:ext cx="837086" cy="28106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971293" y="1466668"/>
        <a:ext cx="668448" cy="1686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4776D-FD92-4135-B890-4625B4DE33D2}">
      <dsp:nvSpPr>
        <dsp:cNvPr id="0" name=""/>
        <dsp:cNvSpPr/>
      </dsp:nvSpPr>
      <dsp:spPr>
        <a:xfrm rot="4396374">
          <a:off x="1047985" y="808704"/>
          <a:ext cx="3508285" cy="2446591"/>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F88DAB-2010-4DAD-873C-EF5744610CB4}">
      <dsp:nvSpPr>
        <dsp:cNvPr id="0" name=""/>
        <dsp:cNvSpPr/>
      </dsp:nvSpPr>
      <dsp:spPr>
        <a:xfrm>
          <a:off x="2362199" y="1128166"/>
          <a:ext cx="88595" cy="88595"/>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A909B3-7BF8-4C7D-A384-2D1DB709DDB4}">
      <dsp:nvSpPr>
        <dsp:cNvPr id="0" name=""/>
        <dsp:cNvSpPr/>
      </dsp:nvSpPr>
      <dsp:spPr>
        <a:xfrm>
          <a:off x="2968833" y="1617472"/>
          <a:ext cx="88595" cy="88595"/>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07F89-9B38-4A9C-BB15-A7830182A7E6}">
      <dsp:nvSpPr>
        <dsp:cNvPr id="0" name=""/>
        <dsp:cNvSpPr/>
      </dsp:nvSpPr>
      <dsp:spPr>
        <a:xfrm>
          <a:off x="3423472" y="2189683"/>
          <a:ext cx="88595" cy="88595"/>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F672F3-F2B1-46F8-ADD9-B085CC2CFA61}">
      <dsp:nvSpPr>
        <dsp:cNvPr id="0" name=""/>
        <dsp:cNvSpPr/>
      </dsp:nvSpPr>
      <dsp:spPr>
        <a:xfrm>
          <a:off x="812799" y="0"/>
          <a:ext cx="1654048"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b" anchorCtr="0">
          <a:noAutofit/>
        </a:bodyPr>
        <a:lstStyle/>
        <a:p>
          <a:pPr marL="0" lvl="0" indent="0" algn="ctr" defTabSz="1822450">
            <a:lnSpc>
              <a:spcPct val="90000"/>
            </a:lnSpc>
            <a:spcBef>
              <a:spcPct val="0"/>
            </a:spcBef>
            <a:spcAft>
              <a:spcPct val="35000"/>
            </a:spcAft>
            <a:buNone/>
          </a:pPr>
          <a:r>
            <a:rPr lang="en-GB" sz="4100" b="1" kern="1200" dirty="0">
              <a:solidFill>
                <a:schemeClr val="accent2">
                  <a:lumMod val="75000"/>
                </a:schemeClr>
              </a:solidFill>
            </a:rPr>
            <a:t>Time</a:t>
          </a:r>
        </a:p>
      </dsp:txBody>
      <dsp:txXfrm>
        <a:off x="812799" y="0"/>
        <a:ext cx="1654048" cy="650240"/>
      </dsp:txXfrm>
    </dsp:sp>
    <dsp:sp modelId="{8781FF0F-5EAD-4D3F-BFDD-BECA14414530}">
      <dsp:nvSpPr>
        <dsp:cNvPr id="0" name=""/>
        <dsp:cNvSpPr/>
      </dsp:nvSpPr>
      <dsp:spPr>
        <a:xfrm>
          <a:off x="2869183" y="847344"/>
          <a:ext cx="2414016"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l" defTabSz="1822450">
            <a:lnSpc>
              <a:spcPct val="90000"/>
            </a:lnSpc>
            <a:spcBef>
              <a:spcPct val="0"/>
            </a:spcBef>
            <a:spcAft>
              <a:spcPct val="35000"/>
            </a:spcAft>
            <a:buNone/>
          </a:pPr>
          <a:endParaRPr lang="en-GB" sz="4100" kern="1200"/>
        </a:p>
      </dsp:txBody>
      <dsp:txXfrm>
        <a:off x="2869183" y="847344"/>
        <a:ext cx="2414016" cy="650240"/>
      </dsp:txXfrm>
    </dsp:sp>
    <dsp:sp modelId="{3E9BC834-7927-44AB-83AE-17F55706BD01}">
      <dsp:nvSpPr>
        <dsp:cNvPr id="0" name=""/>
        <dsp:cNvSpPr/>
      </dsp:nvSpPr>
      <dsp:spPr>
        <a:xfrm>
          <a:off x="812799" y="1336649"/>
          <a:ext cx="1922272"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r" defTabSz="1822450">
            <a:lnSpc>
              <a:spcPct val="90000"/>
            </a:lnSpc>
            <a:spcBef>
              <a:spcPct val="0"/>
            </a:spcBef>
            <a:spcAft>
              <a:spcPct val="35000"/>
            </a:spcAft>
            <a:buNone/>
          </a:pPr>
          <a:endParaRPr lang="en-GB" sz="4100" kern="1200"/>
        </a:p>
      </dsp:txBody>
      <dsp:txXfrm>
        <a:off x="812799" y="1336649"/>
        <a:ext cx="1922272" cy="650240"/>
      </dsp:txXfrm>
    </dsp:sp>
    <dsp:sp modelId="{6FC4B8FB-547E-4A2F-A630-825CD29C1EB9}">
      <dsp:nvSpPr>
        <dsp:cNvPr id="0" name=""/>
        <dsp:cNvSpPr/>
      </dsp:nvSpPr>
      <dsp:spPr>
        <a:xfrm>
          <a:off x="3807968" y="1908860"/>
          <a:ext cx="1475231"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l" defTabSz="1822450">
            <a:lnSpc>
              <a:spcPct val="90000"/>
            </a:lnSpc>
            <a:spcBef>
              <a:spcPct val="0"/>
            </a:spcBef>
            <a:spcAft>
              <a:spcPct val="35000"/>
            </a:spcAft>
            <a:buNone/>
          </a:pPr>
          <a:endParaRPr lang="en-GB" sz="4100" kern="1200"/>
        </a:p>
      </dsp:txBody>
      <dsp:txXfrm>
        <a:off x="3807968" y="1908860"/>
        <a:ext cx="1475231" cy="650240"/>
      </dsp:txXfrm>
    </dsp:sp>
    <dsp:sp modelId="{EF010817-06B0-4DAD-9FF8-BCEF84580549}">
      <dsp:nvSpPr>
        <dsp:cNvPr id="0" name=""/>
        <dsp:cNvSpPr/>
      </dsp:nvSpPr>
      <dsp:spPr>
        <a:xfrm>
          <a:off x="3047999" y="3413759"/>
          <a:ext cx="223520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t" anchorCtr="0">
          <a:noAutofit/>
        </a:bodyPr>
        <a:lstStyle/>
        <a:p>
          <a:pPr marL="0" lvl="0" indent="0" algn="ctr" defTabSz="1822450">
            <a:lnSpc>
              <a:spcPct val="90000"/>
            </a:lnSpc>
            <a:spcBef>
              <a:spcPct val="0"/>
            </a:spcBef>
            <a:spcAft>
              <a:spcPct val="35000"/>
            </a:spcAft>
            <a:buNone/>
          </a:pPr>
          <a:endParaRPr lang="en-GB" sz="4100" kern="1200"/>
        </a:p>
      </dsp:txBody>
      <dsp:txXfrm>
        <a:off x="3047999" y="3413759"/>
        <a:ext cx="2235200" cy="6502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3E051-D3A8-45C8-9072-0C524D5C490A}">
      <dsp:nvSpPr>
        <dsp:cNvPr id="0" name=""/>
        <dsp:cNvSpPr/>
      </dsp:nvSpPr>
      <dsp:spPr>
        <a:xfrm>
          <a:off x="4612218" y="11785"/>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Infectious </a:t>
          </a:r>
        </a:p>
        <a:p>
          <a:pPr marL="0" lvl="0" indent="0" algn="ctr" defTabSz="622300">
            <a:lnSpc>
              <a:spcPct val="90000"/>
            </a:lnSpc>
            <a:spcBef>
              <a:spcPct val="0"/>
            </a:spcBef>
            <a:spcAft>
              <a:spcPct val="35000"/>
            </a:spcAft>
            <a:buNone/>
          </a:pPr>
          <a:r>
            <a:rPr lang="en-GB" sz="1400" kern="1200" dirty="0"/>
            <a:t>agent</a:t>
          </a:r>
        </a:p>
      </dsp:txBody>
      <dsp:txXfrm>
        <a:off x="4612218" y="11785"/>
        <a:ext cx="941167" cy="941167"/>
      </dsp:txXfrm>
    </dsp:sp>
    <dsp:sp modelId="{690AEE53-55D8-43F3-8D1D-7459A3C140F6}">
      <dsp:nvSpPr>
        <dsp:cNvPr id="0" name=""/>
        <dsp:cNvSpPr/>
      </dsp:nvSpPr>
      <dsp:spPr>
        <a:xfrm>
          <a:off x="1732917" y="2105"/>
          <a:ext cx="4599060" cy="4599060"/>
        </a:xfrm>
        <a:prstGeom prst="circularArrow">
          <a:avLst>
            <a:gd name="adj1" fmla="val 3991"/>
            <a:gd name="adj2" fmla="val 250336"/>
            <a:gd name="adj3" fmla="val 20572977"/>
            <a:gd name="adj4" fmla="val 18983202"/>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DE282-8AD8-4FEC-8BCF-CE597B4949AD}">
      <dsp:nvSpPr>
        <dsp:cNvPr id="0" name=""/>
        <dsp:cNvSpPr/>
      </dsp:nvSpPr>
      <dsp:spPr>
        <a:xfrm>
          <a:off x="5662573" y="1831052"/>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Reservoir </a:t>
          </a:r>
        </a:p>
      </dsp:txBody>
      <dsp:txXfrm>
        <a:off x="5662573" y="1831052"/>
        <a:ext cx="941167" cy="941167"/>
      </dsp:txXfrm>
    </dsp:sp>
    <dsp:sp modelId="{F36E323E-5BFE-4910-BE8F-DCAD0E63D43A}">
      <dsp:nvSpPr>
        <dsp:cNvPr id="0" name=""/>
        <dsp:cNvSpPr/>
      </dsp:nvSpPr>
      <dsp:spPr>
        <a:xfrm>
          <a:off x="1732917" y="2105"/>
          <a:ext cx="4599060" cy="4599060"/>
        </a:xfrm>
        <a:prstGeom prst="circularArrow">
          <a:avLst>
            <a:gd name="adj1" fmla="val 3991"/>
            <a:gd name="adj2" fmla="val 250336"/>
            <a:gd name="adj3" fmla="val 2366461"/>
            <a:gd name="adj4" fmla="val 776687"/>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49EFED-EFA2-4427-879D-63885FC20136}">
      <dsp:nvSpPr>
        <dsp:cNvPr id="0" name=""/>
        <dsp:cNvSpPr/>
      </dsp:nvSpPr>
      <dsp:spPr>
        <a:xfrm>
          <a:off x="4612218" y="3650319"/>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Portal of exit</a:t>
          </a:r>
        </a:p>
      </dsp:txBody>
      <dsp:txXfrm>
        <a:off x="4612218" y="3650319"/>
        <a:ext cx="941167" cy="941167"/>
      </dsp:txXfrm>
    </dsp:sp>
    <dsp:sp modelId="{E5A8F758-011E-4420-B7C9-50D9BFC34F19}">
      <dsp:nvSpPr>
        <dsp:cNvPr id="0" name=""/>
        <dsp:cNvSpPr/>
      </dsp:nvSpPr>
      <dsp:spPr>
        <a:xfrm>
          <a:off x="1732917" y="2105"/>
          <a:ext cx="4599060" cy="4599060"/>
        </a:xfrm>
        <a:prstGeom prst="circularArrow">
          <a:avLst>
            <a:gd name="adj1" fmla="val 3991"/>
            <a:gd name="adj2" fmla="val 250336"/>
            <a:gd name="adj3" fmla="val 6110918"/>
            <a:gd name="adj4" fmla="val 4438745"/>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E555F3-9146-4A17-B6B9-58815D2BB5FE}">
      <dsp:nvSpPr>
        <dsp:cNvPr id="0" name=""/>
        <dsp:cNvSpPr/>
      </dsp:nvSpPr>
      <dsp:spPr>
        <a:xfrm>
          <a:off x="2511510" y="3650319"/>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Mode of transmission</a:t>
          </a:r>
        </a:p>
      </dsp:txBody>
      <dsp:txXfrm>
        <a:off x="2511510" y="3650319"/>
        <a:ext cx="941167" cy="941167"/>
      </dsp:txXfrm>
    </dsp:sp>
    <dsp:sp modelId="{D00C1895-6793-4C45-B565-A047FED3E897}">
      <dsp:nvSpPr>
        <dsp:cNvPr id="0" name=""/>
        <dsp:cNvSpPr/>
      </dsp:nvSpPr>
      <dsp:spPr>
        <a:xfrm>
          <a:off x="1732917" y="2105"/>
          <a:ext cx="4599060" cy="4599060"/>
        </a:xfrm>
        <a:prstGeom prst="circularArrow">
          <a:avLst>
            <a:gd name="adj1" fmla="val 3991"/>
            <a:gd name="adj2" fmla="val 250336"/>
            <a:gd name="adj3" fmla="val 9772977"/>
            <a:gd name="adj4" fmla="val 8183202"/>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ECCE31-08B5-4BB4-B6A9-9AE11D8448C8}">
      <dsp:nvSpPr>
        <dsp:cNvPr id="0" name=""/>
        <dsp:cNvSpPr/>
      </dsp:nvSpPr>
      <dsp:spPr>
        <a:xfrm>
          <a:off x="1461155" y="1831052"/>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Portal of entry</a:t>
          </a:r>
        </a:p>
      </dsp:txBody>
      <dsp:txXfrm>
        <a:off x="1461155" y="1831052"/>
        <a:ext cx="941167" cy="941167"/>
      </dsp:txXfrm>
    </dsp:sp>
    <dsp:sp modelId="{F655DFC0-48F6-4540-A29C-A75638AB0A47}">
      <dsp:nvSpPr>
        <dsp:cNvPr id="0" name=""/>
        <dsp:cNvSpPr/>
      </dsp:nvSpPr>
      <dsp:spPr>
        <a:xfrm>
          <a:off x="1732917" y="2105"/>
          <a:ext cx="4599060" cy="4599060"/>
        </a:xfrm>
        <a:prstGeom prst="circularArrow">
          <a:avLst>
            <a:gd name="adj1" fmla="val 3991"/>
            <a:gd name="adj2" fmla="val 250336"/>
            <a:gd name="adj3" fmla="val 13166461"/>
            <a:gd name="adj4" fmla="val 11576687"/>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F9CB4F-573E-4420-ABB0-0BFA227A7C1C}">
      <dsp:nvSpPr>
        <dsp:cNvPr id="0" name=""/>
        <dsp:cNvSpPr/>
      </dsp:nvSpPr>
      <dsp:spPr>
        <a:xfrm>
          <a:off x="2511510" y="11785"/>
          <a:ext cx="941167" cy="94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Susceptible host </a:t>
          </a:r>
          <a:endParaRPr lang="en-GB" sz="1400" kern="1200" dirty="0"/>
        </a:p>
      </dsp:txBody>
      <dsp:txXfrm>
        <a:off x="2511510" y="11785"/>
        <a:ext cx="941167" cy="941167"/>
      </dsp:txXfrm>
    </dsp:sp>
    <dsp:sp modelId="{71CE4E77-09F4-4223-A481-A8D3E5B304B2}">
      <dsp:nvSpPr>
        <dsp:cNvPr id="0" name=""/>
        <dsp:cNvSpPr/>
      </dsp:nvSpPr>
      <dsp:spPr>
        <a:xfrm>
          <a:off x="1732917" y="2105"/>
          <a:ext cx="4599060" cy="4599060"/>
        </a:xfrm>
        <a:prstGeom prst="circularArrow">
          <a:avLst>
            <a:gd name="adj1" fmla="val 3991"/>
            <a:gd name="adj2" fmla="val 250336"/>
            <a:gd name="adj3" fmla="val 16910918"/>
            <a:gd name="adj4" fmla="val 15238745"/>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39954-818E-4614-AA76-5E19C9B5C67C}">
      <dsp:nvSpPr>
        <dsp:cNvPr id="0" name=""/>
        <dsp:cNvSpPr/>
      </dsp:nvSpPr>
      <dsp:spPr>
        <a:xfrm>
          <a:off x="4127557" y="11893"/>
          <a:ext cx="1623844"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FF0000"/>
              </a:solidFill>
            </a:rPr>
            <a:t>Hep B</a:t>
          </a:r>
        </a:p>
      </dsp:txBody>
      <dsp:txXfrm>
        <a:off x="4127557" y="11893"/>
        <a:ext cx="1623844" cy="942873"/>
      </dsp:txXfrm>
    </dsp:sp>
    <dsp:sp modelId="{A9123AC4-7C1E-4668-A107-949660A87471}">
      <dsp:nvSpPr>
        <dsp:cNvPr id="0" name=""/>
        <dsp:cNvSpPr/>
      </dsp:nvSpPr>
      <dsp:spPr>
        <a:xfrm>
          <a:off x="1584019" y="2240"/>
          <a:ext cx="4606734" cy="4606734"/>
        </a:xfrm>
        <a:prstGeom prst="circularArrow">
          <a:avLst>
            <a:gd name="adj1" fmla="val 3991"/>
            <a:gd name="adj2" fmla="val 250376"/>
            <a:gd name="adj3" fmla="val 20572813"/>
            <a:gd name="adj4" fmla="val 19203630"/>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A1DDC1-9D9B-4918-BF5D-AAECDDC7D721}">
      <dsp:nvSpPr>
        <dsp:cNvPr id="0" name=""/>
        <dsp:cNvSpPr/>
      </dsp:nvSpPr>
      <dsp:spPr>
        <a:xfrm>
          <a:off x="5016222" y="1834171"/>
          <a:ext cx="1950700"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Blood stream</a:t>
          </a:r>
        </a:p>
      </dsp:txBody>
      <dsp:txXfrm>
        <a:off x="5016222" y="1834171"/>
        <a:ext cx="1950700" cy="942873"/>
      </dsp:txXfrm>
    </dsp:sp>
    <dsp:sp modelId="{E9C7CD10-4930-4BB3-972D-76E103B04651}">
      <dsp:nvSpPr>
        <dsp:cNvPr id="0" name=""/>
        <dsp:cNvSpPr/>
      </dsp:nvSpPr>
      <dsp:spPr>
        <a:xfrm>
          <a:off x="1584019" y="2240"/>
          <a:ext cx="4606734" cy="4606734"/>
        </a:xfrm>
        <a:prstGeom prst="circularArrow">
          <a:avLst>
            <a:gd name="adj1" fmla="val 3991"/>
            <a:gd name="adj2" fmla="val 250376"/>
            <a:gd name="adj3" fmla="val 2366246"/>
            <a:gd name="adj4" fmla="val 776811"/>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8F559A-C888-4AEB-9102-129CF68458FC}">
      <dsp:nvSpPr>
        <dsp:cNvPr id="0" name=""/>
        <dsp:cNvSpPr/>
      </dsp:nvSpPr>
      <dsp:spPr>
        <a:xfrm>
          <a:off x="4468043" y="3656449"/>
          <a:ext cx="942873"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Bleeding wound </a:t>
          </a:r>
        </a:p>
      </dsp:txBody>
      <dsp:txXfrm>
        <a:off x="4468043" y="3656449"/>
        <a:ext cx="942873" cy="942873"/>
      </dsp:txXfrm>
    </dsp:sp>
    <dsp:sp modelId="{AA0F6C81-CF0A-4957-AAB2-45E64CE2B168}">
      <dsp:nvSpPr>
        <dsp:cNvPr id="0" name=""/>
        <dsp:cNvSpPr/>
      </dsp:nvSpPr>
      <dsp:spPr>
        <a:xfrm>
          <a:off x="1584019" y="2240"/>
          <a:ext cx="4606734" cy="4606734"/>
        </a:xfrm>
        <a:prstGeom prst="circularArrow">
          <a:avLst>
            <a:gd name="adj1" fmla="val 3991"/>
            <a:gd name="adj2" fmla="val 250376"/>
            <a:gd name="adj3" fmla="val 6110753"/>
            <a:gd name="adj4" fmla="val 4438871"/>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5EDB29-ED15-4C2C-B1AA-2EB715B27659}">
      <dsp:nvSpPr>
        <dsp:cNvPr id="0" name=""/>
        <dsp:cNvSpPr/>
      </dsp:nvSpPr>
      <dsp:spPr>
        <a:xfrm>
          <a:off x="2363857" y="3656449"/>
          <a:ext cx="942873"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LA needle </a:t>
          </a:r>
        </a:p>
      </dsp:txBody>
      <dsp:txXfrm>
        <a:off x="2363857" y="3656449"/>
        <a:ext cx="942873" cy="942873"/>
      </dsp:txXfrm>
    </dsp:sp>
    <dsp:sp modelId="{FFC598AF-358D-4A03-A733-4DCEF4019563}">
      <dsp:nvSpPr>
        <dsp:cNvPr id="0" name=""/>
        <dsp:cNvSpPr/>
      </dsp:nvSpPr>
      <dsp:spPr>
        <a:xfrm>
          <a:off x="1584019" y="2240"/>
          <a:ext cx="4606734" cy="4606734"/>
        </a:xfrm>
        <a:prstGeom prst="circularArrow">
          <a:avLst>
            <a:gd name="adj1" fmla="val 3991"/>
            <a:gd name="adj2" fmla="val 250376"/>
            <a:gd name="adj3" fmla="val 9772813"/>
            <a:gd name="adj4" fmla="val 8183378"/>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543847-26DB-4DCD-8F41-C445C16E6068}">
      <dsp:nvSpPr>
        <dsp:cNvPr id="0" name=""/>
        <dsp:cNvSpPr/>
      </dsp:nvSpPr>
      <dsp:spPr>
        <a:xfrm>
          <a:off x="1311765" y="1834171"/>
          <a:ext cx="942873"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Sharps injury puncture wound	</a:t>
          </a:r>
        </a:p>
      </dsp:txBody>
      <dsp:txXfrm>
        <a:off x="1311765" y="1834171"/>
        <a:ext cx="942873" cy="942873"/>
      </dsp:txXfrm>
    </dsp:sp>
    <dsp:sp modelId="{71199833-90F8-408D-862B-CB89DE4B8F56}">
      <dsp:nvSpPr>
        <dsp:cNvPr id="0" name=""/>
        <dsp:cNvSpPr/>
      </dsp:nvSpPr>
      <dsp:spPr>
        <a:xfrm>
          <a:off x="1584019" y="2240"/>
          <a:ext cx="4606734" cy="4606734"/>
        </a:xfrm>
        <a:prstGeom prst="circularArrow">
          <a:avLst>
            <a:gd name="adj1" fmla="val 3991"/>
            <a:gd name="adj2" fmla="val 250376"/>
            <a:gd name="adj3" fmla="val 13166246"/>
            <a:gd name="adj4" fmla="val 11576811"/>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E87017-96DC-487B-8694-077EE577FCA5}">
      <dsp:nvSpPr>
        <dsp:cNvPr id="0" name=""/>
        <dsp:cNvSpPr/>
      </dsp:nvSpPr>
      <dsp:spPr>
        <a:xfrm>
          <a:off x="2363857" y="11893"/>
          <a:ext cx="942873" cy="942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Unvaccinated dental professional</a:t>
          </a:r>
        </a:p>
      </dsp:txBody>
      <dsp:txXfrm>
        <a:off x="2363857" y="11893"/>
        <a:ext cx="942873" cy="942873"/>
      </dsp:txXfrm>
    </dsp:sp>
    <dsp:sp modelId="{77F0DFAC-EEEF-46DC-B21F-F39C5C44BCCE}">
      <dsp:nvSpPr>
        <dsp:cNvPr id="0" name=""/>
        <dsp:cNvSpPr/>
      </dsp:nvSpPr>
      <dsp:spPr>
        <a:xfrm>
          <a:off x="1869959" y="144035"/>
          <a:ext cx="4606734" cy="4606734"/>
        </a:xfrm>
        <a:prstGeom prst="circularArrow">
          <a:avLst>
            <a:gd name="adj1" fmla="val 3991"/>
            <a:gd name="adj2" fmla="val 250376"/>
            <a:gd name="adj3" fmla="val 16342864"/>
            <a:gd name="adj4" fmla="val 15238871"/>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AD326-8655-4991-8197-7DB80EAB7FD6}">
      <dsp:nvSpPr>
        <dsp:cNvPr id="0" name=""/>
        <dsp:cNvSpPr/>
      </dsp:nvSpPr>
      <dsp:spPr>
        <a:xfrm rot="5400000">
          <a:off x="-132564" y="98317"/>
          <a:ext cx="1129224" cy="93773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accent5">
                  <a:lumMod val="50000"/>
                </a:schemeClr>
              </a:solidFill>
            </a:rPr>
            <a:t>FLUSH</a:t>
          </a:r>
        </a:p>
      </dsp:txBody>
      <dsp:txXfrm rot="-5400000">
        <a:off x="-36819" y="471441"/>
        <a:ext cx="937735" cy="191489"/>
      </dsp:txXfrm>
    </dsp:sp>
    <dsp:sp modelId="{477476C5-8560-4869-829D-69B96D819C1E}">
      <dsp:nvSpPr>
        <dsp:cNvPr id="0" name=""/>
        <dsp:cNvSpPr/>
      </dsp:nvSpPr>
      <dsp:spPr>
        <a:xfrm rot="5400000">
          <a:off x="4169506" y="-3339656"/>
          <a:ext cx="733996" cy="741845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b="0" kern="1200" dirty="0"/>
            <a:t>Removes gross contamination</a:t>
          </a:r>
          <a:endParaRPr lang="en-GB" sz="1400" b="1" kern="1200" dirty="0"/>
        </a:p>
        <a:p>
          <a:pPr marL="114300" lvl="1" indent="-114300" algn="l" defTabSz="622300">
            <a:lnSpc>
              <a:spcPct val="90000"/>
            </a:lnSpc>
            <a:spcBef>
              <a:spcPct val="0"/>
            </a:spcBef>
            <a:spcAft>
              <a:spcPct val="15000"/>
            </a:spcAft>
            <a:buChar char="•"/>
          </a:pPr>
          <a:r>
            <a:rPr lang="en-GB" sz="1400" kern="1200" dirty="0"/>
            <a:t>Water temp under 45</a:t>
          </a:r>
          <a:r>
            <a:rPr lang="en-GB" sz="1400" kern="1200" dirty="0">
              <a:latin typeface="Calibri"/>
            </a:rPr>
            <a:t>°c</a:t>
          </a:r>
          <a:endParaRPr lang="en-GB" sz="1400" kern="1200" dirty="0"/>
        </a:p>
      </dsp:txBody>
      <dsp:txXfrm rot="-5400000">
        <a:off x="827278" y="38403"/>
        <a:ext cx="7382623" cy="662334"/>
      </dsp:txXfrm>
    </dsp:sp>
    <dsp:sp modelId="{28D96765-2D77-414A-A7A9-0ADC34B8369B}">
      <dsp:nvSpPr>
        <dsp:cNvPr id="0" name=""/>
        <dsp:cNvSpPr/>
      </dsp:nvSpPr>
      <dsp:spPr>
        <a:xfrm rot="5400000">
          <a:off x="-167755" y="1146060"/>
          <a:ext cx="1129224" cy="86735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accent5">
                  <a:lumMod val="50000"/>
                </a:schemeClr>
              </a:solidFill>
            </a:rPr>
            <a:t>WASH</a:t>
          </a:r>
        </a:p>
      </dsp:txBody>
      <dsp:txXfrm rot="-5400000">
        <a:off x="-36819" y="1448802"/>
        <a:ext cx="867353" cy="261871"/>
      </dsp:txXfrm>
    </dsp:sp>
    <dsp:sp modelId="{F3847A87-68BE-493D-9BFD-427859DA9E72}">
      <dsp:nvSpPr>
        <dsp:cNvPr id="0" name=""/>
        <dsp:cNvSpPr/>
      </dsp:nvSpPr>
      <dsp:spPr>
        <a:xfrm rot="5400000">
          <a:off x="4134314" y="-2327104"/>
          <a:ext cx="733996" cy="741845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b="0" kern="1200" dirty="0"/>
            <a:t>Detergent wash </a:t>
          </a:r>
          <a:endParaRPr lang="en-GB" sz="1400" b="1" kern="1200" dirty="0"/>
        </a:p>
        <a:p>
          <a:pPr marL="114300" lvl="1" indent="-114300" algn="l" defTabSz="622300">
            <a:lnSpc>
              <a:spcPct val="90000"/>
            </a:lnSpc>
            <a:spcBef>
              <a:spcPct val="0"/>
            </a:spcBef>
            <a:spcAft>
              <a:spcPct val="15000"/>
            </a:spcAft>
            <a:buChar char="•"/>
          </a:pPr>
          <a:r>
            <a:rPr lang="en-GB" sz="1400" kern="1200" dirty="0"/>
            <a:t>Chemical processes loosen &amp; break up debris</a:t>
          </a:r>
        </a:p>
      </dsp:txBody>
      <dsp:txXfrm rot="-5400000">
        <a:off x="792086" y="1050955"/>
        <a:ext cx="7382623" cy="662334"/>
      </dsp:txXfrm>
    </dsp:sp>
    <dsp:sp modelId="{3F108311-5609-4527-BA6F-6CE947F48311}">
      <dsp:nvSpPr>
        <dsp:cNvPr id="0" name=""/>
        <dsp:cNvSpPr/>
      </dsp:nvSpPr>
      <dsp:spPr>
        <a:xfrm rot="5400000">
          <a:off x="-206203" y="2197059"/>
          <a:ext cx="1129224" cy="79045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accent5">
                  <a:lumMod val="50000"/>
                </a:schemeClr>
              </a:solidFill>
            </a:rPr>
            <a:t>RINSE</a:t>
          </a:r>
        </a:p>
      </dsp:txBody>
      <dsp:txXfrm rot="-5400000">
        <a:off x="-36819" y="2422905"/>
        <a:ext cx="790457" cy="338767"/>
      </dsp:txXfrm>
    </dsp:sp>
    <dsp:sp modelId="{5ADF2B62-AAA5-4A88-AFE4-0BF13E6487C4}">
      <dsp:nvSpPr>
        <dsp:cNvPr id="0" name=""/>
        <dsp:cNvSpPr/>
      </dsp:nvSpPr>
      <dsp:spPr>
        <a:xfrm rot="5400000">
          <a:off x="4095867" y="-1314553"/>
          <a:ext cx="733996" cy="741845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b="0" kern="1200" dirty="0"/>
            <a:t>Removes detergent </a:t>
          </a:r>
        </a:p>
        <a:p>
          <a:pPr marL="114300" lvl="1" indent="-114300" algn="l" defTabSz="622300">
            <a:lnSpc>
              <a:spcPct val="90000"/>
            </a:lnSpc>
            <a:spcBef>
              <a:spcPct val="0"/>
            </a:spcBef>
            <a:spcAft>
              <a:spcPct val="15000"/>
            </a:spcAft>
            <a:buChar char="•"/>
          </a:pPr>
          <a:r>
            <a:rPr lang="en-GB" sz="1400" kern="1200" dirty="0"/>
            <a:t> Good quality water should be used </a:t>
          </a:r>
        </a:p>
        <a:p>
          <a:pPr marL="114300" lvl="1" indent="-114300" algn="l" defTabSz="622300">
            <a:lnSpc>
              <a:spcPct val="90000"/>
            </a:lnSpc>
            <a:spcBef>
              <a:spcPct val="0"/>
            </a:spcBef>
            <a:spcAft>
              <a:spcPct val="15000"/>
            </a:spcAft>
            <a:buChar char="•"/>
          </a:pPr>
          <a:endParaRPr lang="en-GB" sz="1400" kern="1200" dirty="0"/>
        </a:p>
      </dsp:txBody>
      <dsp:txXfrm rot="-5400000">
        <a:off x="753639" y="2063506"/>
        <a:ext cx="7382623" cy="662334"/>
      </dsp:txXfrm>
    </dsp:sp>
    <dsp:sp modelId="{D4EE87B0-9CAA-4F56-9592-41049A052192}">
      <dsp:nvSpPr>
        <dsp:cNvPr id="0" name=""/>
        <dsp:cNvSpPr/>
      </dsp:nvSpPr>
      <dsp:spPr>
        <a:xfrm rot="5400000">
          <a:off x="-171012" y="3174419"/>
          <a:ext cx="1129224" cy="86083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accent5">
                  <a:lumMod val="50000"/>
                </a:schemeClr>
              </a:solidFill>
            </a:rPr>
            <a:t>Thermal</a:t>
          </a:r>
        </a:p>
        <a:p>
          <a:pPr marL="0" lvl="0" indent="0" algn="ctr" defTabSz="622300">
            <a:lnSpc>
              <a:spcPct val="90000"/>
            </a:lnSpc>
            <a:spcBef>
              <a:spcPct val="0"/>
            </a:spcBef>
            <a:spcAft>
              <a:spcPct val="35000"/>
            </a:spcAft>
            <a:buNone/>
          </a:pPr>
          <a:r>
            <a:rPr lang="en-GB" sz="1400" b="1" kern="1200" dirty="0">
              <a:solidFill>
                <a:schemeClr val="accent5">
                  <a:lumMod val="50000"/>
                </a:schemeClr>
              </a:solidFill>
            </a:rPr>
            <a:t>Disinfect</a:t>
          </a:r>
        </a:p>
      </dsp:txBody>
      <dsp:txXfrm rot="-5400000">
        <a:off x="-36819" y="3470647"/>
        <a:ext cx="860839" cy="268385"/>
      </dsp:txXfrm>
    </dsp:sp>
    <dsp:sp modelId="{2673068D-A957-4A06-B48F-7F542275D905}">
      <dsp:nvSpPr>
        <dsp:cNvPr id="0" name=""/>
        <dsp:cNvSpPr/>
      </dsp:nvSpPr>
      <dsp:spPr>
        <a:xfrm rot="5400000">
          <a:off x="4130865" y="-301809"/>
          <a:ext cx="734382" cy="741845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Temperature raised &amp; held at pre-set disinfection temperature</a:t>
          </a:r>
        </a:p>
        <a:p>
          <a:pPr marL="114300" lvl="1" indent="-114300" algn="l" defTabSz="622300">
            <a:lnSpc>
              <a:spcPct val="90000"/>
            </a:lnSpc>
            <a:spcBef>
              <a:spcPct val="0"/>
            </a:spcBef>
            <a:spcAft>
              <a:spcPct val="15000"/>
            </a:spcAft>
            <a:buChar char="•"/>
          </a:pPr>
          <a:r>
            <a:rPr lang="en-GB" sz="1400" kern="1200" dirty="0"/>
            <a:t>E.g. 80</a:t>
          </a:r>
          <a:r>
            <a:rPr lang="en-GB" sz="1400" kern="1200" dirty="0">
              <a:latin typeface="Calibri"/>
            </a:rPr>
            <a:t>°c for 10 minutes or 90°c for 1 minute</a:t>
          </a:r>
          <a:endParaRPr lang="en-GB" sz="1400" kern="1200" dirty="0"/>
        </a:p>
      </dsp:txBody>
      <dsp:txXfrm rot="-5400000">
        <a:off x="788829" y="3076077"/>
        <a:ext cx="7382604" cy="662682"/>
      </dsp:txXfrm>
    </dsp:sp>
    <dsp:sp modelId="{B4E3B1BB-3324-4796-B778-0307589D9C74}">
      <dsp:nvSpPr>
        <dsp:cNvPr id="0" name=""/>
        <dsp:cNvSpPr/>
      </dsp:nvSpPr>
      <dsp:spPr>
        <a:xfrm rot="5400000">
          <a:off x="-206203" y="4222161"/>
          <a:ext cx="1129224" cy="79045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accent5">
                  <a:lumMod val="50000"/>
                </a:schemeClr>
              </a:solidFill>
            </a:rPr>
            <a:t>Drying</a:t>
          </a:r>
        </a:p>
      </dsp:txBody>
      <dsp:txXfrm rot="-5400000">
        <a:off x="-36819" y="4448007"/>
        <a:ext cx="790457" cy="338767"/>
      </dsp:txXfrm>
    </dsp:sp>
    <dsp:sp modelId="{FBA77AEB-273F-40DE-A70C-F5A52EA9BF35}">
      <dsp:nvSpPr>
        <dsp:cNvPr id="0" name=""/>
        <dsp:cNvSpPr/>
      </dsp:nvSpPr>
      <dsp:spPr>
        <a:xfrm rot="5400000">
          <a:off x="4095867" y="710548"/>
          <a:ext cx="733996" cy="741845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Purges the load and chamber with heated air to remove residual moisture</a:t>
          </a:r>
        </a:p>
      </dsp:txBody>
      <dsp:txXfrm rot="-5400000">
        <a:off x="753639" y="4088608"/>
        <a:ext cx="7382623" cy="6623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D6F19-6DFC-4B8A-A380-65B9302D1C4C}">
      <dsp:nvSpPr>
        <dsp:cNvPr id="0" name=""/>
        <dsp:cNvSpPr/>
      </dsp:nvSpPr>
      <dsp:spPr>
        <a:xfrm>
          <a:off x="6159699" y="2766504"/>
          <a:ext cx="1058281" cy="503645"/>
        </a:xfrm>
        <a:custGeom>
          <a:avLst/>
          <a:gdLst/>
          <a:ahLst/>
          <a:cxnLst/>
          <a:rect l="0" t="0" r="0" b="0"/>
          <a:pathLst>
            <a:path>
              <a:moveTo>
                <a:pt x="0" y="0"/>
              </a:moveTo>
              <a:lnTo>
                <a:pt x="0" y="343219"/>
              </a:lnTo>
              <a:lnTo>
                <a:pt x="1058281" y="343219"/>
              </a:lnTo>
              <a:lnTo>
                <a:pt x="1058281" y="50364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CF8898-ED2A-4907-9344-E4B4E337EE28}">
      <dsp:nvSpPr>
        <dsp:cNvPr id="0" name=""/>
        <dsp:cNvSpPr/>
      </dsp:nvSpPr>
      <dsp:spPr>
        <a:xfrm>
          <a:off x="5101418" y="2766504"/>
          <a:ext cx="1058281" cy="503645"/>
        </a:xfrm>
        <a:custGeom>
          <a:avLst/>
          <a:gdLst/>
          <a:ahLst/>
          <a:cxnLst/>
          <a:rect l="0" t="0" r="0" b="0"/>
          <a:pathLst>
            <a:path>
              <a:moveTo>
                <a:pt x="1058281" y="0"/>
              </a:moveTo>
              <a:lnTo>
                <a:pt x="1058281" y="343219"/>
              </a:lnTo>
              <a:lnTo>
                <a:pt x="0" y="343219"/>
              </a:lnTo>
              <a:lnTo>
                <a:pt x="0" y="50364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05ADAD-7718-4E58-9BFD-7C3339905BEE}">
      <dsp:nvSpPr>
        <dsp:cNvPr id="0" name=""/>
        <dsp:cNvSpPr/>
      </dsp:nvSpPr>
      <dsp:spPr>
        <a:xfrm>
          <a:off x="4043136" y="1163207"/>
          <a:ext cx="2116563" cy="503645"/>
        </a:xfrm>
        <a:custGeom>
          <a:avLst/>
          <a:gdLst/>
          <a:ahLst/>
          <a:cxnLst/>
          <a:rect l="0" t="0" r="0" b="0"/>
          <a:pathLst>
            <a:path>
              <a:moveTo>
                <a:pt x="0" y="0"/>
              </a:moveTo>
              <a:lnTo>
                <a:pt x="0" y="343219"/>
              </a:lnTo>
              <a:lnTo>
                <a:pt x="2116563" y="343219"/>
              </a:lnTo>
              <a:lnTo>
                <a:pt x="2116563" y="50364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DA3E07-C930-4091-AA16-724018830AEA}">
      <dsp:nvSpPr>
        <dsp:cNvPr id="0" name=""/>
        <dsp:cNvSpPr/>
      </dsp:nvSpPr>
      <dsp:spPr>
        <a:xfrm>
          <a:off x="1926573" y="2766504"/>
          <a:ext cx="1058281" cy="503645"/>
        </a:xfrm>
        <a:custGeom>
          <a:avLst/>
          <a:gdLst/>
          <a:ahLst/>
          <a:cxnLst/>
          <a:rect l="0" t="0" r="0" b="0"/>
          <a:pathLst>
            <a:path>
              <a:moveTo>
                <a:pt x="0" y="0"/>
              </a:moveTo>
              <a:lnTo>
                <a:pt x="0" y="343219"/>
              </a:lnTo>
              <a:lnTo>
                <a:pt x="1058281" y="343219"/>
              </a:lnTo>
              <a:lnTo>
                <a:pt x="1058281" y="50364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42F642-693F-4F9C-885F-A4760770BBCD}">
      <dsp:nvSpPr>
        <dsp:cNvPr id="0" name=""/>
        <dsp:cNvSpPr/>
      </dsp:nvSpPr>
      <dsp:spPr>
        <a:xfrm>
          <a:off x="868292" y="2766504"/>
          <a:ext cx="1058281" cy="503645"/>
        </a:xfrm>
        <a:custGeom>
          <a:avLst/>
          <a:gdLst/>
          <a:ahLst/>
          <a:cxnLst/>
          <a:rect l="0" t="0" r="0" b="0"/>
          <a:pathLst>
            <a:path>
              <a:moveTo>
                <a:pt x="1058281" y="0"/>
              </a:moveTo>
              <a:lnTo>
                <a:pt x="1058281" y="343219"/>
              </a:lnTo>
              <a:lnTo>
                <a:pt x="0" y="343219"/>
              </a:lnTo>
              <a:lnTo>
                <a:pt x="0" y="50364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1ECD7-1E02-491E-A896-A1B578B3AAE0}">
      <dsp:nvSpPr>
        <dsp:cNvPr id="0" name=""/>
        <dsp:cNvSpPr/>
      </dsp:nvSpPr>
      <dsp:spPr>
        <a:xfrm>
          <a:off x="1926573" y="1163207"/>
          <a:ext cx="2116563" cy="503645"/>
        </a:xfrm>
        <a:custGeom>
          <a:avLst/>
          <a:gdLst/>
          <a:ahLst/>
          <a:cxnLst/>
          <a:rect l="0" t="0" r="0" b="0"/>
          <a:pathLst>
            <a:path>
              <a:moveTo>
                <a:pt x="2116563" y="0"/>
              </a:moveTo>
              <a:lnTo>
                <a:pt x="2116563" y="343219"/>
              </a:lnTo>
              <a:lnTo>
                <a:pt x="0" y="343219"/>
              </a:lnTo>
              <a:lnTo>
                <a:pt x="0" y="50364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A93D81-3154-4231-8610-9D0E8A4FE962}">
      <dsp:nvSpPr>
        <dsp:cNvPr id="0" name=""/>
        <dsp:cNvSpPr/>
      </dsp:nvSpPr>
      <dsp:spPr>
        <a:xfrm>
          <a:off x="3177269" y="63557"/>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45C50-7085-428B-85CD-D271D83428B3}">
      <dsp:nvSpPr>
        <dsp:cNvPr id="0" name=""/>
        <dsp:cNvSpPr/>
      </dsp:nvSpPr>
      <dsp:spPr>
        <a:xfrm>
          <a:off x="3369684" y="246351"/>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Storage</a:t>
          </a:r>
        </a:p>
      </dsp:txBody>
      <dsp:txXfrm>
        <a:off x="3401892" y="278559"/>
        <a:ext cx="1667317" cy="1035234"/>
      </dsp:txXfrm>
    </dsp:sp>
    <dsp:sp modelId="{5387275B-AB4A-42D3-B19F-A5BF632970CC}">
      <dsp:nvSpPr>
        <dsp:cNvPr id="0" name=""/>
        <dsp:cNvSpPr/>
      </dsp:nvSpPr>
      <dsp:spPr>
        <a:xfrm>
          <a:off x="1060706" y="1666853"/>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379691-5CB6-4CEF-B1B8-13F268E2AA0D}">
      <dsp:nvSpPr>
        <dsp:cNvPr id="0" name=""/>
        <dsp:cNvSpPr/>
      </dsp:nvSpPr>
      <dsp:spPr>
        <a:xfrm>
          <a:off x="1253121" y="1849647"/>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Wrapped instruments </a:t>
          </a:r>
        </a:p>
        <a:p>
          <a:pPr marL="0" lvl="0" indent="0" algn="ctr" defTabSz="755650">
            <a:lnSpc>
              <a:spcPct val="90000"/>
            </a:lnSpc>
            <a:spcBef>
              <a:spcPct val="0"/>
            </a:spcBef>
            <a:spcAft>
              <a:spcPct val="35000"/>
            </a:spcAft>
            <a:buNone/>
          </a:pPr>
          <a:r>
            <a:rPr lang="en-GB" sz="1700" kern="1200" dirty="0"/>
            <a:t>1 year</a:t>
          </a:r>
        </a:p>
      </dsp:txBody>
      <dsp:txXfrm>
        <a:off x="1285329" y="1881855"/>
        <a:ext cx="1667317" cy="1035234"/>
      </dsp:txXfrm>
    </dsp:sp>
    <dsp:sp modelId="{3D25490C-2E5F-4A6F-AF49-4F03F5A6B6DC}">
      <dsp:nvSpPr>
        <dsp:cNvPr id="0" name=""/>
        <dsp:cNvSpPr/>
      </dsp:nvSpPr>
      <dsp:spPr>
        <a:xfrm>
          <a:off x="2425" y="3270150"/>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B626B1-C92F-4553-9D2B-22C4A287BBDD}">
      <dsp:nvSpPr>
        <dsp:cNvPr id="0" name=""/>
        <dsp:cNvSpPr/>
      </dsp:nvSpPr>
      <dsp:spPr>
        <a:xfrm>
          <a:off x="194840" y="3452944"/>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Pre-sterilization wrapping</a:t>
          </a:r>
        </a:p>
        <a:p>
          <a:pPr marL="0" lvl="0" indent="0" algn="ctr" defTabSz="755650">
            <a:lnSpc>
              <a:spcPct val="90000"/>
            </a:lnSpc>
            <a:spcBef>
              <a:spcPct val="0"/>
            </a:spcBef>
            <a:spcAft>
              <a:spcPct val="35000"/>
            </a:spcAft>
            <a:buNone/>
          </a:pPr>
          <a:r>
            <a:rPr lang="en-GB" sz="1700" kern="1200" dirty="0"/>
            <a:t>Type B/S</a:t>
          </a:r>
        </a:p>
      </dsp:txBody>
      <dsp:txXfrm>
        <a:off x="227048" y="3485152"/>
        <a:ext cx="1667317" cy="1035234"/>
      </dsp:txXfrm>
    </dsp:sp>
    <dsp:sp modelId="{70DCF9B5-E2A3-4304-9ACF-BC3A0B4A4436}">
      <dsp:nvSpPr>
        <dsp:cNvPr id="0" name=""/>
        <dsp:cNvSpPr/>
      </dsp:nvSpPr>
      <dsp:spPr>
        <a:xfrm>
          <a:off x="2118988" y="3270150"/>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897F71-BCFD-40AE-95C9-CEAD8D0FAA9C}">
      <dsp:nvSpPr>
        <dsp:cNvPr id="0" name=""/>
        <dsp:cNvSpPr/>
      </dsp:nvSpPr>
      <dsp:spPr>
        <a:xfrm>
          <a:off x="2311403" y="3452944"/>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Post-sterilisation wrapping</a:t>
          </a:r>
        </a:p>
        <a:p>
          <a:pPr marL="0" lvl="0" indent="0" algn="ctr" defTabSz="755650">
            <a:lnSpc>
              <a:spcPct val="90000"/>
            </a:lnSpc>
            <a:spcBef>
              <a:spcPct val="0"/>
            </a:spcBef>
            <a:spcAft>
              <a:spcPct val="35000"/>
            </a:spcAft>
            <a:buNone/>
          </a:pPr>
          <a:r>
            <a:rPr lang="en-GB" sz="1700" kern="1200" dirty="0"/>
            <a:t>Type N</a:t>
          </a:r>
        </a:p>
      </dsp:txBody>
      <dsp:txXfrm>
        <a:off x="2343611" y="3485152"/>
        <a:ext cx="1667317" cy="1035234"/>
      </dsp:txXfrm>
    </dsp:sp>
    <dsp:sp modelId="{F8DEB388-4772-4359-9962-CA8861082BB7}">
      <dsp:nvSpPr>
        <dsp:cNvPr id="0" name=""/>
        <dsp:cNvSpPr/>
      </dsp:nvSpPr>
      <dsp:spPr>
        <a:xfrm>
          <a:off x="5293832" y="1666853"/>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29609F-B9D3-48EE-8FC9-9ADE6D01B260}">
      <dsp:nvSpPr>
        <dsp:cNvPr id="0" name=""/>
        <dsp:cNvSpPr/>
      </dsp:nvSpPr>
      <dsp:spPr>
        <a:xfrm>
          <a:off x="5486247" y="1849647"/>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Unwrapped instruments</a:t>
          </a:r>
        </a:p>
      </dsp:txBody>
      <dsp:txXfrm>
        <a:off x="5518455" y="1881855"/>
        <a:ext cx="1667317" cy="1035234"/>
      </dsp:txXfrm>
    </dsp:sp>
    <dsp:sp modelId="{9A187E3B-4757-4833-9A77-B0926574C431}">
      <dsp:nvSpPr>
        <dsp:cNvPr id="0" name=""/>
        <dsp:cNvSpPr/>
      </dsp:nvSpPr>
      <dsp:spPr>
        <a:xfrm>
          <a:off x="4235551" y="3270150"/>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E882C2-BC15-4638-92DC-D4A699A98C23}">
      <dsp:nvSpPr>
        <dsp:cNvPr id="0" name=""/>
        <dsp:cNvSpPr/>
      </dsp:nvSpPr>
      <dsp:spPr>
        <a:xfrm>
          <a:off x="4427966" y="3452944"/>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Clinical area: </a:t>
          </a:r>
        </a:p>
        <a:p>
          <a:pPr marL="0" lvl="0" indent="0" algn="ctr" defTabSz="755650">
            <a:lnSpc>
              <a:spcPct val="90000"/>
            </a:lnSpc>
            <a:spcBef>
              <a:spcPct val="0"/>
            </a:spcBef>
            <a:spcAft>
              <a:spcPct val="35000"/>
            </a:spcAft>
            <a:buNone/>
          </a:pPr>
          <a:r>
            <a:rPr lang="en-GB" sz="1700" kern="1200" dirty="0"/>
            <a:t>1 day</a:t>
          </a:r>
        </a:p>
      </dsp:txBody>
      <dsp:txXfrm>
        <a:off x="4460174" y="3485152"/>
        <a:ext cx="1667317" cy="1035234"/>
      </dsp:txXfrm>
    </dsp:sp>
    <dsp:sp modelId="{AA2E0C2C-C460-47C0-AA6D-9A52620AE254}">
      <dsp:nvSpPr>
        <dsp:cNvPr id="0" name=""/>
        <dsp:cNvSpPr/>
      </dsp:nvSpPr>
      <dsp:spPr>
        <a:xfrm>
          <a:off x="6352114" y="3270150"/>
          <a:ext cx="1731733" cy="1099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2187AE-D283-47FD-B216-E163175008B0}">
      <dsp:nvSpPr>
        <dsp:cNvPr id="0" name=""/>
        <dsp:cNvSpPr/>
      </dsp:nvSpPr>
      <dsp:spPr>
        <a:xfrm>
          <a:off x="6544529" y="3452944"/>
          <a:ext cx="1731733" cy="1099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Non-clinical area:</a:t>
          </a:r>
        </a:p>
        <a:p>
          <a:pPr marL="0" lvl="0" indent="0" algn="ctr" defTabSz="755650">
            <a:lnSpc>
              <a:spcPct val="90000"/>
            </a:lnSpc>
            <a:spcBef>
              <a:spcPct val="0"/>
            </a:spcBef>
            <a:spcAft>
              <a:spcPct val="35000"/>
            </a:spcAft>
            <a:buNone/>
          </a:pPr>
          <a:r>
            <a:rPr lang="en-GB" sz="1700" kern="1200" dirty="0"/>
            <a:t>1 week </a:t>
          </a:r>
        </a:p>
      </dsp:txBody>
      <dsp:txXfrm>
        <a:off x="6576737" y="3485152"/>
        <a:ext cx="1667317" cy="10352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00130-4403-4EFF-B384-485293EE136E}">
      <dsp:nvSpPr>
        <dsp:cNvPr id="0" name=""/>
        <dsp:cNvSpPr/>
      </dsp:nvSpPr>
      <dsp:spPr>
        <a:xfrm>
          <a:off x="2766017" y="1535320"/>
          <a:ext cx="1177830" cy="1177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Steriliser</a:t>
          </a:r>
        </a:p>
      </dsp:txBody>
      <dsp:txXfrm>
        <a:off x="2938506" y="1707809"/>
        <a:ext cx="832852" cy="832852"/>
      </dsp:txXfrm>
    </dsp:sp>
    <dsp:sp modelId="{67A658E9-80A6-40A0-A13C-E9770DAC03A3}">
      <dsp:nvSpPr>
        <dsp:cNvPr id="0" name=""/>
        <dsp:cNvSpPr/>
      </dsp:nvSpPr>
      <dsp:spPr>
        <a:xfrm rot="16200000">
          <a:off x="3177935" y="1342524"/>
          <a:ext cx="353994" cy="31596"/>
        </a:xfrm>
        <a:custGeom>
          <a:avLst/>
          <a:gdLst/>
          <a:ahLst/>
          <a:cxnLst/>
          <a:rect l="0" t="0" r="0" b="0"/>
          <a:pathLst>
            <a:path>
              <a:moveTo>
                <a:pt x="0" y="15798"/>
              </a:moveTo>
              <a:lnTo>
                <a:pt x="353994" y="1579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46083" y="1349472"/>
        <a:ext cx="17699" cy="17699"/>
      </dsp:txXfrm>
    </dsp:sp>
    <dsp:sp modelId="{A6576E11-4E2D-4288-988B-41D262CCBCFC}">
      <dsp:nvSpPr>
        <dsp:cNvPr id="0" name=""/>
        <dsp:cNvSpPr/>
      </dsp:nvSpPr>
      <dsp:spPr>
        <a:xfrm>
          <a:off x="2766017" y="3494"/>
          <a:ext cx="1177830" cy="1177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rPr>
            <a:t>Wipe &amp; check door seal</a:t>
          </a:r>
        </a:p>
      </dsp:txBody>
      <dsp:txXfrm>
        <a:off x="2938506" y="175983"/>
        <a:ext cx="832852" cy="832852"/>
      </dsp:txXfrm>
    </dsp:sp>
    <dsp:sp modelId="{CBDA94FD-5AAA-4938-8DDB-B2A5DE65EEA4}">
      <dsp:nvSpPr>
        <dsp:cNvPr id="0" name=""/>
        <dsp:cNvSpPr/>
      </dsp:nvSpPr>
      <dsp:spPr>
        <a:xfrm>
          <a:off x="3943848" y="2108437"/>
          <a:ext cx="353994" cy="31596"/>
        </a:xfrm>
        <a:custGeom>
          <a:avLst/>
          <a:gdLst/>
          <a:ahLst/>
          <a:cxnLst/>
          <a:rect l="0" t="0" r="0" b="0"/>
          <a:pathLst>
            <a:path>
              <a:moveTo>
                <a:pt x="0" y="15798"/>
              </a:moveTo>
              <a:lnTo>
                <a:pt x="353994" y="1579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11995" y="2115385"/>
        <a:ext cx="17699" cy="17699"/>
      </dsp:txXfrm>
    </dsp:sp>
    <dsp:sp modelId="{4E8C833C-BCF4-40D3-AB30-C1445D8C2817}">
      <dsp:nvSpPr>
        <dsp:cNvPr id="0" name=""/>
        <dsp:cNvSpPr/>
      </dsp:nvSpPr>
      <dsp:spPr>
        <a:xfrm>
          <a:off x="4297843" y="1535320"/>
          <a:ext cx="1177830" cy="1177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Remove furniture and wipe</a:t>
          </a:r>
        </a:p>
      </dsp:txBody>
      <dsp:txXfrm>
        <a:off x="4470332" y="1707809"/>
        <a:ext cx="832852" cy="832852"/>
      </dsp:txXfrm>
    </dsp:sp>
    <dsp:sp modelId="{D8B83843-03F2-4E92-B288-E9EC7ACC56E9}">
      <dsp:nvSpPr>
        <dsp:cNvPr id="0" name=""/>
        <dsp:cNvSpPr/>
      </dsp:nvSpPr>
      <dsp:spPr>
        <a:xfrm rot="5400000">
          <a:off x="3177935" y="2874349"/>
          <a:ext cx="353994" cy="31596"/>
        </a:xfrm>
        <a:custGeom>
          <a:avLst/>
          <a:gdLst/>
          <a:ahLst/>
          <a:cxnLst/>
          <a:rect l="0" t="0" r="0" b="0"/>
          <a:pathLst>
            <a:path>
              <a:moveTo>
                <a:pt x="0" y="15798"/>
              </a:moveTo>
              <a:lnTo>
                <a:pt x="353994" y="1579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46083" y="2881298"/>
        <a:ext cx="17699" cy="17699"/>
      </dsp:txXfrm>
    </dsp:sp>
    <dsp:sp modelId="{0BF54C13-5524-4364-AACC-4CD978E02510}">
      <dsp:nvSpPr>
        <dsp:cNvPr id="0" name=""/>
        <dsp:cNvSpPr/>
      </dsp:nvSpPr>
      <dsp:spPr>
        <a:xfrm>
          <a:off x="2766017" y="3067145"/>
          <a:ext cx="1177830" cy="1177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Drain reservoir </a:t>
          </a:r>
        </a:p>
      </dsp:txBody>
      <dsp:txXfrm>
        <a:off x="2938506" y="3239634"/>
        <a:ext cx="832852" cy="832852"/>
      </dsp:txXfrm>
    </dsp:sp>
    <dsp:sp modelId="{CA5FD6F0-3B7A-4484-AC52-EF31C57535BE}">
      <dsp:nvSpPr>
        <dsp:cNvPr id="0" name=""/>
        <dsp:cNvSpPr/>
      </dsp:nvSpPr>
      <dsp:spPr>
        <a:xfrm rot="10800000">
          <a:off x="2412022" y="2108437"/>
          <a:ext cx="353994" cy="31596"/>
        </a:xfrm>
        <a:custGeom>
          <a:avLst/>
          <a:gdLst/>
          <a:ahLst/>
          <a:cxnLst/>
          <a:rect l="0" t="0" r="0" b="0"/>
          <a:pathLst>
            <a:path>
              <a:moveTo>
                <a:pt x="0" y="15798"/>
              </a:moveTo>
              <a:lnTo>
                <a:pt x="353994" y="1579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580170" y="2115385"/>
        <a:ext cx="17699" cy="17699"/>
      </dsp:txXfrm>
    </dsp:sp>
    <dsp:sp modelId="{5A7F057E-4C39-47AB-B8DB-88A9830B7060}">
      <dsp:nvSpPr>
        <dsp:cNvPr id="0" name=""/>
        <dsp:cNvSpPr/>
      </dsp:nvSpPr>
      <dsp:spPr>
        <a:xfrm>
          <a:off x="1234192" y="1535320"/>
          <a:ext cx="1177830" cy="1177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Check paper / tests </a:t>
          </a:r>
        </a:p>
      </dsp:txBody>
      <dsp:txXfrm>
        <a:off x="1406681" y="1707809"/>
        <a:ext cx="832852" cy="8328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2B35A-F53C-41D3-A663-ED0B5712277C}">
      <dsp:nvSpPr>
        <dsp:cNvPr id="0" name=""/>
        <dsp:cNvSpPr/>
      </dsp:nvSpPr>
      <dsp:spPr>
        <a:xfrm>
          <a:off x="3393087" y="1244"/>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Identify standards</a:t>
          </a:r>
        </a:p>
      </dsp:txBody>
      <dsp:txXfrm>
        <a:off x="3590570" y="198727"/>
        <a:ext cx="953530" cy="953530"/>
      </dsp:txXfrm>
    </dsp:sp>
    <dsp:sp modelId="{4633AECE-A71D-40A9-BFF6-44C356F62D65}">
      <dsp:nvSpPr>
        <dsp:cNvPr id="0" name=""/>
        <dsp:cNvSpPr/>
      </dsp:nvSpPr>
      <dsp:spPr>
        <a:xfrm rot="1800000">
          <a:off x="4756095" y="949063"/>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4763298" y="1013203"/>
        <a:ext cx="250911" cy="273071"/>
      </dsp:txXfrm>
    </dsp:sp>
    <dsp:sp modelId="{6F1B5424-F060-4A54-BF09-61BBFA73E5C4}">
      <dsp:nvSpPr>
        <dsp:cNvPr id="0" name=""/>
        <dsp:cNvSpPr/>
      </dsp:nvSpPr>
      <dsp:spPr>
        <a:xfrm>
          <a:off x="5146622" y="1013648"/>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Collect data on current practice</a:t>
          </a:r>
        </a:p>
      </dsp:txBody>
      <dsp:txXfrm>
        <a:off x="5344105" y="1211131"/>
        <a:ext cx="953530" cy="953530"/>
      </dsp:txXfrm>
    </dsp:sp>
    <dsp:sp modelId="{16D7C79E-FD74-4F08-8BBA-FDA7E2A5FCE5}">
      <dsp:nvSpPr>
        <dsp:cNvPr id="0" name=""/>
        <dsp:cNvSpPr/>
      </dsp:nvSpPr>
      <dsp:spPr>
        <a:xfrm rot="5400000">
          <a:off x="5641648" y="2462596"/>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5695415" y="2499853"/>
        <a:ext cx="250911" cy="273071"/>
      </dsp:txXfrm>
    </dsp:sp>
    <dsp:sp modelId="{B12498B3-E8A3-493D-80BE-ED443D72C2C9}">
      <dsp:nvSpPr>
        <dsp:cNvPr id="0" name=""/>
        <dsp:cNvSpPr/>
      </dsp:nvSpPr>
      <dsp:spPr>
        <a:xfrm>
          <a:off x="5146622" y="3038455"/>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Compare to standards</a:t>
          </a:r>
        </a:p>
      </dsp:txBody>
      <dsp:txXfrm>
        <a:off x="5344105" y="3235938"/>
        <a:ext cx="953530" cy="953530"/>
      </dsp:txXfrm>
    </dsp:sp>
    <dsp:sp modelId="{3EA43F10-A7FD-418D-B702-A1EB1C4BA4D8}">
      <dsp:nvSpPr>
        <dsp:cNvPr id="0" name=""/>
        <dsp:cNvSpPr/>
      </dsp:nvSpPr>
      <dsp:spPr>
        <a:xfrm rot="9000000">
          <a:off x="4773666" y="3986274"/>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4873996" y="4050414"/>
        <a:ext cx="250911" cy="273071"/>
      </dsp:txXfrm>
    </dsp:sp>
    <dsp:sp modelId="{DFC604C9-705B-4736-A310-CD63FAA7C85B}">
      <dsp:nvSpPr>
        <dsp:cNvPr id="0" name=""/>
        <dsp:cNvSpPr/>
      </dsp:nvSpPr>
      <dsp:spPr>
        <a:xfrm>
          <a:off x="3393087" y="4050858"/>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Plan necessary change</a:t>
          </a:r>
        </a:p>
      </dsp:txBody>
      <dsp:txXfrm>
        <a:off x="3590570" y="4248341"/>
        <a:ext cx="953530" cy="953530"/>
      </dsp:txXfrm>
    </dsp:sp>
    <dsp:sp modelId="{2BF363B6-D779-46ED-B3A8-2A466ED99844}">
      <dsp:nvSpPr>
        <dsp:cNvPr id="0" name=""/>
        <dsp:cNvSpPr/>
      </dsp:nvSpPr>
      <dsp:spPr>
        <a:xfrm rot="12600000">
          <a:off x="3020132" y="3996418"/>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3120462" y="4114324"/>
        <a:ext cx="250911" cy="273071"/>
      </dsp:txXfrm>
    </dsp:sp>
    <dsp:sp modelId="{5F150EF1-F399-4358-9A72-51D16460BEDE}">
      <dsp:nvSpPr>
        <dsp:cNvPr id="0" name=""/>
        <dsp:cNvSpPr/>
      </dsp:nvSpPr>
      <dsp:spPr>
        <a:xfrm>
          <a:off x="1639553" y="3038455"/>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Implement change</a:t>
          </a:r>
        </a:p>
      </dsp:txBody>
      <dsp:txXfrm>
        <a:off x="1837036" y="3235938"/>
        <a:ext cx="953530" cy="953530"/>
      </dsp:txXfrm>
    </dsp:sp>
    <dsp:sp modelId="{690139FF-39B4-4A1F-8773-203D5D8B882F}">
      <dsp:nvSpPr>
        <dsp:cNvPr id="0" name=""/>
        <dsp:cNvSpPr/>
      </dsp:nvSpPr>
      <dsp:spPr>
        <a:xfrm rot="16200000">
          <a:off x="2134579" y="2482885"/>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2188346" y="2627675"/>
        <a:ext cx="250911" cy="273071"/>
      </dsp:txXfrm>
    </dsp:sp>
    <dsp:sp modelId="{31D1A595-1894-4AD9-B072-D1ABEA3A558F}">
      <dsp:nvSpPr>
        <dsp:cNvPr id="0" name=""/>
        <dsp:cNvSpPr/>
      </dsp:nvSpPr>
      <dsp:spPr>
        <a:xfrm>
          <a:off x="1639553" y="1013648"/>
          <a:ext cx="1348496" cy="13484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Re- audit </a:t>
          </a:r>
        </a:p>
      </dsp:txBody>
      <dsp:txXfrm>
        <a:off x="1837036" y="1211131"/>
        <a:ext cx="953530" cy="953530"/>
      </dsp:txXfrm>
    </dsp:sp>
    <dsp:sp modelId="{28477703-C97E-4146-A9A9-265A62A6349E}">
      <dsp:nvSpPr>
        <dsp:cNvPr id="0" name=""/>
        <dsp:cNvSpPr/>
      </dsp:nvSpPr>
      <dsp:spPr>
        <a:xfrm rot="19800000">
          <a:off x="3002560" y="959208"/>
          <a:ext cx="358444" cy="45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009763" y="1077114"/>
        <a:ext cx="250911" cy="27307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C7FE89-FF40-41A4-A621-F06408715209}" type="datetimeFigureOut">
              <a:rPr lang="en-GB" smtClean="0"/>
              <a:t>18/06/2026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9B3A47-8FD3-4A82-9FCC-1D6DE00505DB}" type="slidenum">
              <a:rPr lang="en-GB" smtClean="0"/>
              <a:t>‹#›</a:t>
            </a:fld>
            <a:endParaRPr lang="en-GB"/>
          </a:p>
        </p:txBody>
      </p:sp>
    </p:spTree>
    <p:extLst>
      <p:ext uri="{BB962C8B-B14F-4D97-AF65-F5344CB8AC3E}">
        <p14:creationId xmlns:p14="http://schemas.microsoft.com/office/powerpoint/2010/main" val="3553467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hse.gov.uk/pubns/books/l8.htm"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ealth-ni.gov.uk/publications/northern-ireland-minimum-standards-dental-care-and-treatment-2011"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supplychain.nhs.uk/dentaldecon" TargetMode="External"/><Relationship Id="rId2" Type="http://schemas.openxmlformats.org/officeDocument/2006/relationships/slide" Target="../slides/slide75.xml"/><Relationship Id="rId1" Type="http://schemas.openxmlformats.org/officeDocument/2006/relationships/notesMaster" Target="../notesMasters/notesMaster1.xml"/><Relationship Id="rId4" Type="http://schemas.openxmlformats.org/officeDocument/2006/relationships/hyperlink" Target="http://www.supplychain.nhs.uk/"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a:t>
            </a:r>
            <a:r>
              <a:rPr lang="en-GB" baseline="0" dirty="0"/>
              <a:t> for inviting us to you practice</a:t>
            </a:r>
          </a:p>
          <a:p>
            <a:r>
              <a:rPr lang="en-GB" baseline="0" dirty="0"/>
              <a:t>Get to know who is there: introduce us</a:t>
            </a:r>
          </a:p>
          <a:p>
            <a:r>
              <a:rPr lang="en-GB" baseline="0" dirty="0"/>
              <a:t>Highlight: evaluations</a:t>
            </a:r>
          </a:p>
          <a:p>
            <a:r>
              <a:rPr lang="en-GB" baseline="0" dirty="0"/>
              <a:t>               we are education not any inspection of any form</a:t>
            </a:r>
          </a:p>
          <a:p>
            <a:r>
              <a:rPr lang="en-GB" baseline="0" dirty="0"/>
              <a:t>               gold standard education; if anything highlighted which is not being done it is not a reflection on the practice</a:t>
            </a:r>
          </a:p>
          <a:p>
            <a:r>
              <a:rPr lang="en-GB" baseline="0" dirty="0"/>
              <a:t>               informal training happy to be interrupted and open up discussions or answer questions</a:t>
            </a:r>
          </a:p>
          <a:p>
            <a:r>
              <a:rPr lang="en-GB" baseline="0" dirty="0"/>
              <a:t>               format some ground work or theory and move into the clinics and LDU for some practical experience</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1</a:t>
            </a:fld>
            <a:endParaRPr lang="en-GB"/>
          </a:p>
        </p:txBody>
      </p:sp>
    </p:spTree>
    <p:extLst>
      <p:ext uri="{BB962C8B-B14F-4D97-AF65-F5344CB8AC3E}">
        <p14:creationId xmlns:p14="http://schemas.microsoft.com/office/powerpoint/2010/main" val="3445224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a:rPr>
              <a:t>SICPs may be insufficient to prevent cross transmission of specific infectious agents. Additional precautions called TBPs are required to be used by staff when caring for patients with a known  or suspected infection or colonisation including COVID-19</a:t>
            </a:r>
          </a:p>
          <a:p>
            <a:r>
              <a:rPr lang="en-GB" b="0" i="0" dirty="0">
                <a:effectLst/>
                <a:latin typeface="FS Albert"/>
              </a:rPr>
              <a:t>Tuberculosis (TB) is spread by water droplets or by direct contact and has been transmitted by dental procedures. </a:t>
            </a:r>
          </a:p>
          <a:p>
            <a:r>
              <a:rPr lang="en-GB" b="0" i="0" dirty="0">
                <a:effectLst/>
                <a:latin typeface="FS Albert"/>
              </a:rPr>
              <a:t>Dental professionals are more likely than the general population to come into contact with the infection and unvaccinated. </a:t>
            </a:r>
          </a:p>
          <a:p>
            <a:r>
              <a:rPr lang="en-GB" b="0" i="0" dirty="0">
                <a:effectLst/>
                <a:latin typeface="FS Albert"/>
              </a:rPr>
              <a:t>Those who are tuberculin-negative and aged under 35 years should be vaccinated.</a:t>
            </a:r>
            <a:endParaRPr lang="en-US"/>
          </a:p>
          <a:p>
            <a:endParaRPr lang="en-GB" dirty="0"/>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26</a:t>
            </a:fld>
            <a:endParaRPr lang="en-GB"/>
          </a:p>
        </p:txBody>
      </p:sp>
    </p:spTree>
    <p:extLst>
      <p:ext uri="{BB962C8B-B14F-4D97-AF65-F5344CB8AC3E}">
        <p14:creationId xmlns:p14="http://schemas.microsoft.com/office/powerpoint/2010/main" val="2999463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Vaccinations:</a:t>
            </a:r>
            <a:r>
              <a:rPr lang="en-GB" baseline="0" dirty="0"/>
              <a:t>  Hep B you must not work without this.  </a:t>
            </a:r>
          </a:p>
          <a:p>
            <a:r>
              <a:rPr lang="en-GB" baseline="0" dirty="0"/>
              <a:t>Occupational health should now see all new staff before starting. </a:t>
            </a:r>
          </a:p>
          <a:p>
            <a:r>
              <a:rPr lang="en-GB" sz="1200" b="0" i="0" dirty="0">
                <a:effectLst/>
                <a:latin typeface="FS Albert"/>
              </a:rPr>
              <a:t>In healthcare and laboratory workers, Hepatitis B surface antibody (anti-HBs) titres should be checked one to two months after the completion of a primary course of the vaccine (either the standard 0, 1, and 6 months; or the accelerated 0, 1, 2 and 12 month schedules can be used). </a:t>
            </a:r>
          </a:p>
          <a:p>
            <a:r>
              <a:rPr lang="en-GB" sz="1200" b="0" i="0" dirty="0">
                <a:effectLst/>
                <a:latin typeface="FS Albert"/>
              </a:rPr>
              <a:t>When using the accelerated course, the fourth dose given at 12 months is the final dose of the primary course, not a booster. </a:t>
            </a:r>
          </a:p>
          <a:p>
            <a:r>
              <a:rPr lang="en-GB" sz="1200" b="0" i="0" dirty="0">
                <a:effectLst/>
                <a:latin typeface="FS Albert"/>
              </a:rPr>
              <a:t>The advice to test anti-HBs titres one to two months after completion of the primary course therefore means after the fourth dose in a 0, 1, 2 and 12 month schedule. </a:t>
            </a:r>
            <a:endParaRPr lang="en-US" sz="1200" dirty="0"/>
          </a:p>
          <a:p>
            <a:endParaRPr lang="en-GB" dirty="0"/>
          </a:p>
        </p:txBody>
      </p:sp>
      <p:sp>
        <p:nvSpPr>
          <p:cNvPr id="4" name="Slide Number Placeholder 3"/>
          <p:cNvSpPr>
            <a:spLocks noGrp="1"/>
          </p:cNvSpPr>
          <p:nvPr>
            <p:ph type="sldNum" sz="quarter" idx="10"/>
          </p:nvPr>
        </p:nvSpPr>
        <p:spPr/>
        <p:txBody>
          <a:bodyPr/>
          <a:lstStyle/>
          <a:p>
            <a:fld id="{A9E8062D-A474-4B98-9762-D3E4AB36F877}" type="slidenum">
              <a:rPr lang="en-GB" smtClean="0"/>
              <a:t>27</a:t>
            </a:fld>
            <a:endParaRPr lang="en-GB"/>
          </a:p>
        </p:txBody>
      </p:sp>
    </p:spTree>
    <p:extLst>
      <p:ext uri="{BB962C8B-B14F-4D97-AF65-F5344CB8AC3E}">
        <p14:creationId xmlns:p14="http://schemas.microsoft.com/office/powerpoint/2010/main" val="4181790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DA69F8D-9E4D-49C0-ACA6-DDA40562E2B4}" type="slidenum">
              <a:rPr lang="en-GB" sz="1200" smtClean="0"/>
              <a:pPr/>
              <a:t>29</a:t>
            </a:fld>
            <a:endParaRPr lang="en-GB" sz="1200"/>
          </a:p>
        </p:txBody>
      </p:sp>
      <p:sp>
        <p:nvSpPr>
          <p:cNvPr id="99331" name="Rectangle 2"/>
          <p:cNvSpPr>
            <a:spLocks noGrp="1" noRot="1" noChangeAspect="1" noChangeArrowheads="1" noTextEdit="1"/>
          </p:cNvSpPr>
          <p:nvPr>
            <p:ph type="sldImg"/>
          </p:nvPr>
        </p:nvSpPr>
        <p:spPr>
          <a:xfrm>
            <a:off x="1144588" y="687388"/>
            <a:ext cx="4568825" cy="3425825"/>
          </a:xfrm>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7FBDFA2-3186-4757-9F19-157798C9A481}" type="slidenum">
              <a:rPr lang="en-GB" sz="1200" smtClean="0"/>
              <a:pPr/>
              <a:t>31</a:t>
            </a:fld>
            <a:endParaRPr lang="en-GB" sz="1200"/>
          </a:p>
        </p:txBody>
      </p:sp>
      <p:sp>
        <p:nvSpPr>
          <p:cNvPr id="104451" name="Rectangle 2"/>
          <p:cNvSpPr>
            <a:spLocks noGrp="1" noRot="1" noChangeAspect="1" noChangeArrowheads="1" noTextEdit="1"/>
          </p:cNvSpPr>
          <p:nvPr>
            <p:ph type="sldImg"/>
          </p:nvPr>
        </p:nvSpPr>
        <p:spPr>
          <a:xfrm>
            <a:off x="1144588" y="687388"/>
            <a:ext cx="4568825" cy="3425825"/>
          </a:xfrm>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FF2AD2C-261C-4C91-ABED-201D47E67235}" type="slidenum">
              <a:rPr kumimoji="0" lang="en-AU" sz="1200" b="0" i="0" u="none" strike="noStrike" kern="1200" cap="none" spc="0" normalizeH="0" baseline="0" noProof="0">
                <a:ln>
                  <a:noFill/>
                </a:ln>
                <a:solidFill>
                  <a:prstClr val="black"/>
                </a:solidFill>
                <a:effectLst/>
                <a:uLnTx/>
                <a:uFillTx/>
                <a:latin typeface="Times New Roman"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dirty="0">
              <a:ln>
                <a:noFill/>
              </a:ln>
              <a:solidFill>
                <a:prstClr val="black"/>
              </a:solidFill>
              <a:effectLst/>
              <a:uLnTx/>
              <a:uFillTx/>
              <a:latin typeface="Times New Roman"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en-AU" dirty="0"/>
              <a:t>Hand out article and ask participants to get into small groups and select 5 most common reasons they do not was hands from the reasons listed in the article – </a:t>
            </a:r>
            <a:r>
              <a:rPr lang="en-AU" b="1" dirty="0"/>
              <a:t>table 2 </a:t>
            </a:r>
            <a:r>
              <a:rPr lang="en-AU" dirty="0"/>
              <a:t>and list any other reasons they might think of in their own agencies.</a:t>
            </a:r>
            <a:endParaRPr lang="en-AU" b="1" dirty="0"/>
          </a:p>
          <a:p>
            <a:pPr eaLnBrk="1" hangingPunct="1"/>
            <a:r>
              <a:rPr lang="en-AU" b="1" dirty="0"/>
              <a:t>5 – 10 minutes</a:t>
            </a:r>
          </a:p>
          <a:p>
            <a:pPr eaLnBrk="1" hangingPunct="1"/>
            <a:r>
              <a:rPr lang="en-AU" b="1" dirty="0"/>
              <a:t>Discuss each groups list and collate list on white board</a:t>
            </a:r>
          </a:p>
          <a:p>
            <a:pPr eaLnBrk="1" hangingPunct="1"/>
            <a:r>
              <a:rPr lang="en-AU" b="1" dirty="0"/>
              <a:t>Mark off those that repeat – number list in order of most common (1) to least common (2)</a:t>
            </a:r>
          </a:p>
          <a:p>
            <a:pPr eaLnBrk="1" hangingPunct="1"/>
            <a:r>
              <a:rPr lang="en-AU" b="1" dirty="0"/>
              <a:t>Ask for other reasons group have come up with – list on board</a:t>
            </a:r>
          </a:p>
          <a:p>
            <a:pPr eaLnBrk="1" hangingPunct="1"/>
            <a:endParaRPr lang="en-AU" b="1" dirty="0"/>
          </a:p>
        </p:txBody>
      </p:sp>
    </p:spTree>
    <p:extLst>
      <p:ext uri="{BB962C8B-B14F-4D97-AF65-F5344CB8AC3E}">
        <p14:creationId xmlns:p14="http://schemas.microsoft.com/office/powerpoint/2010/main" val="103345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Nurse: no goggles, mask wrong.</a:t>
            </a:r>
            <a:r>
              <a:rPr lang="en-GB" baseline="0" dirty="0"/>
              <a:t>  Dentist: watch </a:t>
            </a:r>
            <a:endParaRPr lang="en-GB" dirty="0"/>
          </a:p>
        </p:txBody>
      </p:sp>
      <p:sp>
        <p:nvSpPr>
          <p:cNvPr id="4" name="Slide Number Placeholder 3"/>
          <p:cNvSpPr>
            <a:spLocks noGrp="1"/>
          </p:cNvSpPr>
          <p:nvPr>
            <p:ph type="sldNum" sz="quarter" idx="10"/>
          </p:nvPr>
        </p:nvSpPr>
        <p:spPr/>
        <p:txBody>
          <a:bodyPr/>
          <a:lstStyle/>
          <a:p>
            <a:fld id="{2598CAB5-4323-42D1-ACBB-1AA386E43941}" type="slidenum">
              <a:rPr lang="en-GB" smtClean="0"/>
              <a:t>35</a:t>
            </a:fld>
            <a:endParaRPr lang="en-GB"/>
          </a:p>
        </p:txBody>
      </p:sp>
    </p:spTree>
    <p:extLst>
      <p:ext uri="{BB962C8B-B14F-4D97-AF65-F5344CB8AC3E}">
        <p14:creationId xmlns:p14="http://schemas.microsoft.com/office/powerpoint/2010/main" val="3850486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11EF56A-BD85-4A83-B9D6-DC5664F0DA9D}" type="slidenum">
              <a:rPr lang="en-GB" sz="1200" smtClean="0"/>
              <a:pPr/>
              <a:t>36</a:t>
            </a:fld>
            <a:endParaRPr lang="en-GB" sz="120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Don prior to patient coming into the surgery </a:t>
            </a:r>
          </a:p>
          <a:p>
            <a:r>
              <a:rPr lang="en-GB" baseline="0" dirty="0"/>
              <a:t>Remember putting on PPE: gloves are last to go on 1</a:t>
            </a:r>
            <a:r>
              <a:rPr lang="en-GB" baseline="30000" dirty="0"/>
              <a:t>st</a:t>
            </a:r>
            <a:r>
              <a:rPr lang="en-GB" baseline="0" dirty="0"/>
              <a:t> to come off.</a:t>
            </a:r>
            <a:endParaRPr lang="en-GB" dirty="0"/>
          </a:p>
          <a:p>
            <a:r>
              <a:rPr lang="en-GB" dirty="0"/>
              <a:t>Do not leave the clinical area wearing your PPE </a:t>
            </a:r>
          </a:p>
        </p:txBody>
      </p:sp>
      <p:sp>
        <p:nvSpPr>
          <p:cNvPr id="4" name="Slide Number Placeholder 3"/>
          <p:cNvSpPr>
            <a:spLocks noGrp="1"/>
          </p:cNvSpPr>
          <p:nvPr>
            <p:ph type="sldNum" sz="quarter" idx="10"/>
          </p:nvPr>
        </p:nvSpPr>
        <p:spPr/>
        <p:txBody>
          <a:bodyPr/>
          <a:lstStyle/>
          <a:p>
            <a:fld id="{7B9B3A47-8FD3-4A82-9FCC-1D6DE00505DB}" type="slidenum">
              <a:rPr lang="en-GB" smtClean="0"/>
              <a:t>37</a:t>
            </a:fld>
            <a:endParaRPr lang="en-GB"/>
          </a:p>
        </p:txBody>
      </p:sp>
    </p:spTree>
    <p:extLst>
      <p:ext uri="{BB962C8B-B14F-4D97-AF65-F5344CB8AC3E}">
        <p14:creationId xmlns:p14="http://schemas.microsoft.com/office/powerpoint/2010/main" val="3896092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limb worker is </a:t>
            </a:r>
            <a:r>
              <a:rPr lang="en-GB" dirty="0" err="1"/>
              <a:t>imb</a:t>
            </a:r>
            <a:r>
              <a:rPr lang="en-GB" dirty="0"/>
              <a:t> (a) describes those with a contract of employment and those </a:t>
            </a:r>
            <a:r>
              <a:rPr lang="en-GB"/>
              <a:t>who have a </a:t>
            </a:r>
            <a:r>
              <a:rPr lang="en-GB" dirty="0"/>
              <a:t>more casual employment relationship and work under a contract for service – they do not currently come under the scope of PPER 1992 </a:t>
            </a:r>
          </a:p>
        </p:txBody>
      </p:sp>
      <p:sp>
        <p:nvSpPr>
          <p:cNvPr id="4" name="Slide Number Placeholder 3"/>
          <p:cNvSpPr>
            <a:spLocks noGrp="1"/>
          </p:cNvSpPr>
          <p:nvPr>
            <p:ph type="sldNum" sz="quarter" idx="5"/>
          </p:nvPr>
        </p:nvSpPr>
        <p:spPr/>
        <p:txBody>
          <a:bodyPr/>
          <a:lstStyle/>
          <a:p>
            <a:fld id="{7B9B3A47-8FD3-4A82-9FCC-1D6DE00505DB}" type="slidenum">
              <a:rPr lang="en-GB" smtClean="0"/>
              <a:t>38</a:t>
            </a:fld>
            <a:endParaRPr lang="en-GB"/>
          </a:p>
        </p:txBody>
      </p:sp>
    </p:spTree>
    <p:extLst>
      <p:ext uri="{BB962C8B-B14F-4D97-AF65-F5344CB8AC3E}">
        <p14:creationId xmlns:p14="http://schemas.microsoft.com/office/powerpoint/2010/main" val="2808415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FFP stands for filtering</a:t>
            </a:r>
            <a:r>
              <a:rPr lang="en-GB" baseline="0" dirty="0"/>
              <a:t> face piece mask </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39</a:t>
            </a:fld>
            <a:endParaRPr lang="en-GB"/>
          </a:p>
        </p:txBody>
      </p:sp>
    </p:spTree>
    <p:extLst>
      <p:ext uri="{BB962C8B-B14F-4D97-AF65-F5344CB8AC3E}">
        <p14:creationId xmlns:p14="http://schemas.microsoft.com/office/powerpoint/2010/main" val="2010872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responsibility in all health care not just dentistry is that our</a:t>
            </a:r>
            <a:r>
              <a:rPr lang="en-GB" baseline="0" dirty="0"/>
              <a:t> treatment should never cause our patients harm or be detrimental to their health or well being</a:t>
            </a:r>
          </a:p>
          <a:p>
            <a:r>
              <a:rPr lang="en-GB" baseline="0" dirty="0"/>
              <a:t>One of the evidence based risks within the whole of health care is the transfer of infection.</a:t>
            </a:r>
          </a:p>
          <a:p>
            <a:r>
              <a:rPr lang="en-GB" baseline="0" dirty="0"/>
              <a:t>We must ensure as far as is reasonably practicable we have measures in place to reduce the risk to our patients </a:t>
            </a:r>
          </a:p>
          <a:p>
            <a:r>
              <a:rPr lang="en-GB" baseline="0" dirty="0"/>
              <a:t>HCAI</a:t>
            </a:r>
          </a:p>
          <a:p>
            <a:r>
              <a:rPr lang="en-GB" dirty="0"/>
              <a:t>Brea</a:t>
            </a:r>
            <a:r>
              <a:rPr lang="en-GB" baseline="0" dirty="0"/>
              <a:t>k down in acute: compare to dentistry</a:t>
            </a:r>
          </a:p>
          <a:p>
            <a:r>
              <a:rPr lang="en-GB" baseline="0" dirty="0"/>
              <a:t>Organisms are continually develop12w</a:t>
            </a:r>
          </a:p>
        </p:txBody>
      </p:sp>
      <p:sp>
        <p:nvSpPr>
          <p:cNvPr id="4" name="Slide Number Placeholder 3"/>
          <p:cNvSpPr>
            <a:spLocks noGrp="1"/>
          </p:cNvSpPr>
          <p:nvPr>
            <p:ph type="sldNum" sz="quarter" idx="10"/>
          </p:nvPr>
        </p:nvSpPr>
        <p:spPr/>
        <p:txBody>
          <a:bodyPr/>
          <a:lstStyle/>
          <a:p>
            <a:fld id="{7B9B3A47-8FD3-4A82-9FCC-1D6DE00505DB}" type="slidenum">
              <a:rPr lang="en-GB" smtClean="0"/>
              <a:t>5</a:t>
            </a:fld>
            <a:endParaRPr lang="en-GB"/>
          </a:p>
        </p:txBody>
      </p:sp>
    </p:spTree>
    <p:extLst>
      <p:ext uri="{BB962C8B-B14F-4D97-AF65-F5344CB8AC3E}">
        <p14:creationId xmlns:p14="http://schemas.microsoft.com/office/powerpoint/2010/main" val="1100613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Level 1 PPE, prior to patient arrival </a:t>
            </a:r>
          </a:p>
        </p:txBody>
      </p:sp>
      <p:sp>
        <p:nvSpPr>
          <p:cNvPr id="4" name="Slide Number Placeholder 3"/>
          <p:cNvSpPr>
            <a:spLocks noGrp="1"/>
          </p:cNvSpPr>
          <p:nvPr>
            <p:ph type="sldNum" sz="quarter" idx="10"/>
          </p:nvPr>
        </p:nvSpPr>
        <p:spPr/>
        <p:txBody>
          <a:bodyPr/>
          <a:lstStyle/>
          <a:p>
            <a:fld id="{7B9B3A47-8FD3-4A82-9FCC-1D6DE00505DB}" type="slidenum">
              <a:rPr lang="en-GB" smtClean="0"/>
              <a:t>40</a:t>
            </a:fld>
            <a:endParaRPr lang="en-GB"/>
          </a:p>
        </p:txBody>
      </p:sp>
    </p:spTree>
    <p:extLst>
      <p:ext uri="{BB962C8B-B14F-4D97-AF65-F5344CB8AC3E}">
        <p14:creationId xmlns:p14="http://schemas.microsoft.com/office/powerpoint/2010/main" val="450555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Hazardous waste is: bagged clinical wastes, sharps,</a:t>
            </a:r>
            <a:r>
              <a:rPr lang="en-GB" baseline="0" dirty="0"/>
              <a:t> amalgam waste, x-ray waste, chemical.</a:t>
            </a:r>
          </a:p>
          <a:p>
            <a:r>
              <a:rPr lang="en-GB" baseline="0" dirty="0"/>
              <a:t>Non-hazardous waste is: offensive wastes – PPE not contaminated with body fluid, uncontaminated detergent wipes, hygiene waste, office waste &amp; x-ray film &amp; lead foil.</a:t>
            </a:r>
            <a:endParaRPr lang="en-GB" dirty="0"/>
          </a:p>
        </p:txBody>
      </p:sp>
      <p:sp>
        <p:nvSpPr>
          <p:cNvPr id="4" name="Slide Number Placeholder 3"/>
          <p:cNvSpPr>
            <a:spLocks noGrp="1"/>
          </p:cNvSpPr>
          <p:nvPr>
            <p:ph type="sldNum" sz="quarter" idx="10"/>
          </p:nvPr>
        </p:nvSpPr>
        <p:spPr/>
        <p:txBody>
          <a:bodyPr/>
          <a:lstStyle/>
          <a:p>
            <a:fld id="{B49D42CF-5CA0-4A78-9B38-F584E74BE220}" type="slidenum">
              <a:rPr lang="en-GB" smtClean="0"/>
              <a:t>43</a:t>
            </a:fld>
            <a:endParaRPr lang="en-GB"/>
          </a:p>
        </p:txBody>
      </p:sp>
    </p:spTree>
    <p:extLst>
      <p:ext uri="{BB962C8B-B14F-4D97-AF65-F5344CB8AC3E}">
        <p14:creationId xmlns:p14="http://schemas.microsoft.com/office/powerpoint/2010/main" val="1654733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consignment note consists of a copy for</a:t>
            </a:r>
            <a:r>
              <a:rPr lang="en-GB" baseline="0" dirty="0"/>
              <a:t> the producer, carrier and consignee</a:t>
            </a:r>
          </a:p>
          <a:p>
            <a:r>
              <a:rPr lang="en-GB" baseline="0" dirty="0"/>
              <a:t>Practice completes part a, Part b, and part d after carrier completes Part c.</a:t>
            </a:r>
            <a:endParaRPr lang="en-GB" dirty="0"/>
          </a:p>
        </p:txBody>
      </p:sp>
      <p:sp>
        <p:nvSpPr>
          <p:cNvPr id="4" name="Slide Number Placeholder 3"/>
          <p:cNvSpPr>
            <a:spLocks noGrp="1"/>
          </p:cNvSpPr>
          <p:nvPr>
            <p:ph type="sldNum" sz="quarter" idx="10"/>
          </p:nvPr>
        </p:nvSpPr>
        <p:spPr/>
        <p:txBody>
          <a:bodyPr/>
          <a:lstStyle/>
          <a:p>
            <a:fld id="{B49D42CF-5CA0-4A78-9B38-F584E74BE220}" type="slidenum">
              <a:rPr lang="en-GB" smtClean="0"/>
              <a:t>44</a:t>
            </a:fld>
            <a:endParaRPr lang="en-GB"/>
          </a:p>
        </p:txBody>
      </p:sp>
    </p:spTree>
    <p:extLst>
      <p:ext uri="{BB962C8B-B14F-4D97-AF65-F5344CB8AC3E}">
        <p14:creationId xmlns:p14="http://schemas.microsoft.com/office/powerpoint/2010/main" val="3030897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Which one am I more</a:t>
            </a:r>
            <a:r>
              <a:rPr lang="en-GB" baseline="0" dirty="0"/>
              <a:t> likely to develop?  </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46</a:t>
            </a:fld>
            <a:endParaRPr lang="en-GB"/>
          </a:p>
        </p:txBody>
      </p:sp>
    </p:spTree>
    <p:extLst>
      <p:ext uri="{BB962C8B-B14F-4D97-AF65-F5344CB8AC3E}">
        <p14:creationId xmlns:p14="http://schemas.microsoft.com/office/powerpoint/2010/main" val="37878686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a legal</a:t>
            </a:r>
            <a:r>
              <a:rPr lang="en-GB" baseline="0" dirty="0"/>
              <a:t> requirement to use a safer sharp but they must where reasonably practicable.  Justifying the use of a metal syringe if something happens could prove difficult. </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47</a:t>
            </a:fld>
            <a:endParaRPr lang="en-GB"/>
          </a:p>
        </p:txBody>
      </p:sp>
    </p:spTree>
    <p:extLst>
      <p:ext uri="{BB962C8B-B14F-4D97-AF65-F5344CB8AC3E}">
        <p14:creationId xmlns:p14="http://schemas.microsoft.com/office/powerpoint/2010/main" val="3009473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064" y="8685046"/>
            <a:ext cx="2972335" cy="45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r" eaLnBrk="1" hangingPunct="1"/>
            <a:fld id="{362C9B6F-4A07-4AB4-A29C-6D755A5BFED0}" type="slidenum">
              <a:rPr lang="en-GB" sz="1200">
                <a:latin typeface="Arial" charset="0"/>
              </a:rPr>
              <a:pPr algn="r" eaLnBrk="1" hangingPunct="1"/>
              <a:t>51</a:t>
            </a:fld>
            <a:endParaRPr lang="en-GB" sz="1200" dirty="0">
              <a:latin typeface="Arial" charset="0"/>
            </a:endParaRPr>
          </a:p>
        </p:txBody>
      </p:sp>
      <p:sp>
        <p:nvSpPr>
          <p:cNvPr id="63491" name="Rectangle 2"/>
          <p:cNvSpPr>
            <a:spLocks noGrp="1" noRot="1" noChangeAspect="1" noChangeArrowheads="1" noTextEdit="1"/>
          </p:cNvSpPr>
          <p:nvPr>
            <p:ph type="sldImg"/>
          </p:nvPr>
        </p:nvSpPr>
        <p:spPr>
          <a:xfrm>
            <a:off x="1141413" y="685800"/>
            <a:ext cx="4572000" cy="3429000"/>
          </a:xfrm>
          <a:ln/>
        </p:spPr>
      </p:sp>
      <p:sp>
        <p:nvSpPr>
          <p:cNvPr id="63492" name="Rectangle 3"/>
          <p:cNvSpPr>
            <a:spLocks noGrp="1" noChangeArrowheads="1"/>
          </p:cNvSpPr>
          <p:nvPr>
            <p:ph type="body" idx="1"/>
          </p:nvPr>
        </p:nvSpPr>
        <p:spPr>
          <a:xfrm>
            <a:off x="685800" y="4343985"/>
            <a:ext cx="5486400" cy="411450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en-GB" b="1" u="sng" dirty="0"/>
          </a:p>
          <a:p>
            <a:pPr lvl="1"/>
            <a:r>
              <a:rPr lang="en-GB" dirty="0"/>
              <a:t>YOUR RESPONSIBILITIES – </a:t>
            </a:r>
            <a:r>
              <a:rPr lang="en-GB" dirty="0">
                <a:solidFill>
                  <a:srgbClr val="0000FF"/>
                </a:solidFill>
              </a:rPr>
              <a:t>this shows the responsibilities of the users.</a:t>
            </a:r>
          </a:p>
          <a:p>
            <a:pPr lvl="1"/>
            <a:r>
              <a:rPr lang="en-GB" dirty="0">
                <a:solidFill>
                  <a:srgbClr val="0000FF"/>
                </a:solidFill>
              </a:rPr>
              <a:t>Must be locked when two thirds full.</a:t>
            </a:r>
          </a:p>
          <a:p>
            <a:pPr lvl="1"/>
            <a:r>
              <a:rPr lang="en-GB" dirty="0">
                <a:solidFill>
                  <a:srgbClr val="0000FF"/>
                </a:solidFill>
              </a:rPr>
              <a:t>Temporary closure in place when not in use.</a:t>
            </a:r>
          </a:p>
          <a:p>
            <a:pPr lvl="1"/>
            <a:r>
              <a:rPr lang="en-GB" dirty="0">
                <a:solidFill>
                  <a:srgbClr val="0000FF"/>
                </a:solidFill>
              </a:rPr>
              <a:t>Correct assembly of sharps bin.</a:t>
            </a:r>
          </a:p>
          <a:p>
            <a:pPr lvl="1"/>
            <a:r>
              <a:rPr lang="en-GB" dirty="0">
                <a:solidFill>
                  <a:srgbClr val="0000FF"/>
                </a:solidFill>
              </a:rPr>
              <a:t>Place in a safe are and position.</a:t>
            </a:r>
          </a:p>
          <a:p>
            <a:pPr lvl="1"/>
            <a:r>
              <a:rPr lang="en-GB" dirty="0">
                <a:solidFill>
                  <a:srgbClr val="0000FF"/>
                </a:solidFill>
              </a:rPr>
              <a:t>Enter label details	-   Hospital</a:t>
            </a:r>
          </a:p>
          <a:p>
            <a:pPr lvl="4">
              <a:buFontTx/>
              <a:buChar char="-"/>
            </a:pPr>
            <a:r>
              <a:rPr lang="en-GB" dirty="0">
                <a:solidFill>
                  <a:srgbClr val="0000FF"/>
                </a:solidFill>
              </a:rPr>
              <a:t>   Ward/dept</a:t>
            </a:r>
          </a:p>
          <a:p>
            <a:pPr lvl="4">
              <a:buFontTx/>
              <a:buChar char="-"/>
            </a:pPr>
            <a:r>
              <a:rPr lang="en-GB" dirty="0">
                <a:solidFill>
                  <a:srgbClr val="0000FF"/>
                </a:solidFill>
              </a:rPr>
              <a:t>   Assembled by</a:t>
            </a:r>
          </a:p>
          <a:p>
            <a:pPr lvl="4">
              <a:buFontTx/>
              <a:buChar char="-"/>
            </a:pPr>
            <a:r>
              <a:rPr lang="en-GB" dirty="0">
                <a:solidFill>
                  <a:srgbClr val="0000FF"/>
                </a:solidFill>
              </a:rPr>
              <a:t>   Closed by</a:t>
            </a:r>
            <a:endParaRPr lang="en-GB" dirty="0"/>
          </a:p>
          <a:p>
            <a:pPr lvl="1"/>
            <a:endParaRPr lang="en-GB" dirty="0"/>
          </a:p>
          <a:p>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1988 HCW with HIV</a:t>
            </a:r>
            <a:r>
              <a:rPr lang="en-GB" baseline="0" dirty="0"/>
              <a:t> were advised not to work in EPP environment, Florida dentist incident in 91 </a:t>
            </a:r>
            <a:r>
              <a:rPr lang="en-GB" baseline="0" dirty="0" err="1"/>
              <a:t>componded</a:t>
            </a:r>
            <a:r>
              <a:rPr lang="en-GB" baseline="0" dirty="0"/>
              <a:t> this </a:t>
            </a:r>
          </a:p>
          <a:p>
            <a:r>
              <a:rPr lang="en-GB" baseline="0" dirty="0"/>
              <a:t>1994 first incident of HCV transmission from HCW to patient</a:t>
            </a:r>
            <a:endParaRPr lang="en-GB" dirty="0"/>
          </a:p>
        </p:txBody>
      </p:sp>
      <p:sp>
        <p:nvSpPr>
          <p:cNvPr id="4" name="Slide Number Placeholder 3"/>
          <p:cNvSpPr>
            <a:spLocks noGrp="1"/>
          </p:cNvSpPr>
          <p:nvPr>
            <p:ph type="sldNum" sz="quarter" idx="10"/>
          </p:nvPr>
        </p:nvSpPr>
        <p:spPr/>
        <p:txBody>
          <a:bodyPr/>
          <a:lstStyle/>
          <a:p>
            <a:fld id="{522D372A-1A5F-4FC8-BE2C-17D3934EB204}" type="slidenum">
              <a:rPr lang="en-GB" smtClean="0"/>
              <a:t>57</a:t>
            </a:fld>
            <a:endParaRPr lang="en-GB"/>
          </a:p>
        </p:txBody>
      </p:sp>
    </p:spTree>
    <p:extLst>
      <p:ext uri="{BB962C8B-B14F-4D97-AF65-F5344CB8AC3E}">
        <p14:creationId xmlns:p14="http://schemas.microsoft.com/office/powerpoint/2010/main" val="1174382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Limit the duties</a:t>
            </a:r>
            <a:r>
              <a:rPr lang="en-GB" baseline="0" dirty="0"/>
              <a:t> of dental nurses to non-EPP until vaccinated. Boosters usually given after 5 years however can be deferred.</a:t>
            </a:r>
            <a:endParaRPr lang="en-GB" dirty="0"/>
          </a:p>
          <a:p>
            <a:r>
              <a:rPr lang="en-GB" dirty="0"/>
              <a:t>Those health professionals</a:t>
            </a:r>
            <a:r>
              <a:rPr lang="en-GB" baseline="0" dirty="0"/>
              <a:t> who routinely carry out EPP i.e. dentists are high priority for vaccine. </a:t>
            </a:r>
          </a:p>
          <a:p>
            <a:r>
              <a:rPr lang="en-GB" baseline="0" dirty="0"/>
              <a:t>Dental nurses are also mentioned if carrying out EPP </a:t>
            </a:r>
          </a:p>
          <a:p>
            <a:r>
              <a:rPr lang="en-GB" baseline="0" dirty="0"/>
              <a:t>EPP are those </a:t>
            </a:r>
            <a:r>
              <a:rPr lang="en-GB" sz="1200" b="0" kern="1200" dirty="0">
                <a:solidFill>
                  <a:schemeClr val="tx1"/>
                </a:solidFill>
                <a:effectLst/>
                <a:latin typeface="+mn-lt"/>
                <a:ea typeface="+mn-ea"/>
                <a:cs typeface="+mn-cs"/>
              </a:rPr>
              <a:t>are invasive </a:t>
            </a:r>
            <a:r>
              <a:rPr lang="en-GB" sz="1200" b="1" kern="1200" dirty="0">
                <a:solidFill>
                  <a:schemeClr val="tx1"/>
                </a:solidFill>
                <a:effectLst/>
                <a:latin typeface="+mn-lt"/>
                <a:ea typeface="+mn-ea"/>
                <a:cs typeface="+mn-cs"/>
              </a:rPr>
              <a:t>procedures</a:t>
            </a:r>
            <a:r>
              <a:rPr lang="en-GB" sz="1200" b="0" kern="1200" dirty="0">
                <a:solidFill>
                  <a:schemeClr val="tx1"/>
                </a:solidFill>
                <a:effectLst/>
                <a:latin typeface="+mn-lt"/>
                <a:ea typeface="+mn-ea"/>
                <a:cs typeface="+mn-cs"/>
              </a:rPr>
              <a:t> where there is potential for direct contact between the skin, usually finger or thumb of the healthcare worker, and sharp surgical instruments, needles, or sharp tissues (e.g. fractured bones), spicules of bone or teeth in body cavities or in poorly visualised </a:t>
            </a:r>
            <a:endParaRPr lang="en-GB" dirty="0"/>
          </a:p>
        </p:txBody>
      </p:sp>
      <p:sp>
        <p:nvSpPr>
          <p:cNvPr id="4" name="Slide Number Placeholder 3"/>
          <p:cNvSpPr>
            <a:spLocks noGrp="1"/>
          </p:cNvSpPr>
          <p:nvPr>
            <p:ph type="sldNum" sz="quarter" idx="10"/>
          </p:nvPr>
        </p:nvSpPr>
        <p:spPr/>
        <p:txBody>
          <a:bodyPr/>
          <a:lstStyle/>
          <a:p>
            <a:fld id="{522D372A-1A5F-4FC8-BE2C-17D3934EB204}" type="slidenum">
              <a:rPr lang="en-GB" smtClean="0"/>
              <a:t>58</a:t>
            </a:fld>
            <a:endParaRPr lang="en-GB"/>
          </a:p>
        </p:txBody>
      </p:sp>
    </p:spTree>
    <p:extLst>
      <p:ext uri="{BB962C8B-B14F-4D97-AF65-F5344CB8AC3E}">
        <p14:creationId xmlns:p14="http://schemas.microsoft.com/office/powerpoint/2010/main" val="15610597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you clean with?  Detergent </a:t>
            </a:r>
          </a:p>
        </p:txBody>
      </p:sp>
      <p:sp>
        <p:nvSpPr>
          <p:cNvPr id="4" name="Slide Number Placeholder 3"/>
          <p:cNvSpPr>
            <a:spLocks noGrp="1"/>
          </p:cNvSpPr>
          <p:nvPr>
            <p:ph type="sldNum" sz="quarter" idx="10"/>
          </p:nvPr>
        </p:nvSpPr>
        <p:spPr/>
        <p:txBody>
          <a:bodyPr/>
          <a:lstStyle/>
          <a:p>
            <a:fld id="{A9E8062D-A474-4B98-9762-D3E4AB36F877}" type="slidenum">
              <a:rPr lang="en-GB" smtClean="0"/>
              <a:t>60</a:t>
            </a:fld>
            <a:endParaRPr lang="en-GB"/>
          </a:p>
        </p:txBody>
      </p:sp>
    </p:spTree>
    <p:extLst>
      <p:ext uri="{BB962C8B-B14F-4D97-AF65-F5344CB8AC3E}">
        <p14:creationId xmlns:p14="http://schemas.microsoft.com/office/powerpoint/2010/main" val="2466121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p:txBody>
          <a:bodyPr/>
          <a:lstStyle/>
          <a:p>
            <a:pPr eaLnBrk="1" hangingPunct="1">
              <a:spcBef>
                <a:spcPct val="0"/>
              </a:spcBef>
            </a:pPr>
            <a:endParaRPr lang="en-GB"/>
          </a:p>
        </p:txBody>
      </p:sp>
      <p:sp>
        <p:nvSpPr>
          <p:cNvPr id="101379" name="Slide Number Placeholder 3"/>
          <p:cNvSpPr>
            <a:spLocks noGrp="1"/>
          </p:cNvSpPr>
          <p:nvPr>
            <p:ph type="sldNum" sz="quarter" idx="5"/>
          </p:nvPr>
        </p:nvSpPr>
        <p:spPr>
          <a:noFill/>
        </p:spPr>
        <p:txBody>
          <a:bodyPr/>
          <a:lstStyle/>
          <a:p>
            <a:fld id="{0B154544-4710-4554-A859-32479473687F}" type="slidenum">
              <a:rPr lang="en-GB">
                <a:latin typeface="Tahoma" pitchFamily="34" charset="0"/>
              </a:rPr>
              <a:pPr/>
              <a:t>61</a:t>
            </a:fld>
            <a:endParaRPr lang="en-GB">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Dental practices will need to monitor: community prevalence of infections, new variants of concern, number </a:t>
            </a:r>
            <a:r>
              <a:rPr lang="en-GB"/>
              <a:t>of outbreaks </a:t>
            </a:r>
            <a:endParaRPr lang="en-GB" dirty="0"/>
          </a:p>
        </p:txBody>
      </p:sp>
      <p:sp>
        <p:nvSpPr>
          <p:cNvPr id="4" name="Slide Number Placeholder 3"/>
          <p:cNvSpPr>
            <a:spLocks noGrp="1"/>
          </p:cNvSpPr>
          <p:nvPr>
            <p:ph type="sldNum" sz="quarter" idx="5"/>
          </p:nvPr>
        </p:nvSpPr>
        <p:spPr/>
        <p:txBody>
          <a:bodyPr/>
          <a:lstStyle/>
          <a:p>
            <a:fld id="{7B9B3A47-8FD3-4A82-9FCC-1D6DE00505DB}" type="slidenum">
              <a:rPr lang="en-GB" smtClean="0"/>
              <a:t>6</a:t>
            </a:fld>
            <a:endParaRPr lang="en-GB"/>
          </a:p>
        </p:txBody>
      </p:sp>
    </p:spTree>
    <p:extLst>
      <p:ext uri="{BB962C8B-B14F-4D97-AF65-F5344CB8AC3E}">
        <p14:creationId xmlns:p14="http://schemas.microsoft.com/office/powerpoint/2010/main" val="23566721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1146175" y="684213"/>
            <a:ext cx="4543425" cy="3408362"/>
          </a:xfrm>
          <a:ln/>
        </p:spPr>
      </p:sp>
      <p:sp>
        <p:nvSpPr>
          <p:cNvPr id="63491" name="Rectangle 3"/>
          <p:cNvSpPr>
            <a:spLocks noGrp="1" noChangeArrowheads="1"/>
          </p:cNvSpPr>
          <p:nvPr>
            <p:ph type="body" idx="1"/>
          </p:nvPr>
        </p:nvSpPr>
        <p:spPr>
          <a:xfrm>
            <a:off x="892502" y="4319138"/>
            <a:ext cx="5048962" cy="41656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charset="0"/>
                <a:ea typeface="ＭＳ Ｐゴシック" pitchFamily="34" charset="-128"/>
              </a:rPr>
              <a:t>This slide shows some examples of clinical contact surfaces, including a </a:t>
            </a:r>
            <a:r>
              <a:rPr lang="en-US" dirty="0">
                <a:latin typeface="Arial" charset="0"/>
                <a:ea typeface="Times New Roman" pitchFamily="18" charset="0"/>
                <a:cs typeface="Arial" charset="0"/>
              </a:rPr>
              <a:t>light handle, countertop, bracket tray, dental chair, and door handle (shown by arrows). How far does</a:t>
            </a:r>
            <a:r>
              <a:rPr lang="en-US" baseline="0" dirty="0">
                <a:latin typeface="Arial" charset="0"/>
                <a:ea typeface="Times New Roman" pitchFamily="18" charset="0"/>
                <a:cs typeface="Arial" charset="0"/>
              </a:rPr>
              <a:t> spray and splatter travel from source:  1 meter in any direction – smaller particles might </a:t>
            </a:r>
            <a:r>
              <a:rPr lang="en-US" baseline="0">
                <a:latin typeface="Arial" charset="0"/>
                <a:ea typeface="Times New Roman" pitchFamily="18" charset="0"/>
                <a:cs typeface="Arial" charset="0"/>
              </a:rPr>
              <a:t>go further. </a:t>
            </a:r>
            <a:endParaRPr lang="en-US">
              <a:latin typeface="Arial" charset="0"/>
              <a:ea typeface="ＭＳ Ｐゴシック" pitchFamily="34" charset="-128"/>
            </a:endParaRPr>
          </a:p>
          <a:p>
            <a:endParaRPr lang="en-US" dirty="0">
              <a:latin typeface="Arial" charset="0"/>
              <a:ea typeface="ＭＳ Ｐゴシック" pitchFamily="34" charset="-128"/>
            </a:endParaRPr>
          </a:p>
          <a:p>
            <a:endParaRPr lang="en-US" dirty="0">
              <a:latin typeface="Arial" charset="0"/>
              <a:ea typeface="ＭＳ Ｐゴシック" pitchFamily="34" charset="-128"/>
            </a:endParaRPr>
          </a:p>
          <a:p>
            <a:endParaRPr lang="en-US" dirty="0">
              <a:latin typeface="Arial" charset="0"/>
              <a:ea typeface="ＭＳ Ｐゴシック" pitchFamily="34" charset="-128"/>
            </a:endParaRPr>
          </a:p>
          <a:p>
            <a:r>
              <a:rPr lang="en-US" dirty="0">
                <a:latin typeface="Arial" charset="0"/>
                <a:ea typeface="ＭＳ Ｐゴシック" pitchFamily="34" charset="-128"/>
              </a:rPr>
              <a:t>Photo credit:  Lt. Col. Jennifer Harte,  U.S.A.F. Dental Investigation Service, Great Lakes, IL.</a:t>
            </a:r>
          </a:p>
          <a:p>
            <a:endParaRPr lang="en-US" dirty="0">
              <a:latin typeface="Arial"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Remember burs are</a:t>
            </a:r>
            <a:r>
              <a:rPr lang="en-GB" baseline="0" dirty="0"/>
              <a:t> an instrument and the same decontamination issues apply.</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63</a:t>
            </a:fld>
            <a:endParaRPr lang="en-GB"/>
          </a:p>
        </p:txBody>
      </p:sp>
    </p:spTree>
    <p:extLst>
      <p:ext uri="{BB962C8B-B14F-4D97-AF65-F5344CB8AC3E}">
        <p14:creationId xmlns:p14="http://schemas.microsoft.com/office/powerpoint/2010/main" val="7932456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Slightly different within</a:t>
            </a:r>
            <a:r>
              <a:rPr lang="en-GB" baseline="0" dirty="0"/>
              <a:t> hospital setting.</a:t>
            </a:r>
            <a:endParaRPr lang="en-GB" dirty="0"/>
          </a:p>
        </p:txBody>
      </p:sp>
      <p:sp>
        <p:nvSpPr>
          <p:cNvPr id="4" name="Slide Number Placeholder 3"/>
          <p:cNvSpPr>
            <a:spLocks noGrp="1"/>
          </p:cNvSpPr>
          <p:nvPr>
            <p:ph type="sldNum" sz="quarter" idx="10"/>
          </p:nvPr>
        </p:nvSpPr>
        <p:spPr/>
        <p:txBody>
          <a:bodyPr/>
          <a:lstStyle/>
          <a:p>
            <a:fld id="{7D3FE8C2-B611-496B-9937-BAFC889F6394}" type="slidenum">
              <a:rPr lang="en-GB" smtClean="0"/>
              <a:pPr/>
              <a:t>64</a:t>
            </a:fld>
            <a:endParaRPr lang="en-GB" dirty="0"/>
          </a:p>
        </p:txBody>
      </p:sp>
    </p:spTree>
    <p:extLst>
      <p:ext uri="{BB962C8B-B14F-4D97-AF65-F5344CB8AC3E}">
        <p14:creationId xmlns:p14="http://schemas.microsoft.com/office/powerpoint/2010/main" val="3526248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Could put PPE on before entering</a:t>
            </a:r>
            <a:r>
              <a:rPr lang="en-GB" baseline="0" dirty="0"/>
              <a:t> room </a:t>
            </a:r>
          </a:p>
          <a:p>
            <a:r>
              <a:rPr lang="en-GB" baseline="0" dirty="0"/>
              <a:t>Level 1 PPE for cleaning </a:t>
            </a:r>
          </a:p>
          <a:p>
            <a:r>
              <a:rPr lang="en-GB" baseline="0" dirty="0"/>
              <a:t>If the room has 6 air changes or unknown then 1 hr fallow time </a:t>
            </a:r>
          </a:p>
          <a:p>
            <a:r>
              <a:rPr lang="en-GB" baseline="0" dirty="0"/>
              <a:t>If the room has 10 air changes it can be 20 minutes </a:t>
            </a:r>
          </a:p>
          <a:p>
            <a:r>
              <a:rPr lang="en-GB" sz="1200" b="0" i="0" u="none" strike="noStrike" kern="1200" baseline="0" dirty="0">
                <a:solidFill>
                  <a:schemeClr val="tx1"/>
                </a:solidFill>
                <a:latin typeface="+mn-lt"/>
                <a:ea typeface="+mn-ea"/>
                <a:cs typeface="+mn-cs"/>
              </a:rPr>
              <a:t>ACH = Air Flow Rate from manufacturer’s specification (m3 per hour) </a:t>
            </a:r>
          </a:p>
          <a:p>
            <a:r>
              <a:rPr lang="en-GB" sz="1200" b="0" i="0" u="none" strike="noStrike" kern="1200" baseline="0" dirty="0">
                <a:solidFill>
                  <a:schemeClr val="tx1"/>
                </a:solidFill>
                <a:latin typeface="+mn-lt"/>
                <a:ea typeface="+mn-ea"/>
                <a:cs typeface="+mn-cs"/>
              </a:rPr>
              <a:t>Surgery size (m3)5 </a:t>
            </a:r>
          </a:p>
          <a:p>
            <a:r>
              <a:rPr lang="en-GB" sz="1200" b="0" i="0" u="none" strike="noStrike" kern="1200" baseline="0" dirty="0">
                <a:solidFill>
                  <a:schemeClr val="tx1"/>
                </a:solidFill>
                <a:latin typeface="+mn-lt"/>
                <a:ea typeface="+mn-ea"/>
                <a:cs typeface="+mn-cs"/>
              </a:rPr>
              <a:t> Alternatively the ACH can be measured and verified by a ventilation engineer </a:t>
            </a:r>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65</a:t>
            </a:fld>
            <a:endParaRPr lang="en-GB"/>
          </a:p>
        </p:txBody>
      </p:sp>
    </p:spTree>
    <p:extLst>
      <p:ext uri="{BB962C8B-B14F-4D97-AF65-F5344CB8AC3E}">
        <p14:creationId xmlns:p14="http://schemas.microsoft.com/office/powerpoint/2010/main" val="22651986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effectLst/>
                <a:latin typeface="FS Albert"/>
              </a:rPr>
              <a:t>All businesses must assess the risks from legionella and prepare a course of action for preventing or controlling the risk; you must have competent help to do this. The HSE publication </a:t>
            </a:r>
            <a:r>
              <a:rPr lang="en-GB" sz="1200" b="1" i="0" u="none" strike="noStrike" dirty="0">
                <a:effectLst/>
                <a:latin typeface="FS Albert"/>
                <a:hlinkClick r:id="rId3"/>
              </a:rPr>
              <a:t>Legionnaire’s Disease: the control of legionella bacteria in water systems</a:t>
            </a:r>
            <a:r>
              <a:rPr lang="en-GB" sz="1200" b="0" i="0" dirty="0">
                <a:effectLst/>
                <a:latin typeface="FS Albert"/>
              </a:rPr>
              <a:t> (L8) provides further information.</a:t>
            </a:r>
          </a:p>
          <a:p>
            <a:endParaRPr lang="en-GB" dirty="0"/>
          </a:p>
        </p:txBody>
      </p:sp>
      <p:sp>
        <p:nvSpPr>
          <p:cNvPr id="4" name="Slide Number Placeholder 3"/>
          <p:cNvSpPr>
            <a:spLocks noGrp="1"/>
          </p:cNvSpPr>
          <p:nvPr>
            <p:ph type="sldNum" sz="quarter" idx="5"/>
          </p:nvPr>
        </p:nvSpPr>
        <p:spPr/>
        <p:txBody>
          <a:bodyPr/>
          <a:lstStyle/>
          <a:p>
            <a:fld id="{7B9B3A47-8FD3-4A82-9FCC-1D6DE00505DB}" type="slidenum">
              <a:rPr lang="en-GB" smtClean="0"/>
              <a:t>66</a:t>
            </a:fld>
            <a:endParaRPr lang="en-GB"/>
          </a:p>
        </p:txBody>
      </p:sp>
    </p:spTree>
    <p:extLst>
      <p:ext uri="{BB962C8B-B14F-4D97-AF65-F5344CB8AC3E}">
        <p14:creationId xmlns:p14="http://schemas.microsoft.com/office/powerpoint/2010/main" val="3829765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Currently no single available method will completely eliminate bio contamination</a:t>
            </a:r>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67</a:t>
            </a:fld>
            <a:endParaRPr lang="en-GB"/>
          </a:p>
        </p:txBody>
      </p:sp>
    </p:spTree>
    <p:extLst>
      <p:ext uri="{BB962C8B-B14F-4D97-AF65-F5344CB8AC3E}">
        <p14:creationId xmlns:p14="http://schemas.microsoft.com/office/powerpoint/2010/main" val="28979284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Door remain closed</a:t>
            </a:r>
            <a:r>
              <a:rPr lang="en-GB" baseline="0" dirty="0"/>
              <a:t> during process</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71</a:t>
            </a:fld>
            <a:endParaRPr lang="en-GB"/>
          </a:p>
        </p:txBody>
      </p:sp>
    </p:spTree>
    <p:extLst>
      <p:ext uri="{BB962C8B-B14F-4D97-AF65-F5344CB8AC3E}">
        <p14:creationId xmlns:p14="http://schemas.microsoft.com/office/powerpoint/2010/main" val="35659271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Manager</a:t>
            </a:r>
            <a:r>
              <a:rPr lang="en-GB" baseline="0" dirty="0"/>
              <a:t> and User may be the same person.</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72</a:t>
            </a:fld>
            <a:endParaRPr lang="en-GB"/>
          </a:p>
        </p:txBody>
      </p:sp>
    </p:spTree>
    <p:extLst>
      <p:ext uri="{BB962C8B-B14F-4D97-AF65-F5344CB8AC3E}">
        <p14:creationId xmlns:p14="http://schemas.microsoft.com/office/powerpoint/2010/main" val="36074013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a:t>
            </a:r>
            <a:r>
              <a:rPr lang="en-GB" baseline="0" dirty="0"/>
              <a:t> the User is the same person as the manager. They hold full responsibility for the equipment.</a:t>
            </a:r>
          </a:p>
          <a:p>
            <a:r>
              <a:rPr lang="en-GB" baseline="0" dirty="0"/>
              <a:t>In NI we don’t have a microbiologist however work closely with Scotland</a:t>
            </a:r>
          </a:p>
        </p:txBody>
      </p:sp>
      <p:sp>
        <p:nvSpPr>
          <p:cNvPr id="4" name="Slide Number Placeholder 3"/>
          <p:cNvSpPr>
            <a:spLocks noGrp="1"/>
          </p:cNvSpPr>
          <p:nvPr>
            <p:ph type="sldNum" sz="quarter" idx="10"/>
          </p:nvPr>
        </p:nvSpPr>
        <p:spPr/>
        <p:txBody>
          <a:bodyPr/>
          <a:lstStyle/>
          <a:p>
            <a:fld id="{2CAFE641-69BB-4519-A00E-95105718BE63}" type="slidenum">
              <a:rPr lang="en-GB" smtClean="0"/>
              <a:t>73</a:t>
            </a:fld>
            <a:endParaRPr lang="en-GB"/>
          </a:p>
        </p:txBody>
      </p:sp>
    </p:spTree>
    <p:extLst>
      <p:ext uri="{BB962C8B-B14F-4D97-AF65-F5344CB8AC3E}">
        <p14:creationId xmlns:p14="http://schemas.microsoft.com/office/powerpoint/2010/main" val="2711141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Diagram</a:t>
            </a:r>
            <a:r>
              <a:rPr lang="en-US" sz="1200" kern="1200" baseline="0" dirty="0">
                <a:solidFill>
                  <a:schemeClr val="tx1"/>
                </a:solidFill>
                <a:effectLst/>
                <a:latin typeface="+mn-lt"/>
                <a:ea typeface="+mn-ea"/>
                <a:cs typeface="+mn-cs"/>
              </a:rPr>
              <a:t> of the decon life cycle.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Acquisition of new devices plays a part in the process must be decontaminated before use</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Disposal- A device must be processed before disposal or going for repair to protect any person who may come into contact with the device.</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GB" dirty="0"/>
              <a:t>An LDU</a:t>
            </a:r>
            <a:r>
              <a:rPr lang="en-GB" baseline="0" dirty="0"/>
              <a:t> is simply a practical application of this cycle in other words this cycle super imposed onto a room with all of the processes follow the correct order</a:t>
            </a:r>
            <a:endParaRPr lang="en-GB" dirty="0"/>
          </a:p>
        </p:txBody>
      </p:sp>
      <p:sp>
        <p:nvSpPr>
          <p:cNvPr id="4" name="Slide Number Placeholder 3"/>
          <p:cNvSpPr>
            <a:spLocks noGrp="1"/>
          </p:cNvSpPr>
          <p:nvPr>
            <p:ph type="sldNum" sz="quarter" idx="10"/>
          </p:nvPr>
        </p:nvSpPr>
        <p:spPr/>
        <p:txBody>
          <a:bodyPr/>
          <a:lstStyle/>
          <a:p>
            <a:fld id="{46263EC8-79AD-4E53-982C-FCA631CD32B0}" type="slidenum">
              <a:rPr lang="en-US" smtClean="0"/>
              <a:pPr/>
              <a:t>74</a:t>
            </a:fld>
            <a:endParaRPr lang="en-US" dirty="0"/>
          </a:p>
        </p:txBody>
      </p:sp>
    </p:spTree>
    <p:extLst>
      <p:ext uri="{BB962C8B-B14F-4D97-AF65-F5344CB8AC3E}">
        <p14:creationId xmlns:p14="http://schemas.microsoft.com/office/powerpoint/2010/main" val="2918555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effectLst/>
                <a:latin typeface="FS Albert"/>
              </a:rPr>
              <a:t>RQIA assess practices against the </a:t>
            </a:r>
            <a:r>
              <a:rPr lang="en-GB" sz="1200" b="1" i="0" u="none" strike="noStrike" dirty="0">
                <a:effectLst/>
                <a:latin typeface="FS Albert"/>
                <a:hlinkClick r:id="rId3"/>
              </a:rPr>
              <a:t>minimum standards for dental care and treatment</a:t>
            </a:r>
            <a:r>
              <a:rPr lang="en-GB" sz="1200" b="0" i="0" dirty="0">
                <a:effectLst/>
                <a:latin typeface="FS Albert"/>
              </a:rPr>
              <a:t> to ensure patients are not exposed to risks, including the risk of infection:</a:t>
            </a:r>
          </a:p>
          <a:p>
            <a:pPr>
              <a:buFont typeface="Arial" panose="020B0604020202020204" pitchFamily="34" charset="0"/>
              <a:buChar char="•"/>
            </a:pPr>
            <a:r>
              <a:rPr lang="en-GB" sz="1200" b="0" i="0" dirty="0">
                <a:effectLst/>
                <a:latin typeface="FS Albert"/>
              </a:rPr>
              <a:t>The premises are clean</a:t>
            </a:r>
          </a:p>
          <a:p>
            <a:pPr>
              <a:buFont typeface="Arial" panose="020B0604020202020204" pitchFamily="34" charset="0"/>
              <a:buChar char="•"/>
            </a:pPr>
            <a:r>
              <a:rPr lang="en-GB" sz="1200" b="0" i="0" dirty="0">
                <a:effectLst/>
                <a:latin typeface="FS Albert"/>
              </a:rPr>
              <a:t>The practice adheres to the appropriate infection control policies and procedures, in line with current best practice and legislation</a:t>
            </a:r>
          </a:p>
          <a:p>
            <a:pPr>
              <a:buFont typeface="Arial" panose="020B0604020202020204" pitchFamily="34" charset="0"/>
              <a:buChar char="•"/>
            </a:pPr>
            <a:r>
              <a:rPr lang="en-GB" sz="1200" b="0" i="0" dirty="0">
                <a:effectLst/>
                <a:latin typeface="FS Albert"/>
              </a:rPr>
              <a:t>Systems are in place, including induction and on- going training, to make sure these policies and procedures are known, and are being used appropriately at</a:t>
            </a:r>
            <a:br>
              <a:rPr lang="en-GB" sz="1200" b="0" i="0" dirty="0">
                <a:effectLst/>
                <a:latin typeface="FS Albert"/>
              </a:rPr>
            </a:br>
            <a:r>
              <a:rPr lang="en-GB" sz="1200" b="0" i="0" dirty="0">
                <a:effectLst/>
                <a:latin typeface="FS Albert"/>
              </a:rPr>
              <a:t>all times</a:t>
            </a:r>
          </a:p>
          <a:p>
            <a:pPr>
              <a:buFont typeface="Arial" panose="020B0604020202020204" pitchFamily="34" charset="0"/>
              <a:buChar char="•"/>
            </a:pPr>
            <a:r>
              <a:rPr lang="en-GB" sz="1200" b="0" i="0" dirty="0">
                <a:effectLst/>
                <a:latin typeface="FS Albert"/>
              </a:rPr>
              <a:t>The practice meets current best practice guidance on the decontamination of reusable dental and medical instruments</a:t>
            </a:r>
          </a:p>
          <a:p>
            <a:pPr>
              <a:buFont typeface="Arial" panose="020B0604020202020204" pitchFamily="34" charset="0"/>
              <a:buChar char="•"/>
            </a:pPr>
            <a:r>
              <a:rPr lang="en-GB" sz="1200" b="0" i="0" dirty="0">
                <a:effectLst/>
                <a:latin typeface="FS Albert"/>
              </a:rPr>
              <a:t>Where required, patients are informed about the need for procedures designed to prevent and control infection</a:t>
            </a:r>
          </a:p>
          <a:p>
            <a:pPr>
              <a:buFont typeface="Arial" panose="020B0604020202020204" pitchFamily="34" charset="0"/>
              <a:buChar char="•"/>
            </a:pPr>
            <a:r>
              <a:rPr lang="en-GB" sz="1200" b="0" i="0" dirty="0">
                <a:effectLst/>
                <a:latin typeface="FS Albert"/>
              </a:rPr>
              <a:t>The dental team meets CPD requirements in relation to disinfection and decontamination.</a:t>
            </a:r>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7</a:t>
            </a:fld>
            <a:endParaRPr lang="en-GB"/>
          </a:p>
        </p:txBody>
      </p:sp>
    </p:spTree>
    <p:extLst>
      <p:ext uri="{BB962C8B-B14F-4D97-AF65-F5344CB8AC3E}">
        <p14:creationId xmlns:p14="http://schemas.microsoft.com/office/powerpoint/2010/main" val="1289091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essential that you match your required amount of instrumentation with the capacity of your equipment. </a:t>
            </a:r>
            <a:r>
              <a:rPr lang="en-US" sz="1200" b="1"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nsuring that your capacity is correct, is imperative, it is false economy to run half full cycles and can also be detrimental to you work practice if you run out of instruments due to lack of capacity.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Manufactures instructions are particularly important with implant components.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Health Technical Specifications for sterilizers and washer disinfectors are available from the department they include a 2 sections one can be used as a pre procurement specification with a supplier and once signed by them is a legal binding document. I.e. the piece of equipment must be able to do what they have specified.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Scottish procurement list, all of the equipment has been tested and meets the standards required.</a:t>
            </a:r>
            <a:endParaRPr lang="en-GB"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NHS supply chain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 Bull  01924328507 </a:t>
            </a:r>
            <a:r>
              <a:rPr lang="en-US" sz="1200" u="sng" kern="1200" dirty="0">
                <a:solidFill>
                  <a:schemeClr val="tx1"/>
                </a:solidFill>
                <a:effectLst/>
                <a:latin typeface="+mn-lt"/>
                <a:ea typeface="+mn-ea"/>
                <a:cs typeface="+mn-cs"/>
                <a:hlinkClick r:id="rId3"/>
              </a:rPr>
              <a:t>www.supplychain.nhs.uk/dentaldecon</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4"/>
              </a:rPr>
              <a:t>www.supplychain.nhs.uk</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a:p>
            <a:r>
              <a:rPr lang="en-US" sz="1200" kern="1200" dirty="0">
                <a:solidFill>
                  <a:schemeClr val="tx1"/>
                </a:solidFill>
                <a:effectLst/>
                <a:latin typeface="+mn-lt"/>
                <a:ea typeface="+mn-ea"/>
                <a:cs typeface="+mn-cs"/>
              </a:rPr>
              <a:t>They will give impartial recommendations for equipment only the equipment which passed testing made their lists.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go to them with your defined capacity they will advise on equipment</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prices they quote you will include delivery installation  and staff training. No hidden costs.</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are presently checking with their suppliers regarding delivery to northern Ireland</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Ongoing testing schedules, reference should always be made to the manufactures instructions as well as HTM 01-05.</a:t>
            </a:r>
            <a:endParaRPr lang="en-GB" sz="1200"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6263EC8-79AD-4E53-982C-FCA631CD32B0}" type="slidenum">
              <a:rPr lang="en-US" smtClean="0"/>
              <a:pPr/>
              <a:t>75</a:t>
            </a:fld>
            <a:endParaRPr lang="en-US" dirty="0"/>
          </a:p>
        </p:txBody>
      </p:sp>
    </p:spTree>
    <p:extLst>
      <p:ext uri="{BB962C8B-B14F-4D97-AF65-F5344CB8AC3E}">
        <p14:creationId xmlns:p14="http://schemas.microsoft.com/office/powerpoint/2010/main" val="34628468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damp cotton wool</a:t>
            </a:r>
            <a:r>
              <a:rPr lang="en-GB" baseline="0" dirty="0"/>
              <a:t> roll inside the closed box should be suffice to keep the atmosphere moist. As long periods of wet storage should </a:t>
            </a:r>
            <a:r>
              <a:rPr lang="en-GB" baseline="0"/>
              <a:t>be avoided. </a:t>
            </a:r>
            <a:endParaRPr lang="en-GB"/>
          </a:p>
        </p:txBody>
      </p:sp>
      <p:sp>
        <p:nvSpPr>
          <p:cNvPr id="4" name="Slide Number Placeholder 3"/>
          <p:cNvSpPr>
            <a:spLocks noGrp="1"/>
          </p:cNvSpPr>
          <p:nvPr>
            <p:ph type="sldNum" sz="quarter" idx="10"/>
          </p:nvPr>
        </p:nvSpPr>
        <p:spPr/>
        <p:txBody>
          <a:bodyPr/>
          <a:lstStyle/>
          <a:p>
            <a:pPr>
              <a:defRPr/>
            </a:pPr>
            <a:fld id="{207975F5-86D6-4987-9A0C-B7D7EA012E31}" type="slidenum">
              <a:rPr lang="en-US" smtClean="0">
                <a:solidFill>
                  <a:prstClr val="black"/>
                </a:solidFill>
              </a:rPr>
              <a:pPr>
                <a:defRPr/>
              </a:pPr>
              <a:t>81</a:t>
            </a:fld>
            <a:endParaRPr lang="en-US" dirty="0">
              <a:solidFill>
                <a:prstClr val="black"/>
              </a:solidFill>
            </a:endParaRPr>
          </a:p>
        </p:txBody>
      </p:sp>
    </p:spTree>
    <p:extLst>
      <p:ext uri="{BB962C8B-B14F-4D97-AF65-F5344CB8AC3E}">
        <p14:creationId xmlns:p14="http://schemas.microsoft.com/office/powerpoint/2010/main" val="4062580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using</a:t>
            </a:r>
            <a:r>
              <a:rPr lang="en-GB" baseline="0" dirty="0"/>
              <a:t> spray bottle, spray into a disposable cloth to prevent spread of particles and inhalation of solution sprayed.</a:t>
            </a:r>
            <a:endParaRPr lang="en-GB" dirty="0"/>
          </a:p>
        </p:txBody>
      </p:sp>
      <p:sp>
        <p:nvSpPr>
          <p:cNvPr id="4" name="Slide Number Placeholder 3"/>
          <p:cNvSpPr>
            <a:spLocks noGrp="1"/>
          </p:cNvSpPr>
          <p:nvPr>
            <p:ph type="sldNum" sz="quarter" idx="10"/>
          </p:nvPr>
        </p:nvSpPr>
        <p:spPr/>
        <p:txBody>
          <a:bodyPr/>
          <a:lstStyle/>
          <a:p>
            <a:fld id="{2598CAB5-4323-42D1-ACBB-1AA386E43941}" type="slidenum">
              <a:rPr lang="en-GB" smtClean="0">
                <a:solidFill>
                  <a:prstClr val="black"/>
                </a:solidFill>
              </a:rPr>
              <a:pPr/>
              <a:t>82</a:t>
            </a:fld>
            <a:endParaRPr lang="en-GB">
              <a:solidFill>
                <a:prstClr val="black"/>
              </a:solidFill>
            </a:endParaRPr>
          </a:p>
        </p:txBody>
      </p:sp>
    </p:spTree>
    <p:extLst>
      <p:ext uri="{BB962C8B-B14F-4D97-AF65-F5344CB8AC3E}">
        <p14:creationId xmlns:p14="http://schemas.microsoft.com/office/powerpoint/2010/main" val="42297827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a:solidFill>
                  <a:schemeClr val="tx1"/>
                </a:solidFill>
                <a:effectLst/>
                <a:latin typeface="+mn-lt"/>
                <a:ea typeface="+mn-ea"/>
                <a:cs typeface="+mn-cs"/>
              </a:rPr>
              <a:t>Manual cleaning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process cannot be validated ,you cannot show that the process is reproducible each time as there are no parameters which can be consistently repeated or measured. However a set policy which has clear steps and which all staff are trained in and use can help improve the consistency and effectiveness of the process.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to remember the health and safety issues which arise as a result of manual cleaning.</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risk of a sharps injury</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fact that the contaminated water becomes a bacteria soup during cleaning and is a cross infection risk to the operator</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PPE is essential for protection of the operator and should be worn at all times the manager/user has a responsibility to ensure that this is available and is used.</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temperature of the water has two important bearings</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water temp shouldn’t be too high as this can help to coagulate blood products on the instruments and can increase the difficulty of removal.</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Careful attention should be paid to the manufactures instructions of the detergent being used. Often they will recommend a temperature if it is to low or too high the detergent may become inactive which could make the cleaning process more difficult.</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Volume is also important if under diluted the detergent cannot work effectively if over diluted it may be difficult to remove from your instruments and leave behind a residue, cost is also a consideration you are using more than you need therefore spending money you don’t need to spend.</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vital that aerosols are kept to a minimum during this process to protect the operators to enable this the use of a long handled brush and washing below the water line is imperative.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Rinsing with a good quality such as RO (reverse osmosis) water or distilled water. This simply means that the mineral content is lower and it has a lower conductivity than tap water. This ensures that you are not introducing any hard salts or minerals onto your instruments and may therefore prolong the life of them.</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Drying with a lint free cloth prevents any fibers being introduced into the process.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6263EC8-79AD-4E53-982C-FCA631CD32B0}" type="slidenum">
              <a:rPr lang="en-US" smtClean="0"/>
              <a:pPr/>
              <a:t>84</a:t>
            </a:fld>
            <a:endParaRPr lang="en-US" dirty="0"/>
          </a:p>
        </p:txBody>
      </p:sp>
    </p:spTree>
    <p:extLst>
      <p:ext uri="{BB962C8B-B14F-4D97-AF65-F5344CB8AC3E}">
        <p14:creationId xmlns:p14="http://schemas.microsoft.com/office/powerpoint/2010/main" val="3596507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everyone knows</a:t>
            </a:r>
            <a:r>
              <a:rPr lang="en-GB" baseline="0" dirty="0"/>
              <a:t> and can manually clean correctly should the washer break down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86</a:t>
            </a:fld>
            <a:endParaRPr lang="en-GB"/>
          </a:p>
        </p:txBody>
      </p:sp>
    </p:spTree>
    <p:extLst>
      <p:ext uri="{BB962C8B-B14F-4D97-AF65-F5344CB8AC3E}">
        <p14:creationId xmlns:p14="http://schemas.microsoft.com/office/powerpoint/2010/main" val="145217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Instruments are safe to handle after</a:t>
            </a:r>
            <a:r>
              <a:rPr lang="en-GB" baseline="0" dirty="0"/>
              <a:t> this process</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88</a:t>
            </a:fld>
            <a:endParaRPr lang="en-GB"/>
          </a:p>
        </p:txBody>
      </p:sp>
    </p:spTree>
    <p:extLst>
      <p:ext uri="{BB962C8B-B14F-4D97-AF65-F5344CB8AC3E}">
        <p14:creationId xmlns:p14="http://schemas.microsoft.com/office/powerpoint/2010/main" val="16964672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Are these being done?  It is important if</a:t>
            </a:r>
            <a:r>
              <a:rPr lang="en-GB" baseline="0" dirty="0"/>
              <a:t> the user has delegated these tasks they do check and confirm periodically. </a:t>
            </a:r>
          </a:p>
          <a:p>
            <a:r>
              <a:rPr lang="en-GB" baseline="0" dirty="0"/>
              <a:t>You may also carry out a cleaning indicator test – monthly basis is required by manufacturer.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91</a:t>
            </a:fld>
            <a:endParaRPr lang="en-GB"/>
          </a:p>
        </p:txBody>
      </p:sp>
    </p:spTree>
    <p:extLst>
      <p:ext uri="{BB962C8B-B14F-4D97-AF65-F5344CB8AC3E}">
        <p14:creationId xmlns:p14="http://schemas.microsoft.com/office/powerpoint/2010/main" val="31187034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receive</a:t>
            </a:r>
            <a:r>
              <a:rPr lang="en-GB" baseline="0" dirty="0"/>
              <a:t> a report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92</a:t>
            </a:fld>
            <a:endParaRPr lang="en-GB"/>
          </a:p>
        </p:txBody>
      </p:sp>
    </p:spTree>
    <p:extLst>
      <p:ext uri="{BB962C8B-B14F-4D97-AF65-F5344CB8AC3E}">
        <p14:creationId xmlns:p14="http://schemas.microsoft.com/office/powerpoint/2010/main" val="29493285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the washer disinfector </a:t>
            </a:r>
          </a:p>
        </p:txBody>
      </p:sp>
      <p:sp>
        <p:nvSpPr>
          <p:cNvPr id="4" name="Slide Number Placeholder 3"/>
          <p:cNvSpPr>
            <a:spLocks noGrp="1"/>
          </p:cNvSpPr>
          <p:nvPr>
            <p:ph type="sldNum" sz="quarter" idx="10"/>
          </p:nvPr>
        </p:nvSpPr>
        <p:spPr/>
        <p:txBody>
          <a:bodyPr/>
          <a:lstStyle/>
          <a:p>
            <a:fld id="{2CAFE641-69BB-4519-A00E-95105718BE63}" type="slidenum">
              <a:rPr lang="en-GB" smtClean="0"/>
              <a:t>93</a:t>
            </a:fld>
            <a:endParaRPr lang="en-GB"/>
          </a:p>
        </p:txBody>
      </p:sp>
    </p:spTree>
    <p:extLst>
      <p:ext uri="{BB962C8B-B14F-4D97-AF65-F5344CB8AC3E}">
        <p14:creationId xmlns:p14="http://schemas.microsoft.com/office/powerpoint/2010/main" val="20485322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NIAIC: Northern Ireland Adverse</a:t>
            </a:r>
            <a:r>
              <a:rPr lang="en-GB" baseline="0" dirty="0"/>
              <a:t> Incident Centre </a:t>
            </a:r>
          </a:p>
          <a:p>
            <a:r>
              <a:rPr lang="en-GB" baseline="0" dirty="0"/>
              <a:t>Evidence would be: the </a:t>
            </a:r>
            <a:r>
              <a:rPr lang="en-GB" baseline="0" dirty="0" err="1"/>
              <a:t>handpiece</a:t>
            </a:r>
            <a:r>
              <a:rPr lang="en-GB" baseline="0" dirty="0"/>
              <a:t> and washer disinfector manufacturers instructions and </a:t>
            </a:r>
            <a:r>
              <a:rPr lang="en-GB" baseline="0" dirty="0" err="1"/>
              <a:t>assorciated</a:t>
            </a:r>
            <a:r>
              <a:rPr lang="en-GB" baseline="0" dirty="0"/>
              <a:t> records indicating increased instances of </a:t>
            </a:r>
            <a:r>
              <a:rPr lang="en-GB" baseline="0" dirty="0" err="1"/>
              <a:t>handpiece</a:t>
            </a:r>
            <a:r>
              <a:rPr lang="en-GB" baseline="0" dirty="0"/>
              <a:t> servicing or repair.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94</a:t>
            </a:fld>
            <a:endParaRPr lang="en-GB"/>
          </a:p>
        </p:txBody>
      </p:sp>
    </p:spTree>
    <p:extLst>
      <p:ext uri="{BB962C8B-B14F-4D97-AF65-F5344CB8AC3E}">
        <p14:creationId xmlns:p14="http://schemas.microsoft.com/office/powerpoint/2010/main" val="2998359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Review every 2 years  - discuss at practice meetings </a:t>
            </a:r>
          </a:p>
        </p:txBody>
      </p:sp>
      <p:sp>
        <p:nvSpPr>
          <p:cNvPr id="4" name="Slide Number Placeholder 3"/>
          <p:cNvSpPr>
            <a:spLocks noGrp="1"/>
          </p:cNvSpPr>
          <p:nvPr>
            <p:ph type="sldNum" sz="quarter" idx="5"/>
          </p:nvPr>
        </p:nvSpPr>
        <p:spPr/>
        <p:txBody>
          <a:bodyPr/>
          <a:lstStyle/>
          <a:p>
            <a:fld id="{7B9B3A47-8FD3-4A82-9FCC-1D6DE00505DB}" type="slidenum">
              <a:rPr lang="en-GB" smtClean="0"/>
              <a:t>11</a:t>
            </a:fld>
            <a:endParaRPr lang="en-GB"/>
          </a:p>
        </p:txBody>
      </p:sp>
    </p:spTree>
    <p:extLst>
      <p:ext uri="{BB962C8B-B14F-4D97-AF65-F5344CB8AC3E}">
        <p14:creationId xmlns:p14="http://schemas.microsoft.com/office/powerpoint/2010/main" val="34545168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2013</a:t>
            </a:r>
            <a:r>
              <a:rPr lang="en-GB" baseline="0" dirty="0"/>
              <a:t> policy full implemented in NI &amp; will be kept under review as further knowledge develops in this area.  If pre sterilisation make sure instruments are separated.</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97</a:t>
            </a:fld>
            <a:endParaRPr lang="en-GB"/>
          </a:p>
        </p:txBody>
      </p:sp>
    </p:spTree>
    <p:extLst>
      <p:ext uri="{BB962C8B-B14F-4D97-AF65-F5344CB8AC3E}">
        <p14:creationId xmlns:p14="http://schemas.microsoft.com/office/powerpoint/2010/main" val="4551291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Quality system</a:t>
            </a:r>
            <a:r>
              <a:rPr lang="en-GB" baseline="0" dirty="0"/>
              <a:t> required to prevent s</a:t>
            </a:r>
            <a:r>
              <a:rPr lang="en-GB" dirty="0"/>
              <a:t>torage of wrapped</a:t>
            </a:r>
            <a:r>
              <a:rPr lang="en-GB" baseline="0" dirty="0"/>
              <a:t> instruments exceeding 1 year. Expiry date is preferred date.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98</a:t>
            </a:fld>
            <a:endParaRPr lang="en-GB"/>
          </a:p>
        </p:txBody>
      </p:sp>
    </p:spTree>
    <p:extLst>
      <p:ext uri="{BB962C8B-B14F-4D97-AF65-F5344CB8AC3E}">
        <p14:creationId xmlns:p14="http://schemas.microsoft.com/office/powerpoint/2010/main" val="18785928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sterilisers do?</a:t>
            </a:r>
            <a:r>
              <a:rPr lang="en-GB" baseline="0" dirty="0"/>
              <a:t>  They kill all bacteria including spores and other micro organisms.</a:t>
            </a:r>
          </a:p>
          <a:p>
            <a:r>
              <a:rPr lang="en-GB" baseline="0" dirty="0"/>
              <a:t>What do they not do?  Remove prions or sterilise under debris</a:t>
            </a:r>
          </a:p>
          <a:p>
            <a:r>
              <a:rPr lang="en-GB" baseline="0" dirty="0"/>
              <a:t>Parameters: Temp: 134 -137 degrees/ Pressure 2.0 -2.3 or 328 kilopascals / 3 </a:t>
            </a:r>
            <a:r>
              <a:rPr lang="en-GB" baseline="0" dirty="0" err="1"/>
              <a:t>mins</a:t>
            </a:r>
            <a:r>
              <a:rPr lang="en-GB" baseline="0" dirty="0"/>
              <a:t> Holding time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99</a:t>
            </a:fld>
            <a:endParaRPr lang="en-GB"/>
          </a:p>
        </p:txBody>
      </p:sp>
    </p:spTree>
    <p:extLst>
      <p:ext uri="{BB962C8B-B14F-4D97-AF65-F5344CB8AC3E}">
        <p14:creationId xmlns:p14="http://schemas.microsoft.com/office/powerpoint/2010/main" val="42443046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Weekly</a:t>
            </a:r>
            <a:r>
              <a:rPr lang="en-GB" baseline="0" dirty="0"/>
              <a:t> tests can only be done if the facility is there on the machine (not on old machines)</a:t>
            </a:r>
          </a:p>
          <a:p>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101</a:t>
            </a:fld>
            <a:endParaRPr lang="en-GB"/>
          </a:p>
        </p:txBody>
      </p:sp>
    </p:spTree>
    <p:extLst>
      <p:ext uri="{BB962C8B-B14F-4D97-AF65-F5344CB8AC3E}">
        <p14:creationId xmlns:p14="http://schemas.microsoft.com/office/powerpoint/2010/main" val="8237294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and why are we recording</a:t>
            </a:r>
            <a:r>
              <a:rPr lang="en-GB" baseline="0" dirty="0"/>
              <a:t> this </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103</a:t>
            </a:fld>
            <a:endParaRPr lang="en-GB"/>
          </a:p>
        </p:txBody>
      </p:sp>
    </p:spTree>
    <p:extLst>
      <p:ext uri="{BB962C8B-B14F-4D97-AF65-F5344CB8AC3E}">
        <p14:creationId xmlns:p14="http://schemas.microsoft.com/office/powerpoint/2010/main" val="5740587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Sterilisation starts/ends</a:t>
            </a:r>
            <a:r>
              <a:rPr lang="en-GB" baseline="0" dirty="0"/>
              <a:t> </a:t>
            </a:r>
          </a:p>
          <a:p>
            <a:r>
              <a:rPr lang="en-GB" baseline="0" dirty="0"/>
              <a:t>Time drying starts/ends</a:t>
            </a:r>
            <a:endParaRPr lang="en-GB" dirty="0"/>
          </a:p>
        </p:txBody>
      </p:sp>
      <p:sp>
        <p:nvSpPr>
          <p:cNvPr id="4" name="Slide Number Placeholder 3"/>
          <p:cNvSpPr>
            <a:spLocks noGrp="1"/>
          </p:cNvSpPr>
          <p:nvPr>
            <p:ph type="sldNum" sz="quarter" idx="10"/>
          </p:nvPr>
        </p:nvSpPr>
        <p:spPr/>
        <p:txBody>
          <a:bodyPr/>
          <a:lstStyle/>
          <a:p>
            <a:pPr>
              <a:defRPr/>
            </a:pPr>
            <a:fld id="{58A9BFF7-125C-46F3-89A7-1F299DAABC20}" type="slidenum">
              <a:rPr lang="en-GB" smtClean="0"/>
              <a:pPr>
                <a:defRPr/>
              </a:pPr>
              <a:t>105</a:t>
            </a:fld>
            <a:endParaRPr lang="en-GB" dirty="0"/>
          </a:p>
        </p:txBody>
      </p:sp>
    </p:spTree>
    <p:extLst>
      <p:ext uri="{BB962C8B-B14F-4D97-AF65-F5344CB8AC3E}">
        <p14:creationId xmlns:p14="http://schemas.microsoft.com/office/powerpoint/2010/main" val="40888578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equipment:</a:t>
            </a:r>
            <a:r>
              <a:rPr lang="en-GB" baseline="0" dirty="0"/>
              <a:t> washer disinfector and sterilisers have to be installed, validated and maintained in line with HTM &amp; manufacturers instructions. Your test report should contain the above information – you are paying for this!</a:t>
            </a:r>
            <a:endParaRPr lang="en-GB" dirty="0"/>
          </a:p>
        </p:txBody>
      </p:sp>
      <p:sp>
        <p:nvSpPr>
          <p:cNvPr id="4" name="Slide Number Placeholder 3"/>
          <p:cNvSpPr>
            <a:spLocks noGrp="1"/>
          </p:cNvSpPr>
          <p:nvPr>
            <p:ph type="sldNum" sz="quarter" idx="10"/>
          </p:nvPr>
        </p:nvSpPr>
        <p:spPr/>
        <p:txBody>
          <a:bodyPr/>
          <a:lstStyle/>
          <a:p>
            <a:fld id="{2CAFE641-69BB-4519-A00E-95105718BE63}" type="slidenum">
              <a:rPr lang="en-GB" smtClean="0"/>
              <a:t>108</a:t>
            </a:fld>
            <a:endParaRPr lang="en-GB"/>
          </a:p>
        </p:txBody>
      </p:sp>
    </p:spTree>
    <p:extLst>
      <p:ext uri="{BB962C8B-B14F-4D97-AF65-F5344CB8AC3E}">
        <p14:creationId xmlns:p14="http://schemas.microsoft.com/office/powerpoint/2010/main" val="38350402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Keeps focus so improvements are implemented</a:t>
            </a:r>
          </a:p>
          <a:p>
            <a:r>
              <a:rPr lang="en-GB" dirty="0"/>
              <a:t>Electronic version of IPS audit tool indicates HTM guidelines </a:t>
            </a:r>
          </a:p>
          <a:p>
            <a:r>
              <a:rPr lang="en-GB" dirty="0"/>
              <a:t>Re audit </a:t>
            </a:r>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110</a:t>
            </a:fld>
            <a:endParaRPr lang="en-GB"/>
          </a:p>
        </p:txBody>
      </p:sp>
    </p:spTree>
    <p:extLst>
      <p:ext uri="{BB962C8B-B14F-4D97-AF65-F5344CB8AC3E}">
        <p14:creationId xmlns:p14="http://schemas.microsoft.com/office/powerpoint/2010/main" val="302545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Dentistry has proven over the years</a:t>
            </a:r>
            <a:r>
              <a:rPr lang="en-GB" baseline="0" dirty="0"/>
              <a:t> that is can adapt to microbial threats such as </a:t>
            </a:r>
            <a:r>
              <a:rPr lang="en-GB" baseline="0" dirty="0" err="1"/>
              <a:t>bloodborne</a:t>
            </a:r>
            <a:r>
              <a:rPr lang="en-GB" baseline="0" dirty="0"/>
              <a:t> viruses – hep b, wearing of gloves and steam sterilisers then with CJD we embraced the decontamination cycle!!</a:t>
            </a:r>
          </a:p>
          <a:p>
            <a:r>
              <a:rPr lang="en-GB" baseline="0" dirty="0"/>
              <a:t>Understandably people are scared and uncertain at the moment: a new disease…however we will find ways to overcome this in our profession.  There is some similarities with the 2003 SARS-</a:t>
            </a:r>
            <a:r>
              <a:rPr lang="en-GB" baseline="0" dirty="0" err="1"/>
              <a:t>covid</a:t>
            </a:r>
            <a:r>
              <a:rPr lang="en-GB" baseline="0" dirty="0"/>
              <a:t> outbreak.  However at this stage it is very early days and there is a lot of ‘fake news’ which we need to be careful of, important to only go by official documents at present. </a:t>
            </a:r>
          </a:p>
          <a:p>
            <a:r>
              <a:rPr lang="en-GB" sz="1200" b="0" i="0" dirty="0">
                <a:effectLst/>
                <a:latin typeface="FS Albert"/>
              </a:rPr>
              <a:t>Influenza is a respiratory illness characterised by rapid onset of a wide range of symptoms including fever, cough, headache, sore throat and aching muscles and joints. </a:t>
            </a:r>
          </a:p>
          <a:p>
            <a:r>
              <a:rPr lang="en-GB" sz="1200" b="0" i="0" dirty="0">
                <a:effectLst/>
                <a:latin typeface="FS Albert"/>
              </a:rPr>
              <a:t>It has an average incubation time of two to three days and people are most infectious soon after they develop symptoms. Transmission is through close contact with an infected coughing or sneezing person. </a:t>
            </a:r>
          </a:p>
          <a:p>
            <a:r>
              <a:rPr lang="en-GB" sz="1200" b="0" i="0" dirty="0">
                <a:effectLst/>
                <a:latin typeface="FS Albert"/>
              </a:rPr>
              <a:t>Hand washing (with soap and water or alcohol hand rub) and environmental cleaning will deactivate the virus and help control spread through contact.</a:t>
            </a:r>
          </a:p>
          <a:p>
            <a:r>
              <a:rPr lang="en-GB" sz="1200" b="0" i="0" dirty="0">
                <a:effectLst/>
                <a:latin typeface="FS Albert"/>
              </a:rPr>
              <a:t>The main measures for containing the infection include:</a:t>
            </a:r>
          </a:p>
          <a:p>
            <a:pPr>
              <a:buFont typeface="Arial" panose="020B0604020202020204" pitchFamily="34" charset="0"/>
              <a:buChar char="•"/>
            </a:pPr>
            <a:r>
              <a:rPr lang="en-GB" sz="1200" b="0" i="0" dirty="0">
                <a:effectLst/>
                <a:latin typeface="FS Albert"/>
              </a:rPr>
              <a:t>Standard infection control measures and droplet precautions</a:t>
            </a:r>
          </a:p>
          <a:p>
            <a:pPr>
              <a:buFont typeface="Arial" panose="020B0604020202020204" pitchFamily="34" charset="0"/>
              <a:buChar char="•"/>
            </a:pPr>
            <a:r>
              <a:rPr lang="en-GB" sz="1200" b="0" i="0" dirty="0">
                <a:effectLst/>
                <a:latin typeface="FS Albert"/>
              </a:rPr>
              <a:t>A ‘stay at home’ approach for anyone with flu-like symptoms</a:t>
            </a:r>
          </a:p>
          <a:p>
            <a:pPr>
              <a:buFont typeface="Arial" panose="020B0604020202020204" pitchFamily="34" charset="0"/>
              <a:buChar char="•"/>
            </a:pPr>
            <a:r>
              <a:rPr lang="en-GB" sz="1200" b="0" i="0" dirty="0">
                <a:effectLst/>
                <a:latin typeface="FS Albert"/>
              </a:rPr>
              <a:t>Separating flu-infected patients from well patients when dental care is needed</a:t>
            </a:r>
          </a:p>
          <a:p>
            <a:pPr>
              <a:buFont typeface="Arial" panose="020B0604020202020204" pitchFamily="34" charset="0"/>
              <a:buChar char="•"/>
            </a:pPr>
            <a:r>
              <a:rPr lang="en-GB" sz="1200" b="0" i="0" dirty="0">
                <a:effectLst/>
                <a:latin typeface="FS Albert"/>
              </a:rPr>
              <a:t>Preventing symptomatic visitors (accompanying well patients, for example) from attending the practice.</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13</a:t>
            </a:fld>
            <a:endParaRPr lang="en-GB"/>
          </a:p>
        </p:txBody>
      </p:sp>
    </p:spTree>
    <p:extLst>
      <p:ext uri="{BB962C8B-B14F-4D97-AF65-F5344CB8AC3E}">
        <p14:creationId xmlns:p14="http://schemas.microsoft.com/office/powerpoint/2010/main" val="3057238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Inflammation:</a:t>
            </a:r>
            <a:r>
              <a:rPr lang="en-GB" baseline="0" dirty="0"/>
              <a:t>  the body’s response to irritation </a:t>
            </a:r>
          </a:p>
          <a:p>
            <a:r>
              <a:rPr lang="en-GB" baseline="0" dirty="0"/>
              <a:t>5 signs: pain, heat, swelling, redness, loss of function</a:t>
            </a:r>
            <a:endParaRPr lang="en-GB" dirty="0"/>
          </a:p>
        </p:txBody>
      </p:sp>
      <p:sp>
        <p:nvSpPr>
          <p:cNvPr id="4" name="Slide Number Placeholder 3"/>
          <p:cNvSpPr>
            <a:spLocks noGrp="1"/>
          </p:cNvSpPr>
          <p:nvPr>
            <p:ph type="sldNum" sz="quarter" idx="10"/>
          </p:nvPr>
        </p:nvSpPr>
        <p:spPr/>
        <p:txBody>
          <a:bodyPr/>
          <a:lstStyle/>
          <a:p>
            <a:fld id="{A9E8062D-A474-4B98-9762-D3E4AB36F877}" type="slidenum">
              <a:rPr lang="en-GB" smtClean="0"/>
              <a:t>19</a:t>
            </a:fld>
            <a:endParaRPr lang="en-GB"/>
          </a:p>
        </p:txBody>
      </p:sp>
    </p:spTree>
    <p:extLst>
      <p:ext uri="{BB962C8B-B14F-4D97-AF65-F5344CB8AC3E}">
        <p14:creationId xmlns:p14="http://schemas.microsoft.com/office/powerpoint/2010/main" val="3519285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Difference between policy &amp;</a:t>
            </a:r>
            <a:r>
              <a:rPr lang="en-GB" baseline="0" dirty="0"/>
              <a:t> procedures.</a:t>
            </a:r>
            <a:endParaRPr lang="en-GB" dirty="0"/>
          </a:p>
        </p:txBody>
      </p:sp>
      <p:sp>
        <p:nvSpPr>
          <p:cNvPr id="4" name="Slide Number Placeholder 3"/>
          <p:cNvSpPr>
            <a:spLocks noGrp="1"/>
          </p:cNvSpPr>
          <p:nvPr>
            <p:ph type="sldNum" sz="quarter" idx="10"/>
          </p:nvPr>
        </p:nvSpPr>
        <p:spPr/>
        <p:txBody>
          <a:bodyPr/>
          <a:lstStyle/>
          <a:p>
            <a:fld id="{A9E8062D-A474-4B98-9762-D3E4AB36F877}" type="slidenum">
              <a:rPr lang="en-GB" smtClean="0"/>
              <a:t>23</a:t>
            </a:fld>
            <a:endParaRPr lang="en-GB"/>
          </a:p>
        </p:txBody>
      </p:sp>
    </p:spTree>
    <p:extLst>
      <p:ext uri="{BB962C8B-B14F-4D97-AF65-F5344CB8AC3E}">
        <p14:creationId xmlns:p14="http://schemas.microsoft.com/office/powerpoint/2010/main" val="403621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Transmission based precautions</a:t>
            </a:r>
            <a:r>
              <a:rPr lang="en-GB" baseline="0" dirty="0"/>
              <a:t> are brought in depending on the route of transmission of each disease</a:t>
            </a:r>
            <a:endParaRPr lang="en-GB" dirty="0"/>
          </a:p>
        </p:txBody>
      </p:sp>
      <p:sp>
        <p:nvSpPr>
          <p:cNvPr id="4" name="Slide Number Placeholder 3"/>
          <p:cNvSpPr>
            <a:spLocks noGrp="1"/>
          </p:cNvSpPr>
          <p:nvPr>
            <p:ph type="sldNum" sz="quarter" idx="10"/>
          </p:nvPr>
        </p:nvSpPr>
        <p:spPr/>
        <p:txBody>
          <a:bodyPr/>
          <a:lstStyle/>
          <a:p>
            <a:fld id="{7B9B3A47-8FD3-4A82-9FCC-1D6DE00505DB}" type="slidenum">
              <a:rPr lang="en-GB" smtClean="0"/>
              <a:t>24</a:t>
            </a:fld>
            <a:endParaRPr lang="en-GB"/>
          </a:p>
        </p:txBody>
      </p:sp>
    </p:spTree>
    <p:extLst>
      <p:ext uri="{BB962C8B-B14F-4D97-AF65-F5344CB8AC3E}">
        <p14:creationId xmlns:p14="http://schemas.microsoft.com/office/powerpoint/2010/main" val="1943236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pPr/>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39567639"/>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302850278"/>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552076802"/>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6019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4648200" y="1981200"/>
            <a:ext cx="3810000" cy="4114800"/>
          </a:xfrm>
        </p:spPr>
        <p:txBody>
          <a:bodyPr/>
          <a:lstStyle/>
          <a:p>
            <a:r>
              <a:rPr lang="en-US"/>
              <a:t>Click icon to add clip art</a:t>
            </a:r>
            <a:endParaRPr lang="en-GB"/>
          </a:p>
        </p:txBody>
      </p:sp>
    </p:spTree>
    <p:extLst>
      <p:ext uri="{BB962C8B-B14F-4D97-AF65-F5344CB8AC3E}">
        <p14:creationId xmlns:p14="http://schemas.microsoft.com/office/powerpoint/2010/main" val="214178402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42486719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pPr/>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388464658"/>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6/18/2026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44701317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180340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6/18/2026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804908165"/>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6/18/2026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57354342"/>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6/18/2026</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29723668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6/18/2026</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20534768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dirty="0"/>
              <a:pPr/>
              <a:t>6/18/2026</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p14="http://schemas.microsoft.com/office/powerpoint/2010/main" val="143360058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ransition>
    <p:wipe dir="r"/>
  </p:transition>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hyperlink" Target="https://www.hse.gov.uk/pubns/books/l25.htm?utm_source=govdelivery&amp;utm_medium=email&amp;utm_campaign=ppe-regs&amp;utm_term=body-2&amp;utm_content=ppe-6-apr-22" TargetMode="External"/><Relationship Id="rId2" Type="http://schemas.openxmlformats.org/officeDocument/2006/relationships/hyperlink" Target="https://www.england.nhs.uk/clinaudit/" TargetMode="External"/><Relationship Id="rId1" Type="http://schemas.openxmlformats.org/officeDocument/2006/relationships/slideLayout" Target="../slideLayouts/slideLayout4.xml"/><Relationship Id="rId5" Type="http://schemas.openxmlformats.org/officeDocument/2006/relationships/hyperlink" Target="https://hscbusiness.hscni.net/pdf/Annex_3_Ventilation_in_Dental_Practices_Jan_2022.pdf" TargetMode="External"/><Relationship Id="rId4" Type="http://schemas.openxmlformats.org/officeDocument/2006/relationships/hyperlink" Target="http://www.hscbusiness.hscni.net/pdf/Preparation%20for%20the%20Re-establishment%20of%20the%20GDS%20Updated%2022%20June%202020.pdf" TargetMode="External"/></Relationships>
</file>

<file path=ppt/slides/_rels/slide113.xml.rels><?xml version="1.0" encoding="UTF-8" standalone="yes"?>
<Relationships xmlns="http://schemas.openxmlformats.org/package/2006/relationships"><Relationship Id="rId8" Type="http://schemas.openxmlformats.org/officeDocument/2006/relationships/hyperlink" Target="https://www.gov.uk/government/publications/wuhan-novel-coronavirus-infection-prevention-and-control/covid-19-guidance-for-maintaining-services-within-health-and-care-settings-infection-prevention-and-control-recommendations" TargetMode="External"/><Relationship Id="rId3" Type="http://schemas.openxmlformats.org/officeDocument/2006/relationships/hyperlink" Target="https://www.publichealth.hscni.net/news/covid-19-what-situation-northern-ireland" TargetMode="External"/><Relationship Id="rId7" Type="http://schemas.openxmlformats.org/officeDocument/2006/relationships/hyperlink" Target="https://www.hse.gov.uk/coronavirus/disinfecting-premises-during-coronavirus-outbreak.htm?utm_source=govdelivery&amp;utm_medium=email&amp;utm_campaign=coronavirus&amp;utm_term=disinfecting-headline&amp;utm_content=covid-4-feb-21" TargetMode="External"/><Relationship Id="rId2" Type="http://schemas.openxmlformats.org/officeDocument/2006/relationships/hyperlink" Target="https://assets.publishing.service.gov.uk/government/uploads/system/uploads/attachment_data/file/881489/COVID-19_Infection_prevention_and_co%20ntrol_guidance_complete.pdf" TargetMode="External"/><Relationship Id="rId1" Type="http://schemas.openxmlformats.org/officeDocument/2006/relationships/slideLayout" Target="../slideLayouts/slideLayout2.xml"/><Relationship Id="rId6" Type="http://schemas.openxmlformats.org/officeDocument/2006/relationships/hyperlink" Target="http://www.sdcep.org.uk/wp-content/uploads/2020/05/SDCEP-Dental-Practice-Reopening-Following-COVID-19-checklist-250520.docx" TargetMode="External"/><Relationship Id="rId5" Type="http://schemas.openxmlformats.org/officeDocument/2006/relationships/hyperlink" Target="https://assets.publishing.service.gov.uk/government/uploads/system/uploads/attachment_data/file/910885/COVID-19_Infection_prevention_and_control_guidance_FINAL_PDF_20082020.pdf" TargetMode="External"/><Relationship Id="rId4" Type="http://schemas.openxmlformats.org/officeDocument/2006/relationships/hyperlink" Target="https://www.gov.uk/government/publications/covid-19-personal-protective-equipment-use-for-aerosol-generating-procedures" TargetMode="External"/><Relationship Id="rId9" Type="http://schemas.openxmlformats.org/officeDocument/2006/relationships/hyperlink" Target="https://www.niinfectioncontrolmanual.net/basic-principle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gif"/><Relationship Id="rId11" Type="http://schemas.openxmlformats.org/officeDocument/2006/relationships/image" Target="../media/image22.png"/><Relationship Id="rId5" Type="http://schemas.openxmlformats.org/officeDocument/2006/relationships/image" Target="../media/image16.jpeg"/><Relationship Id="rId10" Type="http://schemas.openxmlformats.org/officeDocument/2006/relationships/image" Target="../media/image21.jpg"/><Relationship Id="rId4" Type="http://schemas.openxmlformats.org/officeDocument/2006/relationships/image" Target="../media/image15.jpeg"/><Relationship Id="rId9"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legislation.gov.uk/uksi/1992/2966/regulation/4/mad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hse.gov.uk/ppe/index.htm?utm_source=govdelivery&amp;utm_medium=email&amp;utm_campaign=ppe-regs&amp;utm_term=ppe-1&amp;utm_content=digest-7-jul-2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uk/government/publications/bloodborne-viruses-eye-of-the-needl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stericycle.co.uk/solutions/sharps-waste" TargetMode="External"/><Relationship Id="rId2" Type="http://schemas.openxmlformats.org/officeDocument/2006/relationships/hyperlink" Target="https://www.sharpsmart.co.uk/sharpsmart-range" TargetMode="External"/><Relationship Id="rId1" Type="http://schemas.openxmlformats.org/officeDocument/2006/relationships/slideLayout" Target="../slideLayouts/slideLayout2.xml"/><Relationship Id="rId4" Type="http://schemas.openxmlformats.org/officeDocument/2006/relationships/hyperlink" Target="https://www.sharpsmart.co.uk/metal-recycling-solution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www.hse.gov.uk/pubns/books/l8.htm"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hyperlink" Target="https://www.gov.uk/government/publications/the-health-and-social-care-act-2008-code-of-practice-on-the-prevention-and-control-of-infections-and-related-guidance" TargetMode="External"/><Relationship Id="rId2" Type="http://schemas.openxmlformats.org/officeDocument/2006/relationships/hyperlink" Target="https://www.gov.uk/government/uploads/system/uploads/attachment_data/file/170689/HTM_01-05_2013.pdf" TargetMode="External"/><Relationship Id="rId1" Type="http://schemas.openxmlformats.org/officeDocument/2006/relationships/slideLayout" Target="../slideLayouts/slideLayout2.xml"/><Relationship Id="rId5" Type="http://schemas.openxmlformats.org/officeDocument/2006/relationships/hyperlink" Target="https://www.rqia.org.uk/RQIA/files/3f/3fcafc64-d793-4dc6-bb40-f1152a33297b.pdf" TargetMode="External"/><Relationship Id="rId4" Type="http://schemas.openxmlformats.org/officeDocument/2006/relationships/hyperlink" Target="http://www.sdcep.org.uk/published-guidance/decontamination/"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v.uk/government/publications/the-health-and-social-care-act-2008-code-of-practice-on-the-prevention-and-control-of-infections-and-related-guidance"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www.shsspsni.gov.uk/index/phealth/niaic.htm"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0262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4" name="Rectangle 73">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2629" y="0"/>
            <a:ext cx="68413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067" y="1443035"/>
            <a:ext cx="2978949"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971600" y="1586484"/>
            <a:ext cx="2737828" cy="3685032"/>
          </a:xfrm>
          <a:prstGeom prst="ellipse">
            <a:avLst/>
          </a:prstGeom>
          <a:solidFill>
            <a:schemeClr val="accent2">
              <a:lumMod val="75000"/>
            </a:schemeClr>
          </a:solidFill>
          <a:ln>
            <a:noFill/>
          </a:ln>
        </p:spPr>
        <p:txBody>
          <a:bodyPr>
            <a:normAutofit/>
          </a:bodyPr>
          <a:lstStyle/>
          <a:p>
            <a:r>
              <a:rPr lang="en-GB" sz="2200" dirty="0">
                <a:solidFill>
                  <a:srgbClr val="FFFFFF"/>
                </a:solidFill>
              </a:rPr>
              <a:t>OT </a:t>
            </a:r>
            <a:br>
              <a:rPr lang="en-GB" sz="2200" dirty="0">
                <a:solidFill>
                  <a:srgbClr val="FFFFFF"/>
                </a:solidFill>
              </a:rPr>
            </a:br>
            <a:r>
              <a:rPr lang="en-GB" sz="2200" dirty="0">
                <a:solidFill>
                  <a:srgbClr val="FFFFFF"/>
                </a:solidFill>
              </a:rPr>
              <a:t>2026</a:t>
            </a:r>
            <a:br>
              <a:rPr lang="en-GB" sz="2200" dirty="0">
                <a:solidFill>
                  <a:srgbClr val="FFFFFF"/>
                </a:solidFill>
              </a:rPr>
            </a:br>
            <a:endParaRPr lang="en-GB" sz="2200" dirty="0">
              <a:solidFill>
                <a:srgbClr val="FFFFFF"/>
              </a:solidFill>
            </a:endParaRPr>
          </a:p>
        </p:txBody>
      </p:sp>
      <p:sp>
        <p:nvSpPr>
          <p:cNvPr id="74755" name="Rectangle 3"/>
          <p:cNvSpPr>
            <a:spLocks noGrp="1" noChangeArrowheads="1"/>
          </p:cNvSpPr>
          <p:nvPr>
            <p:ph idx="1"/>
          </p:nvPr>
        </p:nvSpPr>
        <p:spPr>
          <a:xfrm>
            <a:off x="3924602" y="1402080"/>
            <a:ext cx="4967877" cy="4691216"/>
          </a:xfrm>
        </p:spPr>
        <p:txBody>
          <a:bodyPr anchor="ctr">
            <a:normAutofit/>
          </a:bodyPr>
          <a:lstStyle/>
          <a:p>
            <a:pPr>
              <a:buFontTx/>
              <a:buNone/>
            </a:pPr>
            <a:endParaRPr lang="en-GB" dirty="0"/>
          </a:p>
          <a:p>
            <a:pPr>
              <a:buFontTx/>
              <a:buNone/>
            </a:pPr>
            <a:endParaRPr lang="en-GB" dirty="0"/>
          </a:p>
          <a:p>
            <a:pPr>
              <a:buFontTx/>
              <a:buNone/>
            </a:pPr>
            <a:r>
              <a:rPr lang="en-GB" sz="2800" b="1" dirty="0"/>
              <a:t>Infection Prevention </a:t>
            </a:r>
          </a:p>
          <a:p>
            <a:pPr>
              <a:buFontTx/>
              <a:buNone/>
            </a:pPr>
            <a:r>
              <a:rPr lang="en-GB" sz="2800" b="1" dirty="0"/>
              <a:t>and Control </a:t>
            </a:r>
          </a:p>
          <a:p>
            <a:pPr>
              <a:buFontTx/>
              <a:buNone/>
            </a:pPr>
            <a:endParaRPr lang="en-GB" sz="2800" b="1" dirty="0"/>
          </a:p>
          <a:p>
            <a:pPr>
              <a:buFontTx/>
              <a:buNone/>
            </a:pPr>
            <a:endParaRPr lang="en-GB" dirty="0"/>
          </a:p>
          <a:p>
            <a:pPr>
              <a:buFontTx/>
              <a:buNone/>
            </a:pPr>
            <a:r>
              <a:rPr lang="en-GB" dirty="0"/>
              <a:t>Amanda Jackson  </a:t>
            </a:r>
          </a:p>
          <a:p>
            <a:pPr>
              <a:buFontTx/>
              <a:buNone/>
            </a:pPr>
            <a:endParaRPr lang="en-GB" dirty="0"/>
          </a:p>
          <a:p>
            <a:pPr>
              <a:buFontTx/>
              <a:buNone/>
            </a:pPr>
            <a:endParaRPr lang="en-GB" dirty="0"/>
          </a:p>
          <a:p>
            <a:pPr>
              <a:buFontTx/>
              <a:buNone/>
            </a:pPr>
            <a:endParaRPr lang="en-GB" dirty="0"/>
          </a:p>
          <a:p>
            <a:pPr>
              <a:buFontTx/>
              <a:buNone/>
            </a:pPr>
            <a:endParaRPr lang="en-GB" dirty="0"/>
          </a:p>
          <a:p>
            <a:pPr>
              <a:buFontTx/>
              <a:buNone/>
            </a:pPr>
            <a:endParaRPr lang="en-GB" dirty="0"/>
          </a:p>
        </p:txBody>
      </p:sp>
    </p:spTree>
    <p:extLst>
      <p:ext uri="{BB962C8B-B14F-4D97-AF65-F5344CB8AC3E}">
        <p14:creationId xmlns:p14="http://schemas.microsoft.com/office/powerpoint/2010/main" val="4248593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D053E7-8591-4E0A-B5D5-E21ACFBB33FB}"/>
              </a:ext>
            </a:extLst>
          </p:cNvPr>
          <p:cNvSpPr>
            <a:spLocks noGrp="1"/>
          </p:cNvSpPr>
          <p:nvPr>
            <p:ph type="title"/>
          </p:nvPr>
        </p:nvSpPr>
        <p:spPr/>
        <p:txBody>
          <a:bodyPr/>
          <a:lstStyle/>
          <a:p>
            <a:r>
              <a:rPr lang="en-GB" dirty="0"/>
              <a:t>Decontamination Lead </a:t>
            </a:r>
          </a:p>
        </p:txBody>
      </p:sp>
      <p:sp>
        <p:nvSpPr>
          <p:cNvPr id="6" name="Content Placeholder 5">
            <a:extLst>
              <a:ext uri="{FF2B5EF4-FFF2-40B4-BE49-F238E27FC236}">
                <a16:creationId xmlns:a16="http://schemas.microsoft.com/office/drawing/2014/main" id="{D6D1090D-6DEA-42F6-B7D5-101A6CC96A6D}"/>
              </a:ext>
            </a:extLst>
          </p:cNvPr>
          <p:cNvSpPr>
            <a:spLocks noGrp="1"/>
          </p:cNvSpPr>
          <p:nvPr>
            <p:ph idx="1"/>
          </p:nvPr>
        </p:nvSpPr>
        <p:spPr>
          <a:xfrm>
            <a:off x="1606045" y="2638045"/>
            <a:ext cx="6422339" cy="3101983"/>
          </a:xfrm>
        </p:spPr>
        <p:txBody>
          <a:bodyPr>
            <a:normAutofit lnSpcReduction="10000"/>
          </a:bodyPr>
          <a:lstStyle/>
          <a:p>
            <a:pPr marL="0" indent="0">
              <a:buNone/>
            </a:pPr>
            <a:r>
              <a:rPr lang="en-GB" dirty="0"/>
              <a:t>For RQIA inspections please note: </a:t>
            </a:r>
          </a:p>
          <a:p>
            <a:pPr marL="0" indent="0">
              <a:buNone/>
            </a:pPr>
            <a:r>
              <a:rPr lang="en-GB" dirty="0"/>
              <a:t>HTM 01-05 Decontamination in primary dental care practices </a:t>
            </a:r>
          </a:p>
          <a:p>
            <a:pPr marL="0" indent="0">
              <a:buNone/>
            </a:pPr>
            <a:endParaRPr lang="en-GB" dirty="0"/>
          </a:p>
          <a:p>
            <a:pPr marL="0" indent="0">
              <a:buNone/>
            </a:pPr>
            <a:r>
              <a:rPr lang="en-GB" dirty="0"/>
              <a:t>HTM 07-01 Safe management of healthcare waste </a:t>
            </a:r>
          </a:p>
          <a:p>
            <a:pPr marL="0" indent="0">
              <a:buNone/>
            </a:pPr>
            <a:endParaRPr lang="en-GB" dirty="0"/>
          </a:p>
          <a:p>
            <a:pPr marL="0" indent="0">
              <a:buNone/>
            </a:pPr>
            <a:r>
              <a:rPr lang="en-GB" dirty="0"/>
              <a:t>HTM 01-04 Decontamination of linen for health and social care </a:t>
            </a:r>
          </a:p>
          <a:p>
            <a:pPr marL="0" indent="0">
              <a:buNone/>
            </a:pPr>
            <a:r>
              <a:rPr lang="en-GB" i="1" dirty="0">
                <a:solidFill>
                  <a:schemeClr val="accent2">
                    <a:lumMod val="75000"/>
                  </a:schemeClr>
                </a:solidFill>
              </a:rPr>
              <a:t>Do you have re-useable bibs </a:t>
            </a:r>
          </a:p>
          <a:p>
            <a:pPr marL="0" indent="0">
              <a:buNone/>
            </a:pPr>
            <a:r>
              <a:rPr lang="en-GB" i="1" dirty="0">
                <a:solidFill>
                  <a:schemeClr val="accent2">
                    <a:lumMod val="75000"/>
                  </a:schemeClr>
                </a:solidFill>
              </a:rPr>
              <a:t>Protocol for scrubs </a:t>
            </a:r>
            <a:r>
              <a:rPr lang="en-GB" i="1">
                <a:solidFill>
                  <a:schemeClr val="accent2">
                    <a:lumMod val="75000"/>
                  </a:schemeClr>
                </a:solidFill>
              </a:rPr>
              <a:t>&amp; uniforms </a:t>
            </a:r>
            <a:endParaRPr lang="en-GB" i="1" dirty="0">
              <a:solidFill>
                <a:schemeClr val="accent2">
                  <a:lumMod val="75000"/>
                </a:schemeClr>
              </a:solidFill>
            </a:endParaRPr>
          </a:p>
        </p:txBody>
      </p:sp>
    </p:spTree>
    <p:extLst>
      <p:ext uri="{BB962C8B-B14F-4D97-AF65-F5344CB8AC3E}">
        <p14:creationId xmlns:p14="http://schemas.microsoft.com/office/powerpoint/2010/main" val="127375619"/>
      </p:ext>
    </p:extLst>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476672"/>
            <a:ext cx="5937755" cy="1152128"/>
          </a:xfrm>
        </p:spPr>
        <p:txBody>
          <a:bodyPr/>
          <a:lstStyle/>
          <a:p>
            <a:r>
              <a:rPr lang="en-GB" dirty="0"/>
              <a:t>Daily House Keeping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8855009"/>
              </p:ext>
            </p:extLst>
          </p:nvPr>
        </p:nvGraphicFramePr>
        <p:xfrm>
          <a:off x="1115616" y="2156764"/>
          <a:ext cx="6709866" cy="4248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2769271"/>
      </p:ext>
    </p:extLst>
  </p:cSld>
  <p:clrMapOvr>
    <a:masterClrMapping/>
  </p:clrMapOvr>
  <p:transition>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78812" cy="968152"/>
          </a:xfrm>
        </p:spPr>
        <p:txBody>
          <a:bodyPr/>
          <a:lstStyle/>
          <a:p>
            <a:r>
              <a:rPr lang="en-GB" dirty="0"/>
              <a:t>Sterilisers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017404"/>
              </p:ext>
            </p:extLst>
          </p:nvPr>
        </p:nvGraphicFramePr>
        <p:xfrm>
          <a:off x="685800" y="1484313"/>
          <a:ext cx="8278812" cy="4043680"/>
        </p:xfrm>
        <a:graphic>
          <a:graphicData uri="http://schemas.openxmlformats.org/drawingml/2006/table">
            <a:tbl>
              <a:tblPr firstRow="1" bandRow="1">
                <a:tableStyleId>{5C22544A-7EE6-4342-B048-85BDC9FD1C3A}</a:tableStyleId>
              </a:tblPr>
              <a:tblGrid>
                <a:gridCol w="2759604">
                  <a:extLst>
                    <a:ext uri="{9D8B030D-6E8A-4147-A177-3AD203B41FA5}">
                      <a16:colId xmlns:a16="http://schemas.microsoft.com/office/drawing/2014/main" val="20000"/>
                    </a:ext>
                  </a:extLst>
                </a:gridCol>
                <a:gridCol w="2759604">
                  <a:extLst>
                    <a:ext uri="{9D8B030D-6E8A-4147-A177-3AD203B41FA5}">
                      <a16:colId xmlns:a16="http://schemas.microsoft.com/office/drawing/2014/main" val="20001"/>
                    </a:ext>
                  </a:extLst>
                </a:gridCol>
                <a:gridCol w="2759604">
                  <a:extLst>
                    <a:ext uri="{9D8B030D-6E8A-4147-A177-3AD203B41FA5}">
                      <a16:colId xmlns:a16="http://schemas.microsoft.com/office/drawing/2014/main" val="20002"/>
                    </a:ext>
                  </a:extLst>
                </a:gridCol>
              </a:tblGrid>
              <a:tr h="370840">
                <a:tc>
                  <a:txBody>
                    <a:bodyPr/>
                    <a:lstStyle/>
                    <a:p>
                      <a:r>
                        <a:rPr lang="en-GB" dirty="0"/>
                        <a:t>Test</a:t>
                      </a:r>
                    </a:p>
                  </a:txBody>
                  <a:tcPr/>
                </a:tc>
                <a:tc>
                  <a:txBody>
                    <a:bodyPr/>
                    <a:lstStyle/>
                    <a:p>
                      <a:r>
                        <a:rPr lang="en-GB" dirty="0"/>
                        <a:t>Type </a:t>
                      </a:r>
                    </a:p>
                  </a:txBody>
                  <a:tcPr/>
                </a:tc>
                <a:tc>
                  <a:txBody>
                    <a:bodyPr/>
                    <a:lstStyle/>
                    <a:p>
                      <a:r>
                        <a:rPr lang="en-GB" dirty="0"/>
                        <a:t>Performed</a:t>
                      </a:r>
                      <a:r>
                        <a:rPr lang="en-GB" baseline="0" dirty="0"/>
                        <a:t> by</a:t>
                      </a:r>
                      <a:endParaRPr lang="en-GB" dirty="0"/>
                    </a:p>
                  </a:txBody>
                  <a:tcPr/>
                </a:tc>
                <a:extLst>
                  <a:ext uri="{0D108BD9-81ED-4DB2-BD59-A6C34878D82A}">
                    <a16:rowId xmlns:a16="http://schemas.microsoft.com/office/drawing/2014/main" val="10000"/>
                  </a:ext>
                </a:extLst>
              </a:tr>
              <a:tr h="370840">
                <a:tc gridSpan="3">
                  <a:txBody>
                    <a:bodyPr/>
                    <a:lstStyle/>
                    <a:p>
                      <a:pPr algn="ctr"/>
                      <a:r>
                        <a:rPr lang="en-GB" b="1" dirty="0">
                          <a:solidFill>
                            <a:schemeClr val="accent6">
                              <a:lumMod val="60000"/>
                              <a:lumOff val="40000"/>
                            </a:schemeClr>
                          </a:solidFill>
                        </a:rPr>
                        <a:t>Daily </a:t>
                      </a:r>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370840">
                <a:tc>
                  <a:txBody>
                    <a:bodyPr/>
                    <a:lstStyle/>
                    <a:p>
                      <a:r>
                        <a:rPr lang="en-GB" dirty="0"/>
                        <a:t>Automatic Control Test</a:t>
                      </a:r>
                    </a:p>
                  </a:txBody>
                  <a:tcPr/>
                </a:tc>
                <a:tc>
                  <a:txBody>
                    <a:bodyPr/>
                    <a:lstStyle/>
                    <a:p>
                      <a:r>
                        <a:rPr lang="en-GB" dirty="0"/>
                        <a:t>B,N,S</a:t>
                      </a:r>
                    </a:p>
                  </a:txBody>
                  <a:tcPr/>
                </a:tc>
                <a:tc>
                  <a:txBody>
                    <a:bodyPr/>
                    <a:lstStyle/>
                    <a:p>
                      <a:r>
                        <a:rPr lang="en-GB" dirty="0"/>
                        <a:t>User or delegated to Operator</a:t>
                      </a:r>
                    </a:p>
                  </a:txBody>
                  <a:tcPr/>
                </a:tc>
                <a:extLst>
                  <a:ext uri="{0D108BD9-81ED-4DB2-BD59-A6C34878D82A}">
                    <a16:rowId xmlns:a16="http://schemas.microsoft.com/office/drawing/2014/main" val="10002"/>
                  </a:ext>
                </a:extLst>
              </a:tr>
              <a:tr h="370840">
                <a:tc>
                  <a:txBody>
                    <a:bodyPr/>
                    <a:lstStyle/>
                    <a:p>
                      <a:r>
                        <a:rPr lang="en-GB" dirty="0"/>
                        <a:t>Steam Penetration Test</a:t>
                      </a:r>
                    </a:p>
                  </a:txBody>
                  <a:tcPr/>
                </a:tc>
                <a:tc>
                  <a:txBody>
                    <a:bodyPr/>
                    <a:lstStyle/>
                    <a:p>
                      <a:r>
                        <a:rPr lang="en-GB" dirty="0"/>
                        <a:t>B, S</a:t>
                      </a:r>
                    </a:p>
                  </a:txBody>
                  <a:tcPr/>
                </a:tc>
                <a:tc>
                  <a:txBody>
                    <a:bodyPr/>
                    <a:lstStyle/>
                    <a:p>
                      <a:r>
                        <a:rPr lang="en-GB" dirty="0"/>
                        <a:t>User or delegated</a:t>
                      </a:r>
                      <a:r>
                        <a:rPr lang="en-GB" baseline="0" dirty="0"/>
                        <a:t> to Operator</a:t>
                      </a:r>
                      <a:endParaRPr lang="en-GB" dirty="0"/>
                    </a:p>
                  </a:txBody>
                  <a:tcPr/>
                </a:tc>
                <a:extLst>
                  <a:ext uri="{0D108BD9-81ED-4DB2-BD59-A6C34878D82A}">
                    <a16:rowId xmlns:a16="http://schemas.microsoft.com/office/drawing/2014/main" val="10003"/>
                  </a:ext>
                </a:extLst>
              </a:tr>
              <a:tr h="370840">
                <a:tc gridSpan="3">
                  <a:txBody>
                    <a:bodyPr/>
                    <a:lstStyle/>
                    <a:p>
                      <a:pPr algn="ctr"/>
                      <a:r>
                        <a:rPr lang="en-GB" dirty="0"/>
                        <a:t>                               </a:t>
                      </a:r>
                      <a:r>
                        <a:rPr lang="en-GB" b="1" dirty="0">
                          <a:solidFill>
                            <a:schemeClr val="accent6">
                              <a:lumMod val="60000"/>
                              <a:lumOff val="40000"/>
                            </a:schemeClr>
                          </a:solidFill>
                        </a:rPr>
                        <a:t>Weekly</a:t>
                      </a:r>
                      <a:r>
                        <a:rPr lang="en-GB" dirty="0"/>
                        <a:t> (in</a:t>
                      </a:r>
                      <a:r>
                        <a:rPr lang="en-GB" baseline="0" dirty="0"/>
                        <a:t> addition to daily)</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4"/>
                  </a:ext>
                </a:extLst>
              </a:tr>
              <a:tr h="370840">
                <a:tc>
                  <a:txBody>
                    <a:bodyPr/>
                    <a:lstStyle/>
                    <a:p>
                      <a:r>
                        <a:rPr lang="en-GB" dirty="0"/>
                        <a:t>Air leakage</a:t>
                      </a:r>
                    </a:p>
                  </a:txBody>
                  <a:tcPr/>
                </a:tc>
                <a:tc>
                  <a:txBody>
                    <a:bodyPr/>
                    <a:lstStyle/>
                    <a:p>
                      <a:r>
                        <a:rPr lang="en-GB" dirty="0"/>
                        <a:t>B, S</a:t>
                      </a:r>
                    </a:p>
                  </a:txBody>
                  <a:tcPr/>
                </a:tc>
                <a:tc>
                  <a:txBody>
                    <a:bodyPr/>
                    <a:lstStyle/>
                    <a:p>
                      <a:r>
                        <a:rPr lang="en-GB" dirty="0"/>
                        <a:t>User or delegated to Operator</a:t>
                      </a:r>
                    </a:p>
                  </a:txBody>
                  <a:tcPr/>
                </a:tc>
                <a:extLst>
                  <a:ext uri="{0D108BD9-81ED-4DB2-BD59-A6C34878D82A}">
                    <a16:rowId xmlns:a16="http://schemas.microsoft.com/office/drawing/2014/main" val="10005"/>
                  </a:ext>
                </a:extLst>
              </a:tr>
              <a:tr h="370840">
                <a:tc>
                  <a:txBody>
                    <a:bodyPr/>
                    <a:lstStyle/>
                    <a:p>
                      <a:r>
                        <a:rPr lang="en-GB" dirty="0"/>
                        <a:t>Residual</a:t>
                      </a:r>
                      <a:r>
                        <a:rPr lang="en-GB" baseline="0" dirty="0"/>
                        <a:t> air test </a:t>
                      </a:r>
                      <a:endParaRPr lang="en-GB" dirty="0"/>
                    </a:p>
                  </a:txBody>
                  <a:tcPr/>
                </a:tc>
                <a:tc>
                  <a:txBody>
                    <a:bodyPr/>
                    <a:lstStyle/>
                    <a:p>
                      <a:r>
                        <a:rPr lang="en-GB" dirty="0"/>
                        <a:t>S, N</a:t>
                      </a:r>
                    </a:p>
                  </a:txBody>
                  <a:tcPr/>
                </a:tc>
                <a:tc>
                  <a:txBody>
                    <a:bodyPr/>
                    <a:lstStyle/>
                    <a:p>
                      <a:r>
                        <a:rPr lang="en-GB" dirty="0"/>
                        <a:t>User or delegated to Operator</a:t>
                      </a:r>
                      <a:r>
                        <a:rPr lang="en-GB" baseline="0" dirty="0"/>
                        <a:t> </a:t>
                      </a:r>
                      <a:endParaRPr lang="en-GB" dirty="0"/>
                    </a:p>
                  </a:txBody>
                  <a:tcPr/>
                </a:tc>
                <a:extLst>
                  <a:ext uri="{0D108BD9-81ED-4DB2-BD59-A6C34878D82A}">
                    <a16:rowId xmlns:a16="http://schemas.microsoft.com/office/drawing/2014/main" val="10006"/>
                  </a:ext>
                </a:extLst>
              </a:tr>
              <a:tr h="370840">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073482128"/>
      </p:ext>
    </p:extLst>
  </p:cSld>
  <p:clrMapOvr>
    <a:masterClrMapping/>
  </p:clrMapOvr>
  <p:transition>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8600"/>
            <a:ext cx="8425632" cy="1143000"/>
          </a:xfrm>
        </p:spPr>
        <p:txBody>
          <a:bodyPr>
            <a:normAutofit fontScale="90000"/>
          </a:bodyPr>
          <a:lstStyle/>
          <a:p>
            <a:r>
              <a:rPr lang="en-GB" dirty="0"/>
              <a:t>Sterilisers </a:t>
            </a:r>
            <a:br>
              <a:rPr lang="en-GB" dirty="0"/>
            </a:br>
            <a:r>
              <a:rPr lang="en-GB" sz="3600" dirty="0"/>
              <a:t>Service Engineer Requirements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535044"/>
              </p:ext>
            </p:extLst>
          </p:nvPr>
        </p:nvGraphicFramePr>
        <p:xfrm>
          <a:off x="539750" y="1773238"/>
          <a:ext cx="8353426" cy="4053840"/>
        </p:xfrm>
        <a:graphic>
          <a:graphicData uri="http://schemas.openxmlformats.org/drawingml/2006/table">
            <a:tbl>
              <a:tblPr firstRow="1" bandRow="1">
                <a:tableStyleId>{5C22544A-7EE6-4342-B048-85BDC9FD1C3A}</a:tableStyleId>
              </a:tblPr>
              <a:tblGrid>
                <a:gridCol w="4176713">
                  <a:extLst>
                    <a:ext uri="{9D8B030D-6E8A-4147-A177-3AD203B41FA5}">
                      <a16:colId xmlns:a16="http://schemas.microsoft.com/office/drawing/2014/main" val="20000"/>
                    </a:ext>
                  </a:extLst>
                </a:gridCol>
                <a:gridCol w="4176713">
                  <a:extLst>
                    <a:ext uri="{9D8B030D-6E8A-4147-A177-3AD203B41FA5}">
                      <a16:colId xmlns:a16="http://schemas.microsoft.com/office/drawing/2014/main" val="20001"/>
                    </a:ext>
                  </a:extLst>
                </a:gridCol>
              </a:tblGrid>
              <a:tr h="370840">
                <a:tc>
                  <a:txBody>
                    <a:bodyPr/>
                    <a:lstStyle/>
                    <a:p>
                      <a:r>
                        <a:rPr lang="en-GB" dirty="0"/>
                        <a:t>Test </a:t>
                      </a:r>
                    </a:p>
                  </a:txBody>
                  <a:tcPr/>
                </a:tc>
                <a:tc>
                  <a:txBody>
                    <a:bodyPr/>
                    <a:lstStyle/>
                    <a:p>
                      <a:r>
                        <a:rPr lang="en-GB" dirty="0"/>
                        <a:t>Type</a:t>
                      </a:r>
                    </a:p>
                  </a:txBody>
                  <a:tcPr/>
                </a:tc>
                <a:extLst>
                  <a:ext uri="{0D108BD9-81ED-4DB2-BD59-A6C34878D82A}">
                    <a16:rowId xmlns:a16="http://schemas.microsoft.com/office/drawing/2014/main" val="10000"/>
                  </a:ext>
                </a:extLst>
              </a:tr>
              <a:tr h="370840">
                <a:tc gridSpan="2">
                  <a:txBody>
                    <a:bodyPr/>
                    <a:lstStyle/>
                    <a:p>
                      <a:pPr algn="ctr"/>
                      <a:r>
                        <a:rPr lang="en-GB" b="1" dirty="0">
                          <a:solidFill>
                            <a:schemeClr val="accent6">
                              <a:lumMod val="60000"/>
                              <a:lumOff val="40000"/>
                            </a:schemeClr>
                          </a:solidFill>
                        </a:rPr>
                        <a:t>Quarterly</a:t>
                      </a:r>
                    </a:p>
                  </a:txBody>
                  <a:tcPr/>
                </a:tc>
                <a:tc hMerge="1">
                  <a:txBody>
                    <a:bodyPr/>
                    <a:lstStyle/>
                    <a:p>
                      <a:endParaRPr lang="en-GB" dirty="0"/>
                    </a:p>
                  </a:txBody>
                  <a:tcPr/>
                </a:tc>
                <a:extLst>
                  <a:ext uri="{0D108BD9-81ED-4DB2-BD59-A6C34878D82A}">
                    <a16:rowId xmlns:a16="http://schemas.microsoft.com/office/drawing/2014/main" val="10001"/>
                  </a:ext>
                </a:extLst>
              </a:tr>
              <a:tr h="370840">
                <a:tc>
                  <a:txBody>
                    <a:bodyPr/>
                    <a:lstStyle/>
                    <a:p>
                      <a:r>
                        <a:rPr lang="en-GB" dirty="0"/>
                        <a:t>Thermometric test </a:t>
                      </a:r>
                    </a:p>
                  </a:txBody>
                  <a:tcPr/>
                </a:tc>
                <a:tc>
                  <a:txBody>
                    <a:bodyPr/>
                    <a:lstStyle/>
                    <a:p>
                      <a:r>
                        <a:rPr lang="en-GB" dirty="0"/>
                        <a:t>B, N, S</a:t>
                      </a:r>
                    </a:p>
                  </a:txBody>
                  <a:tcPr/>
                </a:tc>
                <a:extLst>
                  <a:ext uri="{0D108BD9-81ED-4DB2-BD59-A6C34878D82A}">
                    <a16:rowId xmlns:a16="http://schemas.microsoft.com/office/drawing/2014/main" val="10002"/>
                  </a:ext>
                </a:extLst>
              </a:tr>
              <a:tr h="370840">
                <a:tc gridSpan="2">
                  <a:txBody>
                    <a:bodyPr/>
                    <a:lstStyle/>
                    <a:p>
                      <a:pPr algn="ctr"/>
                      <a:r>
                        <a:rPr lang="en-GB" b="1" dirty="0">
                          <a:solidFill>
                            <a:schemeClr val="accent6">
                              <a:lumMod val="60000"/>
                              <a:lumOff val="40000"/>
                            </a:schemeClr>
                          </a:solidFill>
                        </a:rPr>
                        <a:t>                                   Annually (quarterly test plus)</a:t>
                      </a:r>
                    </a:p>
                  </a:txBody>
                  <a:tcPr/>
                </a:tc>
                <a:tc hMerge="1">
                  <a:txBody>
                    <a:bodyPr/>
                    <a:lstStyle/>
                    <a:p>
                      <a:endParaRPr lang="en-GB" dirty="0"/>
                    </a:p>
                  </a:txBody>
                  <a:tcPr/>
                </a:tc>
                <a:extLst>
                  <a:ext uri="{0D108BD9-81ED-4DB2-BD59-A6C34878D82A}">
                    <a16:rowId xmlns:a16="http://schemas.microsoft.com/office/drawing/2014/main" val="10003"/>
                  </a:ext>
                </a:extLst>
              </a:tr>
              <a:tr h="370840">
                <a:tc>
                  <a:txBody>
                    <a:bodyPr/>
                    <a:lstStyle/>
                    <a:p>
                      <a:r>
                        <a:rPr lang="en-GB" dirty="0"/>
                        <a:t>Steam generator overheat cut out test</a:t>
                      </a:r>
                    </a:p>
                  </a:txBody>
                  <a:tcPr/>
                </a:tc>
                <a:tc>
                  <a:txBody>
                    <a:bodyPr/>
                    <a:lstStyle/>
                    <a:p>
                      <a:r>
                        <a:rPr lang="en-GB" dirty="0"/>
                        <a:t>B, N, S</a:t>
                      </a:r>
                    </a:p>
                  </a:txBody>
                  <a:tcPr/>
                </a:tc>
                <a:extLst>
                  <a:ext uri="{0D108BD9-81ED-4DB2-BD59-A6C34878D82A}">
                    <a16:rowId xmlns:a16="http://schemas.microsoft.com/office/drawing/2014/main" val="10004"/>
                  </a:ext>
                </a:extLst>
              </a:tr>
              <a:tr h="370840">
                <a:tc>
                  <a:txBody>
                    <a:bodyPr/>
                    <a:lstStyle/>
                    <a:p>
                      <a:r>
                        <a:rPr lang="en-GB" dirty="0"/>
                        <a:t>Thermometric</a:t>
                      </a:r>
                      <a:r>
                        <a:rPr lang="en-GB" baseline="0" dirty="0"/>
                        <a:t> Test </a:t>
                      </a:r>
                    </a:p>
                    <a:p>
                      <a:r>
                        <a:rPr lang="en-GB" dirty="0"/>
                        <a:t>Small load </a:t>
                      </a:r>
                    </a:p>
                    <a:p>
                      <a:r>
                        <a:rPr lang="en-GB" dirty="0"/>
                        <a:t>Large load</a:t>
                      </a:r>
                    </a:p>
                  </a:txBody>
                  <a:tcPr/>
                </a:tc>
                <a:tc>
                  <a:txBody>
                    <a:bodyPr/>
                    <a:lstStyle/>
                    <a:p>
                      <a:r>
                        <a:rPr lang="en-GB" dirty="0"/>
                        <a:t>B, N, S </a:t>
                      </a:r>
                    </a:p>
                  </a:txBody>
                  <a:tcPr/>
                </a:tc>
                <a:extLst>
                  <a:ext uri="{0D108BD9-81ED-4DB2-BD59-A6C34878D82A}">
                    <a16:rowId xmlns:a16="http://schemas.microsoft.com/office/drawing/2014/main" val="10005"/>
                  </a:ext>
                </a:extLst>
              </a:tr>
              <a:tr h="370840">
                <a:tc>
                  <a:txBody>
                    <a:bodyPr/>
                    <a:lstStyle/>
                    <a:p>
                      <a:r>
                        <a:rPr lang="en-GB" dirty="0"/>
                        <a:t>Dryness</a:t>
                      </a:r>
                      <a:r>
                        <a:rPr lang="en-GB" baseline="0" dirty="0"/>
                        <a:t> test </a:t>
                      </a:r>
                    </a:p>
                    <a:p>
                      <a:r>
                        <a:rPr lang="en-GB" baseline="0" dirty="0"/>
                        <a:t>Small load</a:t>
                      </a:r>
                    </a:p>
                    <a:p>
                      <a:r>
                        <a:rPr lang="en-GB" baseline="0" dirty="0"/>
                        <a:t>Large load</a:t>
                      </a:r>
                      <a:endParaRPr lang="en-GB" dirty="0"/>
                    </a:p>
                  </a:txBody>
                  <a:tcPr/>
                </a:tc>
                <a:tc>
                  <a:txBody>
                    <a:bodyPr/>
                    <a:lstStyle/>
                    <a:p>
                      <a:r>
                        <a:rPr lang="en-GB" dirty="0"/>
                        <a:t>B, S </a:t>
                      </a:r>
                    </a:p>
                  </a:txBody>
                  <a:tcPr/>
                </a:tc>
                <a:extLst>
                  <a:ext uri="{0D108BD9-81ED-4DB2-BD59-A6C34878D82A}">
                    <a16:rowId xmlns:a16="http://schemas.microsoft.com/office/drawing/2014/main" val="10006"/>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45658642"/>
      </p:ext>
    </p:extLst>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224056"/>
            <a:ext cx="5937755" cy="972696"/>
          </a:xfrm>
        </p:spPr>
        <p:txBody>
          <a:bodyPr>
            <a:normAutofit fontScale="90000"/>
          </a:bodyPr>
          <a:lstStyle/>
          <a:p>
            <a:r>
              <a:rPr lang="en-GB" dirty="0"/>
              <a:t>Automatic Control Test</a:t>
            </a:r>
            <a:br>
              <a:rPr lang="en-GB" dirty="0"/>
            </a:br>
            <a:r>
              <a:rPr lang="en-GB" sz="2000" dirty="0"/>
              <a:t>(ACT)</a:t>
            </a:r>
          </a:p>
        </p:txBody>
      </p:sp>
      <p:sp>
        <p:nvSpPr>
          <p:cNvPr id="3" name="Content Placeholder 2"/>
          <p:cNvSpPr>
            <a:spLocks noGrp="1"/>
          </p:cNvSpPr>
          <p:nvPr>
            <p:ph idx="1"/>
          </p:nvPr>
        </p:nvSpPr>
        <p:spPr>
          <a:xfrm>
            <a:off x="179512" y="1556792"/>
            <a:ext cx="8964488" cy="5301208"/>
          </a:xfrm>
        </p:spPr>
        <p:txBody>
          <a:bodyPr>
            <a:normAutofit/>
          </a:bodyPr>
          <a:lstStyle/>
          <a:p>
            <a:pPr marL="0" indent="0">
              <a:buNone/>
            </a:pPr>
            <a:r>
              <a:rPr lang="en-GB" sz="2400" b="1" dirty="0"/>
              <a:t>A daily observational test performed on all sterilisers to ensure the cycle is within the required specification:</a:t>
            </a:r>
            <a:r>
              <a:rPr lang="en-GB" sz="2400" dirty="0"/>
              <a:t> </a:t>
            </a:r>
          </a:p>
          <a:p>
            <a:pPr marL="0" indent="0">
              <a:buNone/>
            </a:pPr>
            <a:r>
              <a:rPr lang="en-GB" sz="2400" dirty="0">
                <a:solidFill>
                  <a:schemeClr val="accent1">
                    <a:lumMod val="50000"/>
                  </a:schemeClr>
                </a:solidFill>
              </a:rPr>
              <a:t>Observations include:</a:t>
            </a:r>
          </a:p>
          <a:p>
            <a:r>
              <a:rPr lang="en-GB" sz="2400" dirty="0"/>
              <a:t>The cycle times and temperatures are within the correct parameters.</a:t>
            </a:r>
          </a:p>
          <a:p>
            <a:pPr marL="0" indent="0">
              <a:buNone/>
            </a:pPr>
            <a:endParaRPr lang="en-GB" sz="2400" dirty="0"/>
          </a:p>
          <a:p>
            <a:r>
              <a:rPr lang="en-GB" sz="2400" dirty="0"/>
              <a:t>Time &amp; temperature, consistent with previous tests results.</a:t>
            </a:r>
          </a:p>
          <a:p>
            <a:pPr marL="0" indent="0">
              <a:buNone/>
            </a:pPr>
            <a:endParaRPr lang="en-GB" sz="2400" dirty="0"/>
          </a:p>
          <a:p>
            <a:r>
              <a:rPr lang="en-GB" sz="2400" dirty="0"/>
              <a:t>No deviation from normal performance.</a:t>
            </a:r>
          </a:p>
          <a:p>
            <a:pPr marL="0" indent="0">
              <a:buNone/>
            </a:pPr>
            <a:endParaRPr lang="en-GB" sz="2400" dirty="0"/>
          </a:p>
          <a:p>
            <a:r>
              <a:rPr lang="en-GB" sz="2400" dirty="0"/>
              <a:t>The machine displays ‘complete cycle’. </a:t>
            </a:r>
          </a:p>
        </p:txBody>
      </p:sp>
    </p:spTree>
    <p:extLst>
      <p:ext uri="{BB962C8B-B14F-4D97-AF65-F5344CB8AC3E}">
        <p14:creationId xmlns:p14="http://schemas.microsoft.com/office/powerpoint/2010/main" val="243215645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4993" name="Title 1"/>
          <p:cNvSpPr>
            <a:spLocks noGrp="1"/>
          </p:cNvSpPr>
          <p:nvPr>
            <p:ph type="title"/>
          </p:nvPr>
        </p:nvSpPr>
        <p:spPr>
          <a:xfrm>
            <a:off x="1606045" y="964692"/>
            <a:ext cx="5937755" cy="1024148"/>
          </a:xfrm>
        </p:spPr>
        <p:txBody>
          <a:bodyPr/>
          <a:lstStyle/>
          <a:p>
            <a:pPr eaLnBrk="1" hangingPunct="1"/>
            <a:r>
              <a:rPr lang="en-GB" dirty="0"/>
              <a:t>Test </a:t>
            </a:r>
          </a:p>
        </p:txBody>
      </p:sp>
      <p:sp>
        <p:nvSpPr>
          <p:cNvPr id="2004994" name="Content Placeholder 2"/>
          <p:cNvSpPr>
            <a:spLocks noGrp="1"/>
          </p:cNvSpPr>
          <p:nvPr>
            <p:ph idx="1"/>
          </p:nvPr>
        </p:nvSpPr>
        <p:spPr>
          <a:xfrm>
            <a:off x="684213" y="2205038"/>
            <a:ext cx="7772400" cy="4320306"/>
          </a:xfrm>
        </p:spPr>
        <p:txBody>
          <a:bodyPr/>
          <a:lstStyle/>
          <a:p>
            <a:pPr eaLnBrk="1" hangingPunct="1">
              <a:buFontTx/>
              <a:buNone/>
            </a:pPr>
            <a:r>
              <a:rPr lang="en-GB" dirty="0"/>
              <a:t>	</a:t>
            </a:r>
            <a:r>
              <a:rPr lang="en-GB" sz="2800" dirty="0"/>
              <a:t>Temperature, steam, time test strip (TST) can be used to check type N sterilisers</a:t>
            </a:r>
          </a:p>
          <a:p>
            <a:pPr eaLnBrk="1" hangingPunct="1">
              <a:buFontTx/>
              <a:buNone/>
            </a:pPr>
            <a:endParaRPr lang="en-GB" sz="2800" dirty="0"/>
          </a:p>
          <a:p>
            <a:pPr eaLnBrk="1" hangingPunct="1">
              <a:buFontTx/>
              <a:buNone/>
            </a:pPr>
            <a:r>
              <a:rPr lang="en-GB" sz="2800" dirty="0"/>
              <a:t>   Place the strip in the chamber during a </a:t>
            </a:r>
          </a:p>
          <a:p>
            <a:pPr eaLnBrk="1" hangingPunct="1">
              <a:buFontTx/>
              <a:buNone/>
            </a:pPr>
            <a:r>
              <a:rPr lang="en-GB" sz="2800" dirty="0"/>
              <a:t>   cycle, along with the instruments</a:t>
            </a:r>
          </a:p>
          <a:p>
            <a:pPr eaLnBrk="1" hangingPunct="1">
              <a:buFontTx/>
              <a:buNone/>
            </a:pPr>
            <a:endParaRPr lang="en-GB" sz="2800" dirty="0"/>
          </a:p>
          <a:p>
            <a:pPr eaLnBrk="1" hangingPunct="1">
              <a:buFontTx/>
              <a:buNone/>
            </a:pPr>
            <a:endParaRPr lang="en-GB" sz="2800" dirty="0"/>
          </a:p>
          <a:p>
            <a:pPr eaLnBrk="1" hangingPunct="1">
              <a:buFontTx/>
              <a:buNone/>
            </a:pPr>
            <a:r>
              <a:rPr lang="en-GB" sz="2800" dirty="0"/>
              <a:t>    This does not replace ACT </a:t>
            </a:r>
          </a:p>
          <a:p>
            <a:pPr eaLnBrk="1" hangingPunct="1">
              <a:buFontTx/>
              <a:buNone/>
            </a:pPr>
            <a:endParaRPr lang="en-GB" sz="2800" dirty="0"/>
          </a:p>
        </p:txBody>
      </p:sp>
    </p:spTree>
  </p:cSld>
  <p:clrMapOvr>
    <a:masterClrMapping/>
  </p:clrMapOvr>
  <p:transition>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8065" name="Picture 2"/>
          <p:cNvPicPr>
            <a:picLocks noChangeAspect="1" noChangeArrowheads="1"/>
          </p:cNvPicPr>
          <p:nvPr/>
        </p:nvPicPr>
        <p:blipFill>
          <a:blip r:embed="rId3" cstate="print"/>
          <a:srcRect/>
          <a:stretch>
            <a:fillRect/>
          </a:stretch>
        </p:blipFill>
        <p:spPr bwMode="auto">
          <a:xfrm>
            <a:off x="3143250" y="1071563"/>
            <a:ext cx="1704975" cy="4848225"/>
          </a:xfrm>
          <a:prstGeom prst="rect">
            <a:avLst/>
          </a:prstGeom>
          <a:noFill/>
          <a:ln w="9525">
            <a:noFill/>
            <a:miter lim="800000"/>
            <a:headEnd/>
            <a:tailEnd/>
          </a:ln>
        </p:spPr>
      </p:pic>
      <p:sp>
        <p:nvSpPr>
          <p:cNvPr id="3" name="Oval 2"/>
          <p:cNvSpPr/>
          <p:nvPr/>
        </p:nvSpPr>
        <p:spPr>
          <a:xfrm>
            <a:off x="3071813" y="1357313"/>
            <a:ext cx="1214437" cy="1428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Oval 5"/>
          <p:cNvSpPr/>
          <p:nvPr/>
        </p:nvSpPr>
        <p:spPr>
          <a:xfrm>
            <a:off x="3103563" y="1970088"/>
            <a:ext cx="1662112" cy="193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7" name="Rounded Rectangle 6"/>
          <p:cNvSpPr/>
          <p:nvPr/>
        </p:nvSpPr>
        <p:spPr>
          <a:xfrm>
            <a:off x="3311525" y="2780928"/>
            <a:ext cx="1454150" cy="27363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8" name="Oval 7"/>
          <p:cNvSpPr/>
          <p:nvPr/>
        </p:nvSpPr>
        <p:spPr>
          <a:xfrm>
            <a:off x="3914775" y="1622425"/>
            <a:ext cx="722313" cy="1555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3" name="Rounded Rectangle 12"/>
          <p:cNvSpPr/>
          <p:nvPr/>
        </p:nvSpPr>
        <p:spPr>
          <a:xfrm>
            <a:off x="3219450" y="1609725"/>
            <a:ext cx="669925" cy="1412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4" name="Rounded Rectangle 13"/>
          <p:cNvSpPr/>
          <p:nvPr/>
        </p:nvSpPr>
        <p:spPr>
          <a:xfrm>
            <a:off x="3255963" y="1763713"/>
            <a:ext cx="401637" cy="1301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cxnSp>
        <p:nvCxnSpPr>
          <p:cNvPr id="16" name="Straight Arrow Connector 15"/>
          <p:cNvCxnSpPr>
            <a:stCxn id="2008078" idx="3"/>
            <a:endCxn id="3" idx="2"/>
          </p:cNvCxnSpPr>
          <p:nvPr/>
        </p:nvCxnSpPr>
        <p:spPr>
          <a:xfrm>
            <a:off x="2208213" y="1000126"/>
            <a:ext cx="863600"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3" idx="1"/>
          </p:cNvCxnSpPr>
          <p:nvPr/>
        </p:nvCxnSpPr>
        <p:spPr>
          <a:xfrm flipV="1">
            <a:off x="2433638" y="1681163"/>
            <a:ext cx="785812" cy="19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4" idx="1"/>
          </p:cNvCxnSpPr>
          <p:nvPr/>
        </p:nvCxnSpPr>
        <p:spPr>
          <a:xfrm flipV="1">
            <a:off x="2411413" y="1844675"/>
            <a:ext cx="873125"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 idx="6"/>
          </p:cNvCxnSpPr>
          <p:nvPr/>
        </p:nvCxnSpPr>
        <p:spPr>
          <a:xfrm rot="10800000" flipV="1">
            <a:off x="4637088" y="1546225"/>
            <a:ext cx="771525" cy="153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6" idx="6"/>
          </p:cNvCxnSpPr>
          <p:nvPr/>
        </p:nvCxnSpPr>
        <p:spPr>
          <a:xfrm rot="10800000" flipV="1">
            <a:off x="4765675" y="2035175"/>
            <a:ext cx="695325" cy="31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0800000" flipV="1">
            <a:off x="5003800" y="4508500"/>
            <a:ext cx="992188" cy="246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08078" name="TextBox 29"/>
          <p:cNvSpPr txBox="1">
            <a:spLocks noChangeArrowheads="1"/>
          </p:cNvSpPr>
          <p:nvPr/>
        </p:nvSpPr>
        <p:spPr bwMode="auto">
          <a:xfrm>
            <a:off x="428625" y="404813"/>
            <a:ext cx="1779588" cy="1190625"/>
          </a:xfrm>
          <a:prstGeom prst="rect">
            <a:avLst/>
          </a:prstGeom>
          <a:noFill/>
          <a:ln w="9525">
            <a:noFill/>
            <a:miter lim="800000"/>
            <a:headEnd/>
            <a:tailEnd/>
          </a:ln>
        </p:spPr>
        <p:txBody>
          <a:bodyPr wrap="square">
            <a:spAutoFit/>
          </a:bodyPr>
          <a:lstStyle/>
          <a:p>
            <a:r>
              <a:rPr lang="en-GB" dirty="0">
                <a:cs typeface="Tahoma" pitchFamily="34" charset="0"/>
              </a:rPr>
              <a:t>Serial Number (Unique Identifier of Steriliser)</a:t>
            </a:r>
          </a:p>
        </p:txBody>
      </p:sp>
      <p:sp>
        <p:nvSpPr>
          <p:cNvPr id="2008079" name="TextBox 30"/>
          <p:cNvSpPr txBox="1">
            <a:spLocks noChangeArrowheads="1"/>
          </p:cNvSpPr>
          <p:nvPr/>
        </p:nvSpPr>
        <p:spPr bwMode="auto">
          <a:xfrm>
            <a:off x="5614988" y="1262063"/>
            <a:ext cx="2035175" cy="369887"/>
          </a:xfrm>
          <a:prstGeom prst="rect">
            <a:avLst/>
          </a:prstGeom>
          <a:noFill/>
          <a:ln w="9525">
            <a:noFill/>
            <a:miter lim="800000"/>
            <a:headEnd/>
            <a:tailEnd/>
          </a:ln>
        </p:spPr>
        <p:txBody>
          <a:bodyPr>
            <a:spAutoFit/>
          </a:bodyPr>
          <a:lstStyle/>
          <a:p>
            <a:r>
              <a:rPr lang="en-GB" dirty="0">
                <a:cs typeface="Tahoma" pitchFamily="34" charset="0"/>
              </a:rPr>
              <a:t>Cycle start Time</a:t>
            </a:r>
          </a:p>
        </p:txBody>
      </p:sp>
      <p:sp>
        <p:nvSpPr>
          <p:cNvPr id="2008080" name="TextBox 31"/>
          <p:cNvSpPr txBox="1">
            <a:spLocks noChangeArrowheads="1"/>
          </p:cNvSpPr>
          <p:nvPr/>
        </p:nvSpPr>
        <p:spPr bwMode="auto">
          <a:xfrm>
            <a:off x="5692775" y="1879600"/>
            <a:ext cx="1738313" cy="374650"/>
          </a:xfrm>
          <a:prstGeom prst="rect">
            <a:avLst/>
          </a:prstGeom>
          <a:noFill/>
          <a:ln w="9525">
            <a:noFill/>
            <a:miter lim="800000"/>
            <a:headEnd/>
            <a:tailEnd/>
          </a:ln>
        </p:spPr>
        <p:txBody>
          <a:bodyPr>
            <a:spAutoFit/>
          </a:bodyPr>
          <a:lstStyle/>
          <a:p>
            <a:r>
              <a:rPr lang="en-GB" dirty="0">
                <a:cs typeface="Tahoma" pitchFamily="34" charset="0"/>
              </a:rPr>
              <a:t>Cycle Program</a:t>
            </a:r>
          </a:p>
        </p:txBody>
      </p:sp>
      <p:sp>
        <p:nvSpPr>
          <p:cNvPr id="2008081" name="TextBox 32"/>
          <p:cNvSpPr txBox="1">
            <a:spLocks noChangeArrowheads="1"/>
          </p:cNvSpPr>
          <p:nvPr/>
        </p:nvSpPr>
        <p:spPr bwMode="auto">
          <a:xfrm>
            <a:off x="5383213" y="3322638"/>
            <a:ext cx="3463925" cy="646331"/>
          </a:xfrm>
          <a:prstGeom prst="rect">
            <a:avLst/>
          </a:prstGeom>
          <a:noFill/>
          <a:ln w="9525">
            <a:noFill/>
            <a:miter lim="800000"/>
            <a:headEnd/>
            <a:tailEnd/>
          </a:ln>
        </p:spPr>
        <p:txBody>
          <a:bodyPr>
            <a:spAutoFit/>
          </a:bodyPr>
          <a:lstStyle/>
          <a:p>
            <a:r>
              <a:rPr lang="en-GB" dirty="0">
                <a:cs typeface="Tahoma" pitchFamily="34" charset="0"/>
              </a:rPr>
              <a:t>Sterilisation Time</a:t>
            </a:r>
          </a:p>
          <a:p>
            <a:r>
              <a:rPr lang="en-GB" dirty="0">
                <a:cs typeface="Tahoma" pitchFamily="34" charset="0"/>
              </a:rPr>
              <a:t>134 - 137</a:t>
            </a:r>
            <a:r>
              <a:rPr lang="en-GB" baseline="30000" dirty="0">
                <a:cs typeface="Tahoma" pitchFamily="34" charset="0"/>
              </a:rPr>
              <a:t>o</a:t>
            </a:r>
            <a:r>
              <a:rPr lang="en-GB" dirty="0">
                <a:cs typeface="Tahoma" pitchFamily="34" charset="0"/>
              </a:rPr>
              <a:t>C</a:t>
            </a:r>
          </a:p>
        </p:txBody>
      </p:sp>
      <p:sp>
        <p:nvSpPr>
          <p:cNvPr id="2008082" name="TextBox 33"/>
          <p:cNvSpPr txBox="1">
            <a:spLocks noChangeArrowheads="1"/>
          </p:cNvSpPr>
          <p:nvPr/>
        </p:nvSpPr>
        <p:spPr bwMode="auto">
          <a:xfrm>
            <a:off x="1547812" y="1530349"/>
            <a:ext cx="885825" cy="376237"/>
          </a:xfrm>
          <a:prstGeom prst="rect">
            <a:avLst/>
          </a:prstGeom>
          <a:noFill/>
          <a:ln w="9525">
            <a:noFill/>
            <a:miter lim="800000"/>
            <a:headEnd/>
            <a:tailEnd/>
          </a:ln>
        </p:spPr>
        <p:txBody>
          <a:bodyPr wrap="square">
            <a:spAutoFit/>
          </a:bodyPr>
          <a:lstStyle/>
          <a:p>
            <a:r>
              <a:rPr lang="en-GB" dirty="0">
                <a:cs typeface="Tahoma" pitchFamily="34" charset="0"/>
              </a:rPr>
              <a:t>Date</a:t>
            </a:r>
          </a:p>
        </p:txBody>
      </p:sp>
      <p:cxnSp>
        <p:nvCxnSpPr>
          <p:cNvPr id="22" name="Straight Arrow Connector 21"/>
          <p:cNvCxnSpPr/>
          <p:nvPr/>
        </p:nvCxnSpPr>
        <p:spPr>
          <a:xfrm>
            <a:off x="2000250" y="3857625"/>
            <a:ext cx="1428750"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08085" name="TextBox 22"/>
          <p:cNvSpPr txBox="1">
            <a:spLocks noChangeArrowheads="1"/>
          </p:cNvSpPr>
          <p:nvPr/>
        </p:nvSpPr>
        <p:spPr bwMode="auto">
          <a:xfrm>
            <a:off x="428625" y="3643313"/>
            <a:ext cx="1714500" cy="1200150"/>
          </a:xfrm>
          <a:prstGeom prst="rect">
            <a:avLst/>
          </a:prstGeom>
          <a:noFill/>
          <a:ln w="9525">
            <a:noFill/>
            <a:miter lim="800000"/>
            <a:headEnd/>
            <a:tailEnd/>
          </a:ln>
        </p:spPr>
        <p:txBody>
          <a:bodyPr>
            <a:spAutoFit/>
          </a:bodyPr>
          <a:lstStyle/>
          <a:p>
            <a:r>
              <a:rPr lang="en-GB" dirty="0">
                <a:cs typeface="Tahoma" pitchFamily="34" charset="0"/>
              </a:rPr>
              <a:t>Mid-Point    </a:t>
            </a:r>
          </a:p>
          <a:p>
            <a:r>
              <a:rPr lang="en-GB" dirty="0">
                <a:cs typeface="Tahoma" pitchFamily="34" charset="0"/>
              </a:rPr>
              <a:t>temp &amp; pressure reading taken</a:t>
            </a:r>
          </a:p>
        </p:txBody>
      </p:sp>
      <p:sp>
        <p:nvSpPr>
          <p:cNvPr id="4" name="Rectangle 3"/>
          <p:cNvSpPr/>
          <p:nvPr/>
        </p:nvSpPr>
        <p:spPr>
          <a:xfrm>
            <a:off x="1318419" y="1861622"/>
            <a:ext cx="2679109" cy="369332"/>
          </a:xfrm>
          <a:prstGeom prst="rect">
            <a:avLst/>
          </a:prstGeom>
        </p:spPr>
        <p:txBody>
          <a:bodyPr wrap="square">
            <a:spAutoFit/>
          </a:bodyPr>
          <a:lstStyle/>
          <a:p>
            <a:pPr lvl="0"/>
            <a:r>
              <a:rPr lang="en-GB" dirty="0">
                <a:solidFill>
                  <a:srgbClr val="000000"/>
                </a:solidFill>
                <a:cs typeface="Tahoma" pitchFamily="34" charset="0"/>
              </a:rPr>
              <a:t>Cycle Number </a:t>
            </a:r>
          </a:p>
        </p:txBody>
      </p:sp>
    </p:spTree>
    <p:extLst>
      <p:ext uri="{BB962C8B-B14F-4D97-AF65-F5344CB8AC3E}">
        <p14:creationId xmlns:p14="http://schemas.microsoft.com/office/powerpoint/2010/main" val="4231479149"/>
      </p:ext>
    </p:extLst>
  </p:cSld>
  <p:clrMapOvr>
    <a:masterClrMapping/>
  </p:clrMapOvr>
  <p:transition>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9089" name="Picture 4"/>
          <p:cNvPicPr>
            <a:picLocks noChangeAspect="1" noChangeArrowheads="1"/>
          </p:cNvPicPr>
          <p:nvPr/>
        </p:nvPicPr>
        <p:blipFill>
          <a:blip r:embed="rId2" cstate="print"/>
          <a:srcRect/>
          <a:stretch>
            <a:fillRect/>
          </a:stretch>
        </p:blipFill>
        <p:spPr bwMode="auto">
          <a:xfrm>
            <a:off x="3238500" y="0"/>
            <a:ext cx="5905500" cy="6957392"/>
          </a:xfrm>
          <a:prstGeom prst="rect">
            <a:avLst/>
          </a:prstGeom>
          <a:noFill/>
          <a:ln w="9525">
            <a:noFill/>
            <a:miter lim="800000"/>
            <a:headEnd/>
            <a:tailEnd/>
          </a:ln>
        </p:spPr>
      </p:pic>
      <p:sp>
        <p:nvSpPr>
          <p:cNvPr id="2009090" name="Title 1"/>
          <p:cNvSpPr>
            <a:spLocks/>
          </p:cNvSpPr>
          <p:nvPr/>
        </p:nvSpPr>
        <p:spPr bwMode="auto">
          <a:xfrm>
            <a:off x="395288" y="2636838"/>
            <a:ext cx="2592387" cy="1871662"/>
          </a:xfrm>
          <a:prstGeom prst="rect">
            <a:avLst/>
          </a:prstGeom>
          <a:noFill/>
          <a:ln w="9525">
            <a:noFill/>
            <a:miter lim="800000"/>
            <a:headEnd/>
            <a:tailEnd/>
          </a:ln>
        </p:spPr>
        <p:txBody>
          <a:bodyPr anchor="ctr"/>
          <a:lstStyle/>
          <a:p>
            <a:pPr algn="ctr"/>
            <a:r>
              <a:rPr lang="en-GB" sz="3600" dirty="0">
                <a:solidFill>
                  <a:schemeClr val="tx2"/>
                </a:solidFill>
              </a:rPr>
              <a:t>Example of Daily test sheet</a:t>
            </a:r>
          </a:p>
        </p:txBody>
      </p:sp>
    </p:spTree>
    <p:extLst>
      <p:ext uri="{BB962C8B-B14F-4D97-AF65-F5344CB8AC3E}">
        <p14:creationId xmlns:p14="http://schemas.microsoft.com/office/powerpoint/2010/main" val="2984485416"/>
      </p:ext>
    </p:extLst>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152" y="192300"/>
            <a:ext cx="5937755" cy="1460716"/>
          </a:xfrm>
        </p:spPr>
        <p:txBody>
          <a:bodyPr/>
          <a:lstStyle/>
          <a:p>
            <a:r>
              <a:rPr lang="en-GB" dirty="0"/>
              <a:t>Steam Penetration Test</a:t>
            </a:r>
          </a:p>
        </p:txBody>
      </p:sp>
      <p:sp>
        <p:nvSpPr>
          <p:cNvPr id="3" name="Content Placeholder 2"/>
          <p:cNvSpPr>
            <a:spLocks noGrp="1"/>
          </p:cNvSpPr>
          <p:nvPr>
            <p:ph idx="1"/>
          </p:nvPr>
        </p:nvSpPr>
        <p:spPr>
          <a:xfrm>
            <a:off x="1606045" y="1945413"/>
            <a:ext cx="5937755" cy="3794615"/>
          </a:xfrm>
        </p:spPr>
        <p:txBody>
          <a:bodyPr/>
          <a:lstStyle/>
          <a:p>
            <a:pPr marL="0" indent="0" algn="ctr">
              <a:buNone/>
            </a:pPr>
            <a:r>
              <a:rPr lang="en-GB" dirty="0"/>
              <a:t>Use manufacturers` recommended test</a:t>
            </a:r>
          </a:p>
          <a:p>
            <a:r>
              <a:rPr lang="en-GB" dirty="0"/>
              <a:t>Bowie dick</a:t>
            </a:r>
          </a:p>
          <a:p>
            <a:r>
              <a:rPr lang="en-GB" dirty="0"/>
              <a:t>Helix </a:t>
            </a:r>
          </a:p>
          <a:p>
            <a:r>
              <a:rPr lang="en-GB" dirty="0"/>
              <a:t>Special for ‘S’ type </a:t>
            </a:r>
          </a:p>
          <a:p>
            <a:pPr marL="0" indent="0" algn="ctr">
              <a:buNone/>
            </a:pPr>
            <a:endParaRPr lang="en-GB" dirty="0"/>
          </a:p>
        </p:txBody>
      </p:sp>
    </p:spTree>
    <p:extLst>
      <p:ext uri="{BB962C8B-B14F-4D97-AF65-F5344CB8AC3E}">
        <p14:creationId xmlns:p14="http://schemas.microsoft.com/office/powerpoint/2010/main" val="1925143295"/>
      </p:ext>
    </p:extLst>
  </p:cSld>
  <p:clrMapOvr>
    <a:masterClrMapping/>
  </p:clrMapOvr>
  <p:transition>
    <p:wipe dir="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02624" cy="1080120"/>
          </a:xfrm>
        </p:spPr>
        <p:txBody>
          <a:bodyPr/>
          <a:lstStyle/>
          <a:p>
            <a:r>
              <a:rPr lang="en-GB" dirty="0"/>
              <a:t>Validation Report Check List</a:t>
            </a:r>
            <a:br>
              <a:rPr lang="en-GB" dirty="0"/>
            </a:br>
            <a:r>
              <a:rPr lang="en-GB" sz="1400" dirty="0"/>
              <a:t>Given to you by service engineer</a:t>
            </a:r>
          </a:p>
        </p:txBody>
      </p:sp>
      <p:sp>
        <p:nvSpPr>
          <p:cNvPr id="3" name="Content Placeholder 2"/>
          <p:cNvSpPr>
            <a:spLocks noGrp="1"/>
          </p:cNvSpPr>
          <p:nvPr>
            <p:ph idx="1"/>
          </p:nvPr>
        </p:nvSpPr>
        <p:spPr>
          <a:xfrm>
            <a:off x="611560" y="1484784"/>
            <a:ext cx="8194112" cy="5112568"/>
          </a:xfrm>
        </p:spPr>
        <p:txBody>
          <a:bodyPr>
            <a:normAutofit fontScale="47500" lnSpcReduction="20000"/>
          </a:bodyPr>
          <a:lstStyle/>
          <a:p>
            <a:pPr marL="0" indent="0">
              <a:buNone/>
            </a:pPr>
            <a:r>
              <a:rPr lang="en-GB" sz="4400" dirty="0"/>
              <a:t>The test report must contain all the relevant information: </a:t>
            </a:r>
          </a:p>
          <a:p>
            <a:pPr marL="0" indent="0">
              <a:buNone/>
            </a:pPr>
            <a:endParaRPr lang="en-GB" sz="1100" dirty="0"/>
          </a:p>
          <a:p>
            <a:r>
              <a:rPr lang="en-GB" sz="2900" dirty="0"/>
              <a:t>Site (your practice)</a:t>
            </a:r>
          </a:p>
          <a:p>
            <a:r>
              <a:rPr lang="en-GB" sz="2900" dirty="0"/>
              <a:t>Location (room number)</a:t>
            </a:r>
          </a:p>
          <a:p>
            <a:r>
              <a:rPr lang="en-GB" sz="2900" dirty="0"/>
              <a:t>Machine make, model, serial number</a:t>
            </a:r>
          </a:p>
          <a:p>
            <a:r>
              <a:rPr lang="en-GB" sz="2900" dirty="0"/>
              <a:t>Machine identification number</a:t>
            </a:r>
          </a:p>
          <a:p>
            <a:r>
              <a:rPr lang="en-GB" sz="2900" dirty="0"/>
              <a:t>Time &amp; date test was carried out</a:t>
            </a:r>
          </a:p>
          <a:p>
            <a:r>
              <a:rPr lang="en-GB" sz="2900" dirty="0"/>
              <a:t>Summary of tests and results</a:t>
            </a:r>
          </a:p>
          <a:p>
            <a:r>
              <a:rPr lang="en-GB" sz="2900" dirty="0"/>
              <a:t>Test person`s name &amp; declaration </a:t>
            </a:r>
          </a:p>
          <a:p>
            <a:r>
              <a:rPr lang="en-GB" sz="2900" dirty="0"/>
              <a:t>Test person`s qualifications</a:t>
            </a:r>
          </a:p>
          <a:p>
            <a:r>
              <a:rPr lang="en-GB" sz="2900" dirty="0"/>
              <a:t>List of calibration equipment used </a:t>
            </a:r>
          </a:p>
          <a:p>
            <a:r>
              <a:rPr lang="en-GB" sz="2900" dirty="0"/>
              <a:t>Calibration equipment is within date</a:t>
            </a:r>
          </a:p>
          <a:p>
            <a:r>
              <a:rPr lang="en-GB" sz="2900" dirty="0"/>
              <a:t>Calibration report (shows the thermocouples were calibrated to test the equipment)</a:t>
            </a:r>
          </a:p>
          <a:p>
            <a:r>
              <a:rPr lang="en-GB" sz="2900" dirty="0"/>
              <a:t>Type &amp; purpose of each test undertaken</a:t>
            </a:r>
          </a:p>
          <a:p>
            <a:r>
              <a:rPr lang="en-GB" sz="2900" dirty="0"/>
              <a:t>Data collected</a:t>
            </a:r>
          </a:p>
          <a:p>
            <a:r>
              <a:rPr lang="en-GB" sz="2900" dirty="0"/>
              <a:t>Photograph of load</a:t>
            </a:r>
          </a:p>
          <a:p>
            <a:r>
              <a:rPr lang="en-GB" sz="2900" dirty="0"/>
              <a:t>Printouts from machine</a:t>
            </a:r>
          </a:p>
          <a:p>
            <a:pPr marL="0" indent="0">
              <a:buNone/>
            </a:pPr>
            <a:endParaRPr lang="en-GB" dirty="0"/>
          </a:p>
          <a:p>
            <a:endParaRPr lang="en-GB" dirty="0"/>
          </a:p>
        </p:txBody>
      </p:sp>
    </p:spTree>
    <p:extLst>
      <p:ext uri="{BB962C8B-B14F-4D97-AF65-F5344CB8AC3E}">
        <p14:creationId xmlns:p14="http://schemas.microsoft.com/office/powerpoint/2010/main" val="3705989308"/>
      </p:ext>
    </p:extLst>
  </p:cSld>
  <p:clrMapOvr>
    <a:masterClrMapping/>
  </p:clrMapOvr>
  <p:transition>
    <p:wipe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Only what is required?</a:t>
            </a:r>
          </a:p>
        </p:txBody>
      </p:sp>
      <p:sp>
        <p:nvSpPr>
          <p:cNvPr id="4" name="Content Placeholder 3">
            <a:extLst>
              <a:ext uri="{FF2B5EF4-FFF2-40B4-BE49-F238E27FC236}">
                <a16:creationId xmlns:a16="http://schemas.microsoft.com/office/drawing/2014/main" id="{C51E6658-550E-46CB-B13C-16C8B085C35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56935498"/>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ECF9B-9837-4D76-8548-FCCEA6774413}"/>
              </a:ext>
            </a:extLst>
          </p:cNvPr>
          <p:cNvSpPr>
            <a:spLocks noGrp="1"/>
          </p:cNvSpPr>
          <p:nvPr>
            <p:ph type="title"/>
          </p:nvPr>
        </p:nvSpPr>
        <p:spPr/>
        <p:txBody>
          <a:bodyPr/>
          <a:lstStyle/>
          <a:p>
            <a:r>
              <a:rPr lang="en-GB" dirty="0"/>
              <a:t>Policy &amp; Procedures </a:t>
            </a:r>
          </a:p>
        </p:txBody>
      </p:sp>
      <p:sp>
        <p:nvSpPr>
          <p:cNvPr id="3" name="Content Placeholder 2">
            <a:extLst>
              <a:ext uri="{FF2B5EF4-FFF2-40B4-BE49-F238E27FC236}">
                <a16:creationId xmlns:a16="http://schemas.microsoft.com/office/drawing/2014/main" id="{5F429757-069A-454B-83C4-032C96174685}"/>
              </a:ext>
            </a:extLst>
          </p:cNvPr>
          <p:cNvSpPr>
            <a:spLocks noGrp="1"/>
          </p:cNvSpPr>
          <p:nvPr>
            <p:ph idx="1"/>
          </p:nvPr>
        </p:nvSpPr>
        <p:spPr/>
        <p:txBody>
          <a:bodyPr>
            <a:normAutofit fontScale="70000" lnSpcReduction="20000"/>
          </a:bodyPr>
          <a:lstStyle/>
          <a:p>
            <a:r>
              <a:rPr lang="en-GB" dirty="0">
                <a:latin typeface="FS Albert"/>
              </a:rPr>
              <a:t>Minimising the risk of transmitting infection and sharps injuries, and occupational health arrangements for staff at risk of hepatitis B</a:t>
            </a:r>
          </a:p>
          <a:p>
            <a:r>
              <a:rPr lang="en-GB" dirty="0">
                <a:latin typeface="FS Albert"/>
              </a:rPr>
              <a:t>Decontamination and storage of instruments</a:t>
            </a:r>
          </a:p>
          <a:p>
            <a:r>
              <a:rPr lang="en-GB" dirty="0">
                <a:latin typeface="FS Albert"/>
              </a:rPr>
              <a:t>Procedures for cleaning, disinfection and sterilisation of instruments</a:t>
            </a:r>
          </a:p>
          <a:p>
            <a:r>
              <a:rPr lang="en-GB" dirty="0">
                <a:latin typeface="FS Albert"/>
              </a:rPr>
              <a:t>Management and disposal of clinical waste</a:t>
            </a:r>
          </a:p>
          <a:p>
            <a:r>
              <a:rPr lang="en-GB" dirty="0">
                <a:latin typeface="FS Albert"/>
              </a:rPr>
              <a:t>Hand hygiene</a:t>
            </a:r>
          </a:p>
          <a:p>
            <a:r>
              <a:rPr lang="en-GB" dirty="0">
                <a:latin typeface="FS Albert"/>
              </a:rPr>
              <a:t>Decontamination of new reusable instruments</a:t>
            </a:r>
          </a:p>
          <a:p>
            <a:r>
              <a:rPr lang="en-GB" dirty="0">
                <a:latin typeface="FS Albert"/>
              </a:rPr>
              <a:t>Use of personal protective equipment</a:t>
            </a:r>
          </a:p>
          <a:p>
            <a:r>
              <a:rPr lang="en-GB" dirty="0">
                <a:latin typeface="FS Albert"/>
              </a:rPr>
              <a:t>Recommended disinfectants and their use, storage and disposal</a:t>
            </a:r>
          </a:p>
          <a:p>
            <a:r>
              <a:rPr lang="en-GB" dirty="0">
                <a:latin typeface="FS Albert"/>
              </a:rPr>
              <a:t>Spillage procedure</a:t>
            </a:r>
          </a:p>
          <a:p>
            <a:r>
              <a:rPr lang="en-GB" dirty="0">
                <a:latin typeface="FS Albert"/>
              </a:rPr>
              <a:t>Environmental cleaning.</a:t>
            </a:r>
          </a:p>
          <a:p>
            <a:endParaRPr lang="en-GB" dirty="0"/>
          </a:p>
        </p:txBody>
      </p:sp>
    </p:spTree>
    <p:extLst>
      <p:ext uri="{BB962C8B-B14F-4D97-AF65-F5344CB8AC3E}">
        <p14:creationId xmlns:p14="http://schemas.microsoft.com/office/powerpoint/2010/main" val="2857183443"/>
      </p:ext>
    </p:extLst>
  </p:cSld>
  <p:clrMapOvr>
    <a:masterClrMapping/>
  </p:clrMapOvr>
  <p:transition>
    <p:wipe dir="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258" y="161258"/>
            <a:ext cx="5937755" cy="972696"/>
          </a:xfrm>
        </p:spPr>
        <p:txBody>
          <a:bodyPr/>
          <a:lstStyle/>
          <a:p>
            <a:r>
              <a:rPr lang="en-GB" dirty="0"/>
              <a:t>Audit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3449306"/>
              </p:ext>
            </p:extLst>
          </p:nvPr>
        </p:nvGraphicFramePr>
        <p:xfrm>
          <a:off x="685800" y="1268760"/>
          <a:ext cx="813467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172262"/>
      </p:ext>
    </p:extLst>
  </p:cSld>
  <p:clrMapOvr>
    <a:masterClrMapping/>
  </p:clrMapOvr>
  <p:transition>
    <p:wipe dir="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24056"/>
            <a:ext cx="5937755" cy="1188720"/>
          </a:xfrm>
        </p:spPr>
        <p:txBody>
          <a:bodyPr/>
          <a:lstStyle/>
          <a:p>
            <a:r>
              <a:rPr lang="en-GB" dirty="0"/>
              <a:t>Audit tool</a:t>
            </a:r>
            <a:endParaRPr lang="en-US" dirty="0"/>
          </a:p>
        </p:txBody>
      </p:sp>
      <p:pic>
        <p:nvPicPr>
          <p:cNvPr id="4" name="Content Placeholder 3" descr="Aduit tool.bmp"/>
          <p:cNvPicPr>
            <a:picLocks noGrp="1" noChangeAspect="1"/>
          </p:cNvPicPr>
          <p:nvPr>
            <p:ph sz="half" idx="1"/>
          </p:nvPr>
        </p:nvPicPr>
        <p:blipFill>
          <a:blip r:embed="rId2" cstate="print"/>
          <a:stretch>
            <a:fillRect/>
          </a:stretch>
        </p:blipFill>
        <p:spPr>
          <a:xfrm>
            <a:off x="1614438" y="2638425"/>
            <a:ext cx="2263873" cy="3101975"/>
          </a:xfrm>
        </p:spPr>
      </p:pic>
      <p:pic>
        <p:nvPicPr>
          <p:cNvPr id="6" name="Content Placeholder 5" descr="audit tool page.bmp"/>
          <p:cNvPicPr>
            <a:picLocks noGrp="1" noChangeAspect="1"/>
          </p:cNvPicPr>
          <p:nvPr>
            <p:ph sz="half" idx="2"/>
          </p:nvPr>
        </p:nvPicPr>
        <p:blipFill>
          <a:blip r:embed="rId3" cstate="print"/>
          <a:stretch>
            <a:fillRect/>
          </a:stretch>
        </p:blipFill>
        <p:spPr>
          <a:xfrm>
            <a:off x="5273613" y="2638425"/>
            <a:ext cx="2249612" cy="3101975"/>
          </a:xfrm>
        </p:spPr>
      </p:pic>
      <p:sp>
        <p:nvSpPr>
          <p:cNvPr id="3" name="TextBox 2"/>
          <p:cNvSpPr txBox="1"/>
          <p:nvPr/>
        </p:nvSpPr>
        <p:spPr>
          <a:xfrm>
            <a:off x="1331640" y="1412776"/>
            <a:ext cx="6120680" cy="830997"/>
          </a:xfrm>
          <a:prstGeom prst="rect">
            <a:avLst/>
          </a:prstGeom>
          <a:noFill/>
        </p:spPr>
        <p:txBody>
          <a:bodyPr wrap="square" rtlCol="0">
            <a:spAutoFit/>
          </a:bodyPr>
          <a:lstStyle/>
          <a:p>
            <a:pPr algn="ctr"/>
            <a:r>
              <a:rPr lang="en-GB" sz="2400" b="1" dirty="0"/>
              <a:t>Complete every 6 months retain for 2 years</a:t>
            </a:r>
          </a:p>
        </p:txBody>
      </p:sp>
    </p:spTree>
    <p:extLst>
      <p:ext uri="{BB962C8B-B14F-4D97-AF65-F5344CB8AC3E}">
        <p14:creationId xmlns:p14="http://schemas.microsoft.com/office/powerpoint/2010/main" val="3156579946"/>
      </p:ext>
    </p:extLst>
  </p:cSld>
  <p:clrMapOvr>
    <a:masterClrMapping/>
  </p:clrMapOvr>
  <p:transition>
    <p:wipe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24056"/>
            <a:ext cx="5937755" cy="1188720"/>
          </a:xfrm>
        </p:spPr>
        <p:txBody>
          <a:bodyPr/>
          <a:lstStyle/>
          <a:p>
            <a:r>
              <a:rPr lang="en-GB" dirty="0"/>
              <a:t>References </a:t>
            </a:r>
          </a:p>
        </p:txBody>
      </p:sp>
      <p:sp>
        <p:nvSpPr>
          <p:cNvPr id="3" name="Content Placeholder 2"/>
          <p:cNvSpPr>
            <a:spLocks noGrp="1"/>
          </p:cNvSpPr>
          <p:nvPr>
            <p:ph sz="half" idx="1"/>
          </p:nvPr>
        </p:nvSpPr>
        <p:spPr>
          <a:xfrm>
            <a:off x="685800" y="1556792"/>
            <a:ext cx="3810000" cy="5040560"/>
          </a:xfrm>
        </p:spPr>
        <p:txBody>
          <a:bodyPr>
            <a:normAutofit fontScale="92500" lnSpcReduction="10000"/>
          </a:bodyPr>
          <a:lstStyle/>
          <a:p>
            <a:r>
              <a:rPr lang="en-GB" sz="2000" dirty="0"/>
              <a:t>NHS England </a:t>
            </a:r>
            <a:r>
              <a:rPr lang="en-GB" sz="1400" dirty="0">
                <a:hlinkClick r:id="rId2"/>
              </a:rPr>
              <a:t>https://www.england.nhs.uk/clinaudit/</a:t>
            </a:r>
            <a:endParaRPr lang="en-GB" sz="1400" dirty="0"/>
          </a:p>
          <a:p>
            <a:pPr marL="0" indent="0">
              <a:buNone/>
            </a:pPr>
            <a:endParaRPr lang="en-GB" sz="1400" dirty="0"/>
          </a:p>
          <a:p>
            <a:r>
              <a:rPr lang="en-GB" sz="2000" dirty="0" err="1"/>
              <a:t>Pel</a:t>
            </a:r>
            <a:r>
              <a:rPr lang="en-GB" sz="2000" dirty="0"/>
              <a:t> 13 13 </a:t>
            </a:r>
          </a:p>
          <a:p>
            <a:endParaRPr lang="en-GB" sz="2000" dirty="0"/>
          </a:p>
          <a:p>
            <a:r>
              <a:rPr lang="en-GB" sz="2000" dirty="0"/>
              <a:t>Minimum standards for dental care and treatment </a:t>
            </a:r>
          </a:p>
          <a:p>
            <a:pPr marL="0" indent="0">
              <a:buNone/>
            </a:pPr>
            <a:endParaRPr lang="en-GB" sz="2000" dirty="0"/>
          </a:p>
          <a:p>
            <a:r>
              <a:rPr lang="en-GB" sz="2000" dirty="0"/>
              <a:t>Infection Prevention society </a:t>
            </a:r>
          </a:p>
          <a:p>
            <a:pPr marL="0" indent="0">
              <a:buNone/>
            </a:pPr>
            <a:endParaRPr lang="en-GB" sz="2000" dirty="0"/>
          </a:p>
          <a:p>
            <a:r>
              <a:rPr lang="en-GB" sz="2000" dirty="0"/>
              <a:t>PPE regulations </a:t>
            </a:r>
          </a:p>
          <a:p>
            <a:pPr marL="0" indent="0">
              <a:buNone/>
            </a:pPr>
            <a:r>
              <a:rPr lang="en-GB" sz="1500" dirty="0">
                <a:hlinkClick r:id="rId3"/>
              </a:rPr>
              <a:t>https://www.hse.gov.uk/pubns/books/l25.htm?utm_source=govdelivery&amp;utm_medium=email&amp;utm_campaign=ppe-regs&amp;utm_term=body-2&amp;utm_content=ppe-6-apr-22</a:t>
            </a:r>
            <a:r>
              <a:rPr lang="en-GB" sz="1500" dirty="0"/>
              <a:t> </a:t>
            </a:r>
          </a:p>
        </p:txBody>
      </p:sp>
      <p:sp>
        <p:nvSpPr>
          <p:cNvPr id="4" name="Content Placeholder 3"/>
          <p:cNvSpPr>
            <a:spLocks noGrp="1"/>
          </p:cNvSpPr>
          <p:nvPr>
            <p:ph sz="half" idx="2"/>
          </p:nvPr>
        </p:nvSpPr>
        <p:spPr>
          <a:xfrm>
            <a:off x="5004048" y="1556792"/>
            <a:ext cx="3744416" cy="5077152"/>
          </a:xfrm>
        </p:spPr>
        <p:txBody>
          <a:bodyPr>
            <a:normAutofit fontScale="92500" lnSpcReduction="10000"/>
          </a:bodyPr>
          <a:lstStyle/>
          <a:p>
            <a:r>
              <a:rPr lang="en-GB" sz="2000" dirty="0"/>
              <a:t>HSC doc: Management of sharps incidents in Dental Practice and GP Practice </a:t>
            </a:r>
          </a:p>
          <a:p>
            <a:pPr marL="0" indent="0">
              <a:buNone/>
            </a:pPr>
            <a:r>
              <a:rPr lang="en-GB" dirty="0"/>
              <a:t> </a:t>
            </a:r>
          </a:p>
          <a:p>
            <a:r>
              <a:rPr lang="en-GB" dirty="0"/>
              <a:t> </a:t>
            </a:r>
            <a:r>
              <a:rPr lang="en-GB" sz="2000" dirty="0"/>
              <a:t>Preparation for the Re-establishment of the General Dental Services - Operational Guidance </a:t>
            </a:r>
          </a:p>
          <a:p>
            <a:pPr marL="0" indent="0">
              <a:buNone/>
            </a:pPr>
            <a:endParaRPr lang="en-GB" sz="800" dirty="0"/>
          </a:p>
          <a:p>
            <a:pPr marL="0" indent="0">
              <a:buNone/>
            </a:pPr>
            <a:r>
              <a:rPr lang="en-GB" sz="1200" dirty="0">
                <a:hlinkClick r:id="rId4"/>
              </a:rPr>
              <a:t>http://www.hscbusiness.hscni.net/pdf/Preparation%20for%20the%20Re-establishment%20of%20the%20GDS%20Updated%2022%20June%202020.pdf</a:t>
            </a:r>
            <a:r>
              <a:rPr lang="en-GB" sz="1200" dirty="0"/>
              <a:t> </a:t>
            </a:r>
          </a:p>
          <a:p>
            <a:pPr marL="0" indent="0">
              <a:buNone/>
            </a:pPr>
            <a:endParaRPr lang="en-GB" sz="1200" dirty="0"/>
          </a:p>
          <a:p>
            <a:pPr marL="0" indent="0">
              <a:buNone/>
            </a:pPr>
            <a:r>
              <a:rPr lang="en-GB" sz="1200" dirty="0">
                <a:hlinkClick r:id="rId5"/>
              </a:rPr>
              <a:t>https://hscbusiness.hscni.net/pdf/Annex_3_Ventilation_in_Dental_Practices_Jan_2022.pdf</a:t>
            </a:r>
            <a:r>
              <a:rPr lang="en-GB" sz="1200" dirty="0"/>
              <a:t> </a:t>
            </a:r>
          </a:p>
        </p:txBody>
      </p:sp>
    </p:spTree>
    <p:extLst>
      <p:ext uri="{BB962C8B-B14F-4D97-AF65-F5344CB8AC3E}">
        <p14:creationId xmlns:p14="http://schemas.microsoft.com/office/powerpoint/2010/main" val="363170862"/>
      </p:ext>
    </p:extLst>
  </p:cSld>
  <p:clrMapOvr>
    <a:masterClrMapping/>
  </p:clrMapOvr>
  <p:transition>
    <p:wipe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188640"/>
            <a:ext cx="5937755" cy="432048"/>
          </a:xfrm>
        </p:spPr>
        <p:txBody>
          <a:bodyPr>
            <a:normAutofit fontScale="90000"/>
          </a:bodyPr>
          <a:lstStyle/>
          <a:p>
            <a:r>
              <a:rPr lang="en-GB" dirty="0"/>
              <a:t>FYI</a:t>
            </a:r>
          </a:p>
        </p:txBody>
      </p:sp>
      <p:sp>
        <p:nvSpPr>
          <p:cNvPr id="3" name="Content Placeholder 2"/>
          <p:cNvSpPr>
            <a:spLocks noGrp="1"/>
          </p:cNvSpPr>
          <p:nvPr>
            <p:ph idx="1"/>
          </p:nvPr>
        </p:nvSpPr>
        <p:spPr>
          <a:xfrm>
            <a:off x="179512" y="620688"/>
            <a:ext cx="8964488" cy="6192688"/>
          </a:xfrm>
        </p:spPr>
        <p:txBody>
          <a:bodyPr>
            <a:normAutofit fontScale="92500" lnSpcReduction="10000"/>
          </a:bodyPr>
          <a:lstStyle/>
          <a:p>
            <a:pPr marL="0" indent="0">
              <a:buNone/>
            </a:pPr>
            <a:r>
              <a:rPr lang="en-GB" sz="1800" dirty="0">
                <a:hlinkClick r:id="rId2"/>
              </a:rPr>
              <a:t>https://assets.publishing.service.gov.uk/government/uploads/system/uploads/attachment_data/file/881489/COVID-19_Infection_prevention_and_co ntrol_guidance_complete.pdf</a:t>
            </a:r>
            <a:r>
              <a:rPr lang="en-GB" sz="1800" dirty="0"/>
              <a:t> </a:t>
            </a:r>
          </a:p>
          <a:p>
            <a:pPr marL="0" indent="0">
              <a:buNone/>
            </a:pPr>
            <a:endParaRPr lang="en-GB" sz="900" dirty="0"/>
          </a:p>
          <a:p>
            <a:pPr marL="0" indent="0">
              <a:buNone/>
            </a:pPr>
            <a:r>
              <a:rPr lang="en-GB" sz="1800" dirty="0">
                <a:hlinkClick r:id="rId3"/>
              </a:rPr>
              <a:t>https://www.publichealth.hscni.net/news/covid-19-what-situation-northern-ireland</a:t>
            </a:r>
            <a:r>
              <a:rPr lang="en-GB" sz="1800" dirty="0"/>
              <a:t> </a:t>
            </a:r>
          </a:p>
          <a:p>
            <a:pPr marL="0" indent="0">
              <a:buNone/>
            </a:pPr>
            <a:endParaRPr lang="en-GB" sz="900" dirty="0"/>
          </a:p>
          <a:p>
            <a:pPr marL="0" indent="0">
              <a:buNone/>
            </a:pPr>
            <a:r>
              <a:rPr lang="en-GB" sz="1800" dirty="0">
                <a:hlinkClick r:id="rId4"/>
              </a:rPr>
              <a:t>https://www.gov.uk/government/publications/covid-19-personal-protective-equipment-use-for-aerosol-generating-procedures</a:t>
            </a:r>
            <a:r>
              <a:rPr lang="en-GB" sz="1800" dirty="0"/>
              <a:t> </a:t>
            </a:r>
          </a:p>
          <a:p>
            <a:pPr marL="0" indent="0">
              <a:buNone/>
            </a:pPr>
            <a:endParaRPr lang="en-GB" sz="900" dirty="0"/>
          </a:p>
          <a:p>
            <a:pPr marL="0" indent="0">
              <a:buNone/>
            </a:pPr>
            <a:r>
              <a:rPr lang="en-GB" sz="1800" u="sng" dirty="0">
                <a:hlinkClick r:id="rId5"/>
              </a:rPr>
              <a:t>https://assets.publishing.service.gov.uk/government/uploads/system/uploads/attachment_data/file/910885/COVID-19_Infection_prevention_and_control_guidance_FINAL_PDF_20082020.pdf</a:t>
            </a:r>
            <a:r>
              <a:rPr lang="en-GB" sz="1800" dirty="0"/>
              <a:t> </a:t>
            </a:r>
          </a:p>
          <a:p>
            <a:pPr marL="0" indent="0">
              <a:buNone/>
            </a:pPr>
            <a:endParaRPr lang="en-GB" sz="900" dirty="0"/>
          </a:p>
          <a:p>
            <a:pPr marL="0" indent="0">
              <a:buNone/>
            </a:pPr>
            <a:r>
              <a:rPr lang="en-GB" sz="1800" dirty="0"/>
              <a:t> </a:t>
            </a:r>
            <a:r>
              <a:rPr lang="en-GB" sz="1800" u="sng" dirty="0">
                <a:hlinkClick r:id="rId6"/>
              </a:rPr>
              <a:t>http://www.sdcep.org.uk/wp-content/uploads/2020/05/SDCEP-Dental-Practice-Reopening-Following-COVID-19-checklist-250520.docx</a:t>
            </a:r>
            <a:r>
              <a:rPr lang="en-GB" sz="1800" dirty="0"/>
              <a:t> </a:t>
            </a:r>
          </a:p>
          <a:p>
            <a:pPr marL="0" indent="0">
              <a:buNone/>
            </a:pPr>
            <a:endParaRPr lang="en-GB" sz="900" dirty="0"/>
          </a:p>
          <a:p>
            <a:pPr marL="0" indent="0">
              <a:buNone/>
            </a:pPr>
            <a:r>
              <a:rPr lang="en-GB" sz="1800" dirty="0">
                <a:hlinkClick r:id="rId7"/>
              </a:rPr>
              <a:t>Disinfecting using fog, mist and other systems during the coronavirus (COVID-19) pandemic - HSE news</a:t>
            </a:r>
            <a:r>
              <a:rPr lang="en-GB" sz="1800" dirty="0"/>
              <a:t> </a:t>
            </a:r>
          </a:p>
          <a:p>
            <a:pPr marL="0" indent="0">
              <a:buNone/>
            </a:pPr>
            <a:r>
              <a:rPr lang="en-GB" sz="2000" dirty="0">
                <a:hlinkClick r:id="rId8"/>
              </a:rPr>
              <a:t>https://www.gov.uk/government/publications/wuhan-novel-coronavirus-infection-prevention-and-control/covid-19-guidance-for-maintaining-services-within-health-and-care-settings-infection-prevention-and-control-recommendations</a:t>
            </a:r>
            <a:r>
              <a:rPr lang="en-GB" sz="2000" dirty="0"/>
              <a:t> </a:t>
            </a:r>
          </a:p>
          <a:p>
            <a:pPr marL="0" indent="0">
              <a:buNone/>
            </a:pPr>
            <a:endParaRPr lang="en-GB" sz="1200" dirty="0"/>
          </a:p>
          <a:p>
            <a:pPr marL="0" indent="0">
              <a:buNone/>
            </a:pPr>
            <a:r>
              <a:rPr lang="en-GB" sz="2000" dirty="0">
                <a:hlinkClick r:id="rId9"/>
              </a:rPr>
              <a:t>https://www.niinfectioncontrolmanual.net/basic-principles</a:t>
            </a:r>
            <a:r>
              <a:rPr lang="en-GB" sz="2000" dirty="0"/>
              <a:t> </a:t>
            </a:r>
          </a:p>
        </p:txBody>
      </p:sp>
    </p:spTree>
    <p:extLst>
      <p:ext uri="{BB962C8B-B14F-4D97-AF65-F5344CB8AC3E}">
        <p14:creationId xmlns:p14="http://schemas.microsoft.com/office/powerpoint/2010/main" val="2089620755"/>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444421" y="758131"/>
            <a:ext cx="4998324" cy="1111164"/>
            <a:chOff x="-47168" y="374467"/>
            <a:chExt cx="13328863" cy="1358698"/>
          </a:xfrm>
        </p:grpSpPr>
        <p:sp>
          <p:nvSpPr>
            <p:cNvPr id="8" name="TextBox 8"/>
            <p:cNvSpPr txBox="1"/>
            <p:nvPr/>
          </p:nvSpPr>
          <p:spPr>
            <a:xfrm>
              <a:off x="-47168" y="1394459"/>
              <a:ext cx="13328863" cy="338706"/>
            </a:xfrm>
            <a:prstGeom prst="rect">
              <a:avLst/>
            </a:prstGeom>
          </p:spPr>
          <p:txBody>
            <a:bodyPr wrap="square" lIns="0" tIns="0" rIns="0" bIns="0" rtlCol="0" anchor="t">
              <a:spAutoFit/>
            </a:bodyPr>
            <a:lstStyle/>
            <a:p>
              <a:r>
                <a:rPr lang="en-GB" dirty="0"/>
                <a:t>Reduction of general Adverse Incident Reporting </a:t>
              </a:r>
            </a:p>
          </p:txBody>
        </p:sp>
        <p:sp>
          <p:nvSpPr>
            <p:cNvPr id="9" name="TextBox 9"/>
            <p:cNvSpPr txBox="1"/>
            <p:nvPr/>
          </p:nvSpPr>
          <p:spPr>
            <a:xfrm>
              <a:off x="0" y="374467"/>
              <a:ext cx="10233301" cy="264615"/>
            </a:xfrm>
            <a:prstGeom prst="rect">
              <a:avLst/>
            </a:prstGeom>
          </p:spPr>
          <p:txBody>
            <a:bodyPr lIns="0" tIns="0" rIns="0" bIns="0" rtlCol="0" anchor="t">
              <a:spAutoFit/>
            </a:bodyPr>
            <a:lstStyle/>
            <a:p>
              <a:pPr>
                <a:lnSpc>
                  <a:spcPts val="1411"/>
                </a:lnSpc>
              </a:pPr>
              <a:r>
                <a:rPr lang="en-US" sz="2800" dirty="0">
                  <a:latin typeface="Gatwick Bold Bold"/>
                </a:rPr>
                <a:t>Incident Reporting </a:t>
              </a:r>
            </a:p>
          </p:txBody>
        </p:sp>
      </p:grpSp>
      <p:sp>
        <p:nvSpPr>
          <p:cNvPr id="15" name="TextBox 15"/>
          <p:cNvSpPr txBox="1"/>
          <p:nvPr/>
        </p:nvSpPr>
        <p:spPr>
          <a:xfrm>
            <a:off x="3462109" y="3770437"/>
            <a:ext cx="3837488" cy="179536"/>
          </a:xfrm>
          <a:prstGeom prst="rect">
            <a:avLst/>
          </a:prstGeom>
        </p:spPr>
        <p:txBody>
          <a:bodyPr lIns="0" tIns="0" rIns="0" bIns="0" rtlCol="0" anchor="t">
            <a:spAutoFit/>
          </a:bodyPr>
          <a:lstStyle/>
          <a:p>
            <a:pPr>
              <a:lnSpc>
                <a:spcPts val="1411"/>
              </a:lnSpc>
            </a:pPr>
            <a:endParaRPr lang="en-US" sz="1200" dirty="0">
              <a:solidFill>
                <a:srgbClr val="FF4724"/>
              </a:solidFill>
              <a:latin typeface="Gatwick Bold Bold"/>
            </a:endParaRPr>
          </a:p>
        </p:txBody>
      </p:sp>
      <p:sp>
        <p:nvSpPr>
          <p:cNvPr id="17" name="TextBox 17"/>
          <p:cNvSpPr txBox="1"/>
          <p:nvPr/>
        </p:nvSpPr>
        <p:spPr>
          <a:xfrm>
            <a:off x="1403648" y="5542491"/>
            <a:ext cx="6480720" cy="276999"/>
          </a:xfrm>
          <a:prstGeom prst="rect">
            <a:avLst/>
          </a:prstGeom>
        </p:spPr>
        <p:txBody>
          <a:bodyPr wrap="square" lIns="0" tIns="0" rIns="0" bIns="0" rtlCol="0" anchor="t">
            <a:spAutoFit/>
          </a:bodyPr>
          <a:lstStyle/>
          <a:p>
            <a:r>
              <a:rPr lang="en-GB" dirty="0"/>
              <a:t>https://applications.healthni.gov.uk/NICAS/Public/Home.aspx</a:t>
            </a:r>
          </a:p>
        </p:txBody>
      </p:sp>
      <p:sp>
        <p:nvSpPr>
          <p:cNvPr id="19" name="AutoShape 19"/>
          <p:cNvSpPr/>
          <p:nvPr/>
        </p:nvSpPr>
        <p:spPr>
          <a:xfrm>
            <a:off x="3462109" y="3573016"/>
            <a:ext cx="3837488" cy="25294"/>
          </a:xfrm>
          <a:prstGeom prst="rect">
            <a:avLst/>
          </a:prstGeom>
          <a:solidFill>
            <a:srgbClr val="FF4724"/>
          </a:solidFill>
        </p:spPr>
      </p:sp>
      <p:sp>
        <p:nvSpPr>
          <p:cNvPr id="20" name="AutoShape 20"/>
          <p:cNvSpPr/>
          <p:nvPr/>
        </p:nvSpPr>
        <p:spPr>
          <a:xfrm>
            <a:off x="3444421" y="2204864"/>
            <a:ext cx="3837488" cy="25294"/>
          </a:xfrm>
          <a:prstGeom prst="rect">
            <a:avLst/>
          </a:prstGeom>
          <a:solidFill>
            <a:srgbClr val="FF4724"/>
          </a:solidFill>
        </p:spPr>
      </p:sp>
      <p:sp>
        <p:nvSpPr>
          <p:cNvPr id="21" name="AutoShape 21"/>
          <p:cNvSpPr/>
          <p:nvPr/>
        </p:nvSpPr>
        <p:spPr>
          <a:xfrm>
            <a:off x="3462109" y="4933463"/>
            <a:ext cx="3837488" cy="25294"/>
          </a:xfrm>
          <a:prstGeom prst="rect">
            <a:avLst/>
          </a:prstGeom>
          <a:solidFill>
            <a:srgbClr val="FF4724"/>
          </a:solidFill>
        </p:spPr>
      </p:sp>
      <p:pic>
        <p:nvPicPr>
          <p:cNvPr id="102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123" y="1078777"/>
            <a:ext cx="2754551" cy="384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3545308" y="2589914"/>
            <a:ext cx="5102082" cy="646331"/>
          </a:xfrm>
          <a:prstGeom prst="rect">
            <a:avLst/>
          </a:prstGeom>
        </p:spPr>
        <p:txBody>
          <a:bodyPr wrap="square">
            <a:spAutoFit/>
          </a:bodyPr>
          <a:lstStyle/>
          <a:p>
            <a:pPr marL="285750" indent="-285750">
              <a:buFont typeface="Arial" panose="020B0604020202020204" pitchFamily="34" charset="0"/>
              <a:buChar char="•"/>
            </a:pPr>
            <a:r>
              <a:rPr lang="en-GB" dirty="0"/>
              <a:t>NIAIC has updated: </a:t>
            </a:r>
          </a:p>
          <a:p>
            <a:r>
              <a:rPr lang="en-GB" dirty="0"/>
              <a:t>    Adverse Incident Reporting form </a:t>
            </a:r>
          </a:p>
        </p:txBody>
      </p:sp>
      <p:sp>
        <p:nvSpPr>
          <p:cNvPr id="26" name="Rectangle 25"/>
          <p:cNvSpPr/>
          <p:nvPr/>
        </p:nvSpPr>
        <p:spPr>
          <a:xfrm>
            <a:off x="3563888" y="3770437"/>
            <a:ext cx="4572000" cy="923330"/>
          </a:xfrm>
          <a:prstGeom prst="rect">
            <a:avLst/>
          </a:prstGeom>
        </p:spPr>
        <p:txBody>
          <a:bodyPr>
            <a:spAutoFit/>
          </a:bodyPr>
          <a:lstStyle/>
          <a:p>
            <a:pPr marL="285750" indent="-285750">
              <a:buFont typeface="Arial" panose="020B0604020202020204" pitchFamily="34" charset="0"/>
              <a:buChar char="•"/>
            </a:pPr>
            <a:r>
              <a:rPr lang="en-GB" dirty="0"/>
              <a:t>Reporting adverse Incidents and disseminating safety information updated</a:t>
            </a:r>
          </a:p>
        </p:txBody>
      </p:sp>
      <p:cxnSp>
        <p:nvCxnSpPr>
          <p:cNvPr id="28" name="Straight Connector 27"/>
          <p:cNvCxnSpPr/>
          <p:nvPr/>
        </p:nvCxnSpPr>
        <p:spPr bwMode="auto">
          <a:xfrm>
            <a:off x="426008" y="1065776"/>
            <a:ext cx="2754551"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p:cNvCxnSpPr/>
          <p:nvPr/>
        </p:nvCxnSpPr>
        <p:spPr bwMode="auto">
          <a:xfrm>
            <a:off x="434122" y="1065776"/>
            <a:ext cx="0" cy="3840162"/>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40" name="Straight Connector 10239"/>
          <p:cNvCxnSpPr/>
          <p:nvPr/>
        </p:nvCxnSpPr>
        <p:spPr bwMode="auto">
          <a:xfrm>
            <a:off x="434122" y="4918939"/>
            <a:ext cx="2746437"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47" name="Straight Connector 10246"/>
          <p:cNvCxnSpPr/>
          <p:nvPr/>
        </p:nvCxnSpPr>
        <p:spPr bwMode="auto">
          <a:xfrm>
            <a:off x="3172445" y="1065776"/>
            <a:ext cx="8114" cy="383144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9253710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342420"/>
            <a:ext cx="5937755" cy="889934"/>
          </a:xfrm>
        </p:spPr>
        <p:txBody>
          <a:bodyPr/>
          <a:lstStyle/>
          <a:p>
            <a:r>
              <a:rPr lang="en-GB" dirty="0"/>
              <a:t>Are we Now complacent?</a:t>
            </a:r>
            <a:endParaRPr lang="en-US" dirty="0"/>
          </a:p>
        </p:txBody>
      </p:sp>
      <p:sp>
        <p:nvSpPr>
          <p:cNvPr id="9" name="Content Placeholder 8"/>
          <p:cNvSpPr>
            <a:spLocks noGrp="1"/>
          </p:cNvSpPr>
          <p:nvPr>
            <p:ph idx="1"/>
          </p:nvPr>
        </p:nvSpPr>
        <p:spPr>
          <a:xfrm>
            <a:off x="685800" y="1981200"/>
            <a:ext cx="7772400" cy="4876800"/>
          </a:xfrm>
        </p:spPr>
        <p:txBody>
          <a:bodyPr>
            <a:normAutofit fontScale="92500" lnSpcReduction="20000"/>
          </a:bodyPr>
          <a:lstStyle/>
          <a:p>
            <a:pPr>
              <a:buNone/>
            </a:pPr>
            <a:r>
              <a:rPr lang="en-GB" sz="2800" dirty="0">
                <a:latin typeface="Tahoma" pitchFamily="34" charset="0"/>
                <a:cs typeface="Tahoma" pitchFamily="34" charset="0"/>
              </a:rPr>
              <a:t>                           </a:t>
            </a:r>
          </a:p>
          <a:p>
            <a:pPr>
              <a:buNone/>
            </a:pPr>
            <a:endParaRPr lang="en-GB" sz="2800" dirty="0">
              <a:latin typeface="Tahoma" pitchFamily="34" charset="0"/>
              <a:cs typeface="Tahoma" pitchFamily="34" charset="0"/>
            </a:endParaRPr>
          </a:p>
          <a:p>
            <a:pPr>
              <a:buNone/>
            </a:pPr>
            <a:r>
              <a:rPr lang="en-GB" sz="1800" b="1" dirty="0">
                <a:latin typeface="Tahoma" pitchFamily="34" charset="0"/>
                <a:cs typeface="Tahoma" pitchFamily="34" charset="0"/>
              </a:rPr>
              <a:t>Hepatitis C                           Hepatitis B                          </a:t>
            </a:r>
            <a:r>
              <a:rPr lang="en-GB" sz="1800" b="1" dirty="0" err="1">
                <a:latin typeface="Tahoma" pitchFamily="34" charset="0"/>
                <a:cs typeface="Tahoma" pitchFamily="34" charset="0"/>
              </a:rPr>
              <a:t>Norovirus</a:t>
            </a:r>
            <a:endParaRPr lang="en-GB" sz="1800" b="1" dirty="0">
              <a:latin typeface="Tahoma" pitchFamily="34" charset="0"/>
              <a:cs typeface="Tahoma" pitchFamily="34" charset="0"/>
            </a:endParaRPr>
          </a:p>
          <a:p>
            <a:pPr>
              <a:buNone/>
            </a:pPr>
            <a:endParaRPr lang="en-GB" sz="1800" b="1" dirty="0">
              <a:latin typeface="Tahoma" pitchFamily="34" charset="0"/>
              <a:cs typeface="Tahoma" pitchFamily="34" charset="0"/>
            </a:endParaRPr>
          </a:p>
          <a:p>
            <a:pPr>
              <a:buNone/>
            </a:pPr>
            <a:r>
              <a:rPr lang="en-GB" sz="2000" dirty="0">
                <a:latin typeface="Tahoma" pitchFamily="34" charset="0"/>
                <a:cs typeface="Tahoma" pitchFamily="34" charset="0"/>
              </a:rPr>
              <a:t>                                                                               </a:t>
            </a:r>
          </a:p>
          <a:p>
            <a:pPr>
              <a:buNone/>
            </a:pPr>
            <a:endParaRPr lang="en-GB" sz="2000" dirty="0">
              <a:latin typeface="Tahoma" pitchFamily="34" charset="0"/>
              <a:cs typeface="Tahoma" pitchFamily="34" charset="0"/>
            </a:endParaRPr>
          </a:p>
          <a:p>
            <a:pPr>
              <a:buNone/>
            </a:pPr>
            <a:r>
              <a:rPr lang="en-GB" sz="2000" dirty="0">
                <a:latin typeface="Tahoma" pitchFamily="34" charset="0"/>
                <a:cs typeface="Tahoma" pitchFamily="34" charset="0"/>
              </a:rPr>
              <a:t>                                      </a:t>
            </a:r>
          </a:p>
          <a:p>
            <a:pPr>
              <a:buNone/>
            </a:pPr>
            <a:r>
              <a:rPr lang="en-GB" sz="2000" dirty="0">
                <a:latin typeface="Tahoma" pitchFamily="34" charset="0"/>
                <a:cs typeface="Tahoma" pitchFamily="34" charset="0"/>
              </a:rPr>
              <a:t>                       </a:t>
            </a:r>
          </a:p>
          <a:p>
            <a:pPr>
              <a:buNone/>
            </a:pPr>
            <a:r>
              <a:rPr lang="en-GB" sz="2000" dirty="0">
                <a:latin typeface="Tahoma" pitchFamily="34" charset="0"/>
                <a:cs typeface="Tahoma" pitchFamily="34" charset="0"/>
              </a:rPr>
              <a:t>   </a:t>
            </a:r>
            <a:r>
              <a:rPr lang="en-GB" sz="2000" b="1" dirty="0">
                <a:latin typeface="Tahoma" pitchFamily="34" charset="0"/>
                <a:cs typeface="Tahoma" pitchFamily="34" charset="0"/>
              </a:rPr>
              <a:t>MRSA					          H</a:t>
            </a:r>
            <a:r>
              <a:rPr lang="en-US" sz="2000" dirty="0">
                <a:latin typeface="Britannic Bold" pitchFamily="34" charset="0"/>
              </a:rPr>
              <a:t>IV</a:t>
            </a:r>
            <a:endParaRPr lang="en-GB" sz="2000" b="1" dirty="0">
              <a:latin typeface="Tahoma" pitchFamily="34" charset="0"/>
              <a:cs typeface="Tahoma" pitchFamily="34" charset="0"/>
            </a:endParaRPr>
          </a:p>
          <a:p>
            <a:pPr>
              <a:buNone/>
            </a:pPr>
            <a:r>
              <a:rPr lang="en-GB" sz="2800" dirty="0">
                <a:latin typeface="Tahoma" pitchFamily="34" charset="0"/>
                <a:cs typeface="Tahoma" pitchFamily="34" charset="0"/>
              </a:rPr>
              <a:t>                                                       </a:t>
            </a:r>
          </a:p>
          <a:p>
            <a:pPr>
              <a:buNone/>
            </a:pPr>
            <a:r>
              <a:rPr lang="en-US" sz="2400" dirty="0">
                <a:latin typeface="Britannic Bold" pitchFamily="34" charset="0"/>
              </a:rPr>
              <a:t>                                                                           </a:t>
            </a:r>
          </a:p>
          <a:p>
            <a:pPr>
              <a:buNone/>
            </a:pPr>
            <a:r>
              <a:rPr lang="en-US" sz="2400" dirty="0">
                <a:latin typeface="Britannic Bold" pitchFamily="34" charset="0"/>
              </a:rPr>
              <a:t>                       </a:t>
            </a:r>
          </a:p>
        </p:txBody>
      </p:sp>
      <p:pic>
        <p:nvPicPr>
          <p:cNvPr id="11" name="Picture 10" descr="HepatitisB.jpg"/>
          <p:cNvPicPr>
            <a:picLocks noChangeAspect="1"/>
          </p:cNvPicPr>
          <p:nvPr/>
        </p:nvPicPr>
        <p:blipFill>
          <a:blip r:embed="rId3" cstate="print"/>
          <a:stretch>
            <a:fillRect/>
          </a:stretch>
        </p:blipFill>
        <p:spPr>
          <a:xfrm>
            <a:off x="3203848" y="1578702"/>
            <a:ext cx="2162572" cy="1224136"/>
          </a:xfrm>
          <a:prstGeom prst="rect">
            <a:avLst/>
          </a:prstGeom>
        </p:spPr>
      </p:pic>
      <p:pic>
        <p:nvPicPr>
          <p:cNvPr id="12" name="Picture 11" descr="hep c.jpg"/>
          <p:cNvPicPr>
            <a:picLocks noChangeAspect="1"/>
          </p:cNvPicPr>
          <p:nvPr/>
        </p:nvPicPr>
        <p:blipFill>
          <a:blip r:embed="rId4" cstate="print"/>
          <a:stretch>
            <a:fillRect/>
          </a:stretch>
        </p:blipFill>
        <p:spPr>
          <a:xfrm>
            <a:off x="680864" y="1434686"/>
            <a:ext cx="1778000" cy="1368152"/>
          </a:xfrm>
          <a:prstGeom prst="rect">
            <a:avLst/>
          </a:prstGeom>
        </p:spPr>
      </p:pic>
      <p:pic>
        <p:nvPicPr>
          <p:cNvPr id="7" name="Picture 6" descr="mrsa.jpg"/>
          <p:cNvPicPr>
            <a:picLocks noChangeAspect="1"/>
          </p:cNvPicPr>
          <p:nvPr/>
        </p:nvPicPr>
        <p:blipFill>
          <a:blip r:embed="rId5" cstate="print"/>
          <a:stretch>
            <a:fillRect/>
          </a:stretch>
        </p:blipFill>
        <p:spPr>
          <a:xfrm>
            <a:off x="688230" y="3645024"/>
            <a:ext cx="1770633" cy="1202684"/>
          </a:xfrm>
          <a:prstGeom prst="rect">
            <a:avLst/>
          </a:prstGeom>
        </p:spPr>
      </p:pic>
      <p:pic>
        <p:nvPicPr>
          <p:cNvPr id="8" name="Picture 7" descr="norovirus.gif"/>
          <p:cNvPicPr>
            <a:picLocks noChangeAspect="1"/>
          </p:cNvPicPr>
          <p:nvPr/>
        </p:nvPicPr>
        <p:blipFill>
          <a:blip r:embed="rId6" cstate="print"/>
          <a:stretch>
            <a:fillRect/>
          </a:stretch>
        </p:blipFill>
        <p:spPr>
          <a:xfrm>
            <a:off x="6259041" y="1481145"/>
            <a:ext cx="1657350" cy="1321693"/>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3769" y="3645024"/>
            <a:ext cx="1702622" cy="1202684"/>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3848" y="3645024"/>
            <a:ext cx="2283668" cy="1440160"/>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58142" y="5445224"/>
            <a:ext cx="1852537" cy="1099924"/>
          </a:xfrm>
          <a:prstGeom prst="rect">
            <a:avLst/>
          </a:prstGeom>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3769" y="5445224"/>
            <a:ext cx="1702622" cy="1099924"/>
          </a:xfrm>
          <a:prstGeom prst="rect">
            <a:avLst/>
          </a:prstGeom>
        </p:spPr>
      </p:pic>
      <p:sp>
        <p:nvSpPr>
          <p:cNvPr id="13" name="TextBox 12">
            <a:extLst>
              <a:ext uri="{FF2B5EF4-FFF2-40B4-BE49-F238E27FC236}">
                <a16:creationId xmlns:a16="http://schemas.microsoft.com/office/drawing/2014/main" id="{D83B1562-A4CF-E71C-301D-09FD4B0F85CF}"/>
              </a:ext>
            </a:extLst>
          </p:cNvPr>
          <p:cNvSpPr txBox="1"/>
          <p:nvPr/>
        </p:nvSpPr>
        <p:spPr>
          <a:xfrm>
            <a:off x="3916720" y="6545148"/>
            <a:ext cx="655280" cy="369332"/>
          </a:xfrm>
          <a:prstGeom prst="rect">
            <a:avLst/>
          </a:prstGeom>
          <a:noFill/>
        </p:spPr>
        <p:txBody>
          <a:bodyPr wrap="square" rtlCol="0">
            <a:spAutoFit/>
          </a:bodyPr>
          <a:lstStyle/>
          <a:p>
            <a:r>
              <a:rPr lang="en-GB" b="1" dirty="0"/>
              <a:t>Flu</a:t>
            </a:r>
          </a:p>
        </p:txBody>
      </p:sp>
      <p:sp>
        <p:nvSpPr>
          <p:cNvPr id="14" name="TextBox 13">
            <a:extLst>
              <a:ext uri="{FF2B5EF4-FFF2-40B4-BE49-F238E27FC236}">
                <a16:creationId xmlns:a16="http://schemas.microsoft.com/office/drawing/2014/main" id="{88231C7F-C81B-9343-8DAA-7FC86A22807C}"/>
              </a:ext>
            </a:extLst>
          </p:cNvPr>
          <p:cNvSpPr txBox="1"/>
          <p:nvPr/>
        </p:nvSpPr>
        <p:spPr>
          <a:xfrm>
            <a:off x="6444207" y="6515580"/>
            <a:ext cx="1472183" cy="369332"/>
          </a:xfrm>
          <a:prstGeom prst="rect">
            <a:avLst/>
          </a:prstGeom>
          <a:noFill/>
        </p:spPr>
        <p:txBody>
          <a:bodyPr wrap="square" rtlCol="0">
            <a:spAutoFit/>
          </a:bodyPr>
          <a:lstStyle/>
          <a:p>
            <a:r>
              <a:rPr lang="en-GB" b="1" dirty="0"/>
              <a:t>COVID 19</a:t>
            </a:r>
          </a:p>
        </p:txBody>
      </p:sp>
      <p:pic>
        <p:nvPicPr>
          <p:cNvPr id="19" name="Picture 18">
            <a:extLst>
              <a:ext uri="{FF2B5EF4-FFF2-40B4-BE49-F238E27FC236}">
                <a16:creationId xmlns:a16="http://schemas.microsoft.com/office/drawing/2014/main" id="{BC086BFA-D9A3-DDA3-A9ED-637EBB49C2D7}"/>
              </a:ext>
            </a:extLst>
          </p:cNvPr>
          <p:cNvPicPr>
            <a:picLocks noChangeAspect="1"/>
          </p:cNvPicPr>
          <p:nvPr/>
        </p:nvPicPr>
        <p:blipFill>
          <a:blip r:embed="rId11"/>
          <a:stretch>
            <a:fillRect/>
          </a:stretch>
        </p:blipFill>
        <p:spPr>
          <a:xfrm>
            <a:off x="680864" y="5445224"/>
            <a:ext cx="1770633" cy="1070356"/>
          </a:xfrm>
          <a:prstGeom prst="rect">
            <a:avLst/>
          </a:prstGeom>
        </p:spPr>
      </p:pic>
      <p:sp>
        <p:nvSpPr>
          <p:cNvPr id="20" name="TextBox 19">
            <a:extLst>
              <a:ext uri="{FF2B5EF4-FFF2-40B4-BE49-F238E27FC236}">
                <a16:creationId xmlns:a16="http://schemas.microsoft.com/office/drawing/2014/main" id="{879CAC93-A5B6-B6F9-E8DB-E1CEB22CB8EC}"/>
              </a:ext>
            </a:extLst>
          </p:cNvPr>
          <p:cNvSpPr txBox="1"/>
          <p:nvPr/>
        </p:nvSpPr>
        <p:spPr>
          <a:xfrm>
            <a:off x="827584" y="6545148"/>
            <a:ext cx="1512168" cy="369332"/>
          </a:xfrm>
          <a:prstGeom prst="rect">
            <a:avLst/>
          </a:prstGeom>
          <a:noFill/>
        </p:spPr>
        <p:txBody>
          <a:bodyPr wrap="square" rtlCol="0">
            <a:spAutoFit/>
          </a:bodyPr>
          <a:lstStyle/>
          <a:p>
            <a:r>
              <a:rPr lang="en-GB" b="1" dirty="0"/>
              <a:t>Legionella</a:t>
            </a:r>
          </a:p>
        </p:txBody>
      </p:sp>
    </p:spTree>
    <p:extLst>
      <p:ext uri="{BB962C8B-B14F-4D97-AF65-F5344CB8AC3E}">
        <p14:creationId xmlns:p14="http://schemas.microsoft.com/office/powerpoint/2010/main" val="9687627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7CF07-5972-4860-8275-58CD26021DBF}"/>
              </a:ext>
            </a:extLst>
          </p:cNvPr>
          <p:cNvSpPr>
            <a:spLocks noGrp="1"/>
          </p:cNvSpPr>
          <p:nvPr>
            <p:ph type="title"/>
          </p:nvPr>
        </p:nvSpPr>
        <p:spPr/>
        <p:txBody>
          <a:bodyPr/>
          <a:lstStyle/>
          <a:p>
            <a:r>
              <a:rPr lang="en-GB" dirty="0"/>
              <a:t>Medical History </a:t>
            </a:r>
          </a:p>
        </p:txBody>
      </p:sp>
      <p:sp>
        <p:nvSpPr>
          <p:cNvPr id="3" name="Content Placeholder 2">
            <a:extLst>
              <a:ext uri="{FF2B5EF4-FFF2-40B4-BE49-F238E27FC236}">
                <a16:creationId xmlns:a16="http://schemas.microsoft.com/office/drawing/2014/main" id="{AF8F0E4E-4349-44BA-A136-26C480D0F49D}"/>
              </a:ext>
            </a:extLst>
          </p:cNvPr>
          <p:cNvSpPr>
            <a:spLocks noGrp="1"/>
          </p:cNvSpPr>
          <p:nvPr>
            <p:ph idx="1"/>
          </p:nvPr>
        </p:nvSpPr>
        <p:spPr/>
        <p:txBody>
          <a:bodyPr>
            <a:normAutofit fontScale="92500" lnSpcReduction="10000"/>
          </a:bodyPr>
          <a:lstStyle/>
          <a:p>
            <a:r>
              <a:rPr lang="en-GB" dirty="0">
                <a:latin typeface="FS Albert"/>
              </a:rPr>
              <a:t>Detailed medical history should be taken when a patient first attends the practice and review it at subsequent appointments; it must be retained as part of the patient’s dental records. </a:t>
            </a:r>
          </a:p>
          <a:p>
            <a:r>
              <a:rPr lang="en-GB" dirty="0">
                <a:latin typeface="FS Albert"/>
              </a:rPr>
              <a:t>Direct questioning and discussion in a confidential environment will allow the patient to disclose sensitive and confidential personal information. Using a questionnaire will ensure that you ask the same questions of each patient.</a:t>
            </a:r>
          </a:p>
          <a:p>
            <a:r>
              <a:rPr lang="en-GB" dirty="0">
                <a:latin typeface="FS Albert"/>
              </a:rPr>
              <a:t>The medical history and examination may not identify asymptomatic carriers of infectious disease, so the same infection control procedures must be used for all patients. </a:t>
            </a:r>
          </a:p>
          <a:p>
            <a:endParaRPr lang="en-GB" dirty="0"/>
          </a:p>
        </p:txBody>
      </p:sp>
    </p:spTree>
    <p:extLst>
      <p:ext uri="{BB962C8B-B14F-4D97-AF65-F5344CB8AC3E}">
        <p14:creationId xmlns:p14="http://schemas.microsoft.com/office/powerpoint/2010/main" val="3926270011"/>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404664"/>
            <a:ext cx="5937755" cy="1188720"/>
          </a:xfrm>
        </p:spPr>
        <p:txBody>
          <a:bodyPr/>
          <a:lstStyle/>
          <a:p>
            <a:r>
              <a:rPr lang="en-GB" b="1" dirty="0"/>
              <a:t>Hepatitis C in NI </a:t>
            </a:r>
          </a:p>
        </p:txBody>
      </p:sp>
      <p:sp>
        <p:nvSpPr>
          <p:cNvPr id="3" name="Content Placeholder 2"/>
          <p:cNvSpPr>
            <a:spLocks noGrp="1"/>
          </p:cNvSpPr>
          <p:nvPr>
            <p:ph idx="1"/>
          </p:nvPr>
        </p:nvSpPr>
        <p:spPr>
          <a:xfrm>
            <a:off x="685800" y="1700808"/>
            <a:ext cx="7772400" cy="4395192"/>
          </a:xfrm>
        </p:spPr>
        <p:txBody>
          <a:bodyPr/>
          <a:lstStyle/>
          <a:p>
            <a:pPr marL="0" indent="0" algn="ctr">
              <a:buNone/>
            </a:pPr>
            <a:r>
              <a:rPr lang="en-GB" sz="2000" dirty="0">
                <a:solidFill>
                  <a:schemeClr val="accent1">
                    <a:lumMod val="50000"/>
                  </a:schemeClr>
                </a:solidFill>
              </a:rPr>
              <a:t>From July 2021 hepatitis C is notifiable disease in NI… </a:t>
            </a:r>
          </a:p>
          <a:p>
            <a:pPr marL="0" indent="0" algn="ctr">
              <a:buNone/>
            </a:pPr>
            <a:r>
              <a:rPr lang="en-GB" sz="2000" dirty="0">
                <a:solidFill>
                  <a:schemeClr val="accent1">
                    <a:lumMod val="50000"/>
                  </a:schemeClr>
                </a:solidFill>
              </a:rPr>
              <a:t>This means: </a:t>
            </a:r>
          </a:p>
          <a:p>
            <a:pPr marL="0" indent="0">
              <a:buNone/>
            </a:pPr>
            <a:endParaRPr lang="en-GB" dirty="0">
              <a:solidFill>
                <a:schemeClr val="accent1">
                  <a:lumMod val="50000"/>
                </a:schemeClr>
              </a:solidFill>
            </a:endParaRPr>
          </a:p>
          <a:p>
            <a:pPr marL="0" indent="0" algn="ctr">
              <a:buNone/>
            </a:pPr>
            <a:r>
              <a:rPr lang="en-GB" sz="3200" dirty="0"/>
              <a:t>Medical Practitioners are required to share patient information with the Public Health Agency (PHA) if they become aware or suspect that a person has Hep c</a:t>
            </a:r>
          </a:p>
        </p:txBody>
      </p:sp>
    </p:spTree>
    <p:extLst>
      <p:ext uri="{BB962C8B-B14F-4D97-AF65-F5344CB8AC3E}">
        <p14:creationId xmlns:p14="http://schemas.microsoft.com/office/powerpoint/2010/main" val="247291995"/>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16632"/>
            <a:ext cx="7344815" cy="1188720"/>
          </a:xfrm>
        </p:spPr>
        <p:txBody>
          <a:bodyPr>
            <a:normAutofit/>
          </a:bodyPr>
          <a:lstStyle/>
          <a:p>
            <a:r>
              <a:rPr lang="en-GB" dirty="0"/>
              <a:t>To survive a microorganism needs: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67910835"/>
              </p:ext>
            </p:extLst>
          </p:nvPr>
        </p:nvGraphicFramePr>
        <p:xfrm>
          <a:off x="1606550" y="2638425"/>
          <a:ext cx="593725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206563632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2124128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944D-7F24-1BC4-D933-5F49C0C15B97}"/>
              </a:ext>
            </a:extLst>
          </p:cNvPr>
          <p:cNvSpPr>
            <a:spLocks noGrp="1"/>
          </p:cNvSpPr>
          <p:nvPr>
            <p:ph type="title"/>
          </p:nvPr>
        </p:nvSpPr>
        <p:spPr/>
        <p:txBody>
          <a:bodyPr>
            <a:normAutofit fontScale="90000"/>
          </a:bodyPr>
          <a:lstStyle/>
          <a:p>
            <a:r>
              <a:rPr lang="en-GB" dirty="0"/>
              <a:t>What microorganisms have you been in contact with today??</a:t>
            </a:r>
          </a:p>
        </p:txBody>
      </p:sp>
      <p:sp>
        <p:nvSpPr>
          <p:cNvPr id="3" name="Content Placeholder 2">
            <a:extLst>
              <a:ext uri="{FF2B5EF4-FFF2-40B4-BE49-F238E27FC236}">
                <a16:creationId xmlns:a16="http://schemas.microsoft.com/office/drawing/2014/main" id="{4AA47F11-87CB-18C4-0353-18ACB3970E2E}"/>
              </a:ext>
            </a:extLst>
          </p:cNvPr>
          <p:cNvSpPr>
            <a:spLocks noGrp="1"/>
          </p:cNvSpPr>
          <p:nvPr>
            <p:ph idx="1"/>
          </p:nvPr>
        </p:nvSpPr>
        <p:spPr>
          <a:xfrm>
            <a:off x="1606045" y="2638045"/>
            <a:ext cx="6206315" cy="3887299"/>
          </a:xfrm>
        </p:spPr>
        <p:txBody>
          <a:bodyPr>
            <a:normAutofit fontScale="92500"/>
          </a:bodyPr>
          <a:lstStyle/>
          <a:p>
            <a:r>
              <a:rPr lang="en-GB" sz="2500" dirty="0">
                <a:latin typeface="Tahoma" panose="020B0604030504040204" pitchFamily="34" charset="0"/>
                <a:ea typeface="Tahoma" panose="020B0604030504040204" pitchFamily="34" charset="0"/>
                <a:cs typeface="Tahoma" panose="020B0604030504040204" pitchFamily="34" charset="0"/>
              </a:rPr>
              <a:t>MRSA: over 6mths </a:t>
            </a:r>
          </a:p>
          <a:p>
            <a:r>
              <a:rPr lang="en-GB" sz="2500" dirty="0">
                <a:latin typeface="Tahoma" panose="020B0604030504040204" pitchFamily="34" charset="0"/>
                <a:ea typeface="Tahoma" panose="020B0604030504040204" pitchFamily="34" charset="0"/>
                <a:cs typeface="Tahoma" panose="020B0604030504040204" pitchFamily="34" charset="0"/>
              </a:rPr>
              <a:t>Nora virus: weeks HS/12dys fabric </a:t>
            </a:r>
          </a:p>
          <a:p>
            <a:r>
              <a:rPr lang="en-GB" sz="2500" dirty="0">
                <a:latin typeface="Tahoma" panose="020B0604030504040204" pitchFamily="34" charset="0"/>
                <a:ea typeface="Tahoma" panose="020B0604030504040204" pitchFamily="34" charset="0"/>
                <a:cs typeface="Tahoma" panose="020B0604030504040204" pitchFamily="34" charset="0"/>
              </a:rPr>
              <a:t>HCV: 3 weeks</a:t>
            </a:r>
          </a:p>
          <a:p>
            <a:r>
              <a:rPr lang="en-GB" sz="2500" dirty="0">
                <a:latin typeface="Tahoma" panose="020B0604030504040204" pitchFamily="34" charset="0"/>
                <a:ea typeface="Tahoma" panose="020B0604030504040204" pitchFamily="34" charset="0"/>
                <a:cs typeface="Tahoma" panose="020B0604030504040204" pitchFamily="34" charset="0"/>
              </a:rPr>
              <a:t>HBV:  </a:t>
            </a:r>
            <a:r>
              <a:rPr lang="en-GB" sz="2500" dirty="0" err="1">
                <a:latin typeface="Tahoma" panose="020B0604030504040204" pitchFamily="34" charset="0"/>
                <a:ea typeface="Tahoma" panose="020B0604030504040204" pitchFamily="34" charset="0"/>
                <a:cs typeface="Tahoma" panose="020B0604030504040204" pitchFamily="34" charset="0"/>
              </a:rPr>
              <a:t>approx</a:t>
            </a:r>
            <a:r>
              <a:rPr lang="en-GB" sz="2500" dirty="0">
                <a:latin typeface="Tahoma" panose="020B0604030504040204" pitchFamily="34" charset="0"/>
                <a:ea typeface="Tahoma" panose="020B0604030504040204" pitchFamily="34" charset="0"/>
                <a:cs typeface="Tahoma" panose="020B0604030504040204" pitchFamily="34" charset="0"/>
              </a:rPr>
              <a:t> 7 days</a:t>
            </a:r>
          </a:p>
          <a:p>
            <a:r>
              <a:rPr lang="en-GB" sz="2500" dirty="0">
                <a:latin typeface="Tahoma" panose="020B0604030504040204" pitchFamily="34" charset="0"/>
                <a:ea typeface="Tahoma" panose="020B0604030504040204" pitchFamily="34" charset="0"/>
                <a:cs typeface="Tahoma" panose="020B0604030504040204" pitchFamily="34" charset="0"/>
              </a:rPr>
              <a:t>COVID-19 </a:t>
            </a:r>
            <a:r>
              <a:rPr lang="en-GB" sz="25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72 hours (3 days on steel, plastic)</a:t>
            </a:r>
            <a:endParaRPr lang="en-GB" sz="2500" dirty="0">
              <a:latin typeface="Tahoma" panose="020B0604030504040204" pitchFamily="34" charset="0"/>
              <a:ea typeface="Tahoma" panose="020B0604030504040204" pitchFamily="34" charset="0"/>
              <a:cs typeface="Tahoma" panose="020B0604030504040204" pitchFamily="34" charset="0"/>
            </a:endParaRPr>
          </a:p>
          <a:p>
            <a:r>
              <a:rPr lang="en-GB" sz="2500" dirty="0">
                <a:latin typeface="Tahoma" panose="020B0604030504040204" pitchFamily="34" charset="0"/>
                <a:ea typeface="Tahoma" panose="020B0604030504040204" pitchFamily="34" charset="0"/>
                <a:cs typeface="Tahoma" panose="020B0604030504040204" pitchFamily="34" charset="0"/>
              </a:rPr>
              <a:t>Flu: 24 hours </a:t>
            </a:r>
          </a:p>
          <a:p>
            <a:r>
              <a:rPr lang="en-GB" sz="2500" dirty="0">
                <a:latin typeface="Tahoma" panose="020B0604030504040204" pitchFamily="34" charset="0"/>
                <a:ea typeface="Tahoma" panose="020B0604030504040204" pitchFamily="34" charset="0"/>
                <a:cs typeface="Tahoma" panose="020B0604030504040204" pitchFamily="34" charset="0"/>
              </a:rPr>
              <a:t>HIV: few hours</a:t>
            </a:r>
          </a:p>
          <a:p>
            <a:r>
              <a:rPr lang="en-GB" sz="2500" dirty="0">
                <a:latin typeface="Tahoma" panose="020B0604030504040204" pitchFamily="34" charset="0"/>
                <a:ea typeface="Tahoma" panose="020B0604030504040204" pitchFamily="34" charset="0"/>
                <a:cs typeface="Tahoma" panose="020B0604030504040204" pitchFamily="34" charset="0"/>
              </a:rPr>
              <a:t>Herpes:  few hours</a:t>
            </a:r>
          </a:p>
          <a:p>
            <a:pPr marL="0" indent="0">
              <a:buNone/>
            </a:pPr>
            <a:endParaRPr lang="en-GB" dirty="0"/>
          </a:p>
        </p:txBody>
      </p:sp>
    </p:spTree>
    <p:extLst>
      <p:ext uri="{BB962C8B-B14F-4D97-AF65-F5344CB8AC3E}">
        <p14:creationId xmlns:p14="http://schemas.microsoft.com/office/powerpoint/2010/main" val="3928280554"/>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200800" cy="1188720"/>
          </a:xfrm>
        </p:spPr>
        <p:txBody>
          <a:bodyPr/>
          <a:lstStyle/>
          <a:p>
            <a:r>
              <a:rPr lang="en-GB" dirty="0"/>
              <a:t>How resilient are our patients?</a:t>
            </a:r>
          </a:p>
        </p:txBody>
      </p:sp>
      <p:sp>
        <p:nvSpPr>
          <p:cNvPr id="5" name="Content Placeholder 4"/>
          <p:cNvSpPr>
            <a:spLocks noGrp="1"/>
          </p:cNvSpPr>
          <p:nvPr>
            <p:ph sz="half" idx="1"/>
          </p:nvPr>
        </p:nvSpPr>
        <p:spPr>
          <a:xfrm>
            <a:off x="539552" y="1981200"/>
            <a:ext cx="3744416" cy="4114800"/>
          </a:xfrm>
        </p:spPr>
        <p:txBody>
          <a:bodyPr>
            <a:normAutofit lnSpcReduction="10000"/>
          </a:bodyPr>
          <a:lstStyle/>
          <a:p>
            <a:r>
              <a:rPr lang="en-GB" sz="2800" dirty="0"/>
              <a:t>Elderly patients</a:t>
            </a:r>
          </a:p>
          <a:p>
            <a:r>
              <a:rPr lang="en-GB" sz="2800" dirty="0"/>
              <a:t>Patients undergoing chemo or radiotherapy</a:t>
            </a:r>
          </a:p>
          <a:p>
            <a:r>
              <a:rPr lang="en-GB" sz="2800" dirty="0"/>
              <a:t>Medication- High dose steroids  or immune suppressants </a:t>
            </a:r>
          </a:p>
          <a:p>
            <a:r>
              <a:rPr lang="en-GB" sz="2800" dirty="0"/>
              <a:t>Auto immune diseases</a:t>
            </a:r>
          </a:p>
        </p:txBody>
      </p:sp>
      <p:sp>
        <p:nvSpPr>
          <p:cNvPr id="6" name="Content Placeholder 5"/>
          <p:cNvSpPr>
            <a:spLocks noGrp="1"/>
          </p:cNvSpPr>
          <p:nvPr>
            <p:ph sz="half" idx="2"/>
          </p:nvPr>
        </p:nvSpPr>
        <p:spPr/>
        <p:txBody>
          <a:bodyPr>
            <a:normAutofit lnSpcReduction="10000"/>
          </a:bodyPr>
          <a:lstStyle/>
          <a:p>
            <a:endParaRPr lang="en-GB" dirty="0"/>
          </a:p>
          <a:p>
            <a:endParaRPr lang="en-GB" dirty="0"/>
          </a:p>
          <a:p>
            <a:pPr marL="0" indent="0">
              <a:buNone/>
            </a:pPr>
            <a:r>
              <a:rPr lang="en-GB" sz="8000" baseline="-25000" dirty="0"/>
              <a:t>= </a:t>
            </a:r>
            <a:r>
              <a:rPr lang="en-GB" sz="4800" baseline="-25000" dirty="0"/>
              <a:t>    </a:t>
            </a:r>
          </a:p>
          <a:p>
            <a:pPr marL="0" indent="0">
              <a:buNone/>
            </a:pPr>
            <a:endParaRPr lang="en-GB" dirty="0"/>
          </a:p>
          <a:p>
            <a:pPr marL="0" indent="0" algn="ctr">
              <a:buNone/>
            </a:pPr>
            <a:r>
              <a:rPr lang="en-GB" sz="6000" dirty="0"/>
              <a:t>Immunity</a:t>
            </a:r>
          </a:p>
        </p:txBody>
      </p:sp>
      <p:sp>
        <p:nvSpPr>
          <p:cNvPr id="7" name="Down Arrow 6"/>
          <p:cNvSpPr/>
          <p:nvPr/>
        </p:nvSpPr>
        <p:spPr bwMode="auto">
          <a:xfrm>
            <a:off x="5508104" y="2420888"/>
            <a:ext cx="1800200" cy="2088232"/>
          </a:xfrm>
          <a:prstGeom prst="down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50640729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fade">
                                      <p:cBhvr>
                                        <p:cTn id="10" dur="500"/>
                                        <p:tgtEl>
                                          <p:spTgt spid="6">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763688" y="404664"/>
            <a:ext cx="5937755" cy="1188720"/>
          </a:xfrm>
        </p:spPr>
        <p:txBody>
          <a:bodyPr/>
          <a:lstStyle/>
          <a:p>
            <a:pPr algn="ctr" eaLnBrk="1" hangingPunct="1"/>
            <a:r>
              <a:rPr lang="en-GB" b="1" dirty="0"/>
              <a:t>Infection</a:t>
            </a:r>
          </a:p>
        </p:txBody>
      </p:sp>
      <p:sp>
        <p:nvSpPr>
          <p:cNvPr id="38915" name="Rectangle 3"/>
          <p:cNvSpPr>
            <a:spLocks noGrp="1" noChangeArrowheads="1"/>
          </p:cNvSpPr>
          <p:nvPr>
            <p:ph idx="1"/>
          </p:nvPr>
        </p:nvSpPr>
        <p:spPr>
          <a:xfrm>
            <a:off x="1115616" y="1916113"/>
            <a:ext cx="7704534" cy="4114800"/>
          </a:xfrm>
        </p:spPr>
        <p:txBody>
          <a:bodyPr>
            <a:normAutofit fontScale="92500" lnSpcReduction="10000"/>
          </a:bodyPr>
          <a:lstStyle/>
          <a:p>
            <a:pPr algn="ctr" eaLnBrk="1" hangingPunct="1">
              <a:lnSpc>
                <a:spcPct val="80000"/>
              </a:lnSpc>
              <a:buFontTx/>
              <a:buNone/>
            </a:pPr>
            <a:r>
              <a:rPr lang="en-GB" sz="2400" dirty="0"/>
              <a:t>Invasion of the body by microbes</a:t>
            </a:r>
          </a:p>
          <a:p>
            <a:pPr algn="ctr" eaLnBrk="1" hangingPunct="1">
              <a:lnSpc>
                <a:spcPct val="80000"/>
              </a:lnSpc>
              <a:buFontTx/>
              <a:buNone/>
            </a:pPr>
            <a:endParaRPr lang="en-GB" sz="2400" dirty="0"/>
          </a:p>
          <a:p>
            <a:pPr eaLnBrk="1" hangingPunct="1">
              <a:lnSpc>
                <a:spcPct val="80000"/>
              </a:lnSpc>
              <a:buFontTx/>
              <a:buNone/>
            </a:pPr>
            <a:r>
              <a:rPr lang="en-GB" sz="2400" dirty="0"/>
              <a:t>Main Concern in dental practice:</a:t>
            </a:r>
          </a:p>
          <a:p>
            <a:pPr eaLnBrk="1" hangingPunct="1">
              <a:lnSpc>
                <a:spcPct val="80000"/>
              </a:lnSpc>
              <a:buFontTx/>
              <a:buNone/>
            </a:pPr>
            <a:endParaRPr lang="en-GB" sz="2400" dirty="0"/>
          </a:p>
          <a:p>
            <a:pPr eaLnBrk="1" hangingPunct="1">
              <a:lnSpc>
                <a:spcPct val="80000"/>
              </a:lnSpc>
            </a:pPr>
            <a:r>
              <a:rPr lang="en-GB" sz="2400" dirty="0"/>
              <a:t>Direct:  Contact from Patients blood/saliva</a:t>
            </a:r>
          </a:p>
          <a:p>
            <a:pPr eaLnBrk="1" hangingPunct="1">
              <a:lnSpc>
                <a:spcPct val="80000"/>
              </a:lnSpc>
              <a:buFontTx/>
              <a:buNone/>
            </a:pPr>
            <a:endParaRPr lang="en-GB" sz="2400" dirty="0"/>
          </a:p>
          <a:p>
            <a:pPr eaLnBrk="1" hangingPunct="1">
              <a:lnSpc>
                <a:spcPct val="80000"/>
              </a:lnSpc>
            </a:pPr>
            <a:r>
              <a:rPr lang="en-GB" sz="2400" dirty="0"/>
              <a:t>Indirect:  Instruments &amp; equipment</a:t>
            </a:r>
          </a:p>
          <a:p>
            <a:pPr eaLnBrk="1" hangingPunct="1">
              <a:lnSpc>
                <a:spcPct val="80000"/>
              </a:lnSpc>
              <a:buFontTx/>
              <a:buNone/>
            </a:pPr>
            <a:endParaRPr lang="en-GB" sz="2400" dirty="0"/>
          </a:p>
          <a:p>
            <a:pPr eaLnBrk="1" hangingPunct="1">
              <a:lnSpc>
                <a:spcPct val="80000"/>
              </a:lnSpc>
            </a:pPr>
            <a:r>
              <a:rPr lang="en-GB" sz="2400" dirty="0"/>
              <a:t>Airborne droplets:  Water spray/aerosol/Flying particles </a:t>
            </a:r>
          </a:p>
          <a:p>
            <a:pPr eaLnBrk="1" hangingPunct="1">
              <a:lnSpc>
                <a:spcPct val="80000"/>
              </a:lnSpc>
            </a:pPr>
            <a:endParaRPr lang="en-GB" sz="2400" dirty="0"/>
          </a:p>
          <a:p>
            <a:pPr eaLnBrk="1" hangingPunct="1">
              <a:lnSpc>
                <a:spcPct val="80000"/>
              </a:lnSpc>
              <a:buFontTx/>
              <a:buNone/>
            </a:pPr>
            <a:r>
              <a:rPr lang="en-GB" sz="1000" dirty="0"/>
              <a:t> </a:t>
            </a:r>
          </a:p>
          <a:p>
            <a:pPr eaLnBrk="1" hangingPunct="1">
              <a:lnSpc>
                <a:spcPct val="80000"/>
              </a:lnSpc>
              <a:buFontTx/>
              <a:buNone/>
            </a:pPr>
            <a:r>
              <a:rPr lang="en-GB" sz="1000" dirty="0"/>
              <a:t>             </a:t>
            </a:r>
          </a:p>
        </p:txBody>
      </p:sp>
    </p:spTree>
    <p:extLst>
      <p:ext uri="{BB962C8B-B14F-4D97-AF65-F5344CB8AC3E}">
        <p14:creationId xmlns:p14="http://schemas.microsoft.com/office/powerpoint/2010/main" val="3549883027"/>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70" name="Rectangle 2"/>
          <p:cNvSpPr>
            <a:spLocks noGrp="1" noChangeArrowheads="1"/>
          </p:cNvSpPr>
          <p:nvPr>
            <p:ph type="title"/>
          </p:nvPr>
        </p:nvSpPr>
        <p:spPr>
          <a:xfrm>
            <a:off x="1673352" y="467418"/>
            <a:ext cx="5797296" cy="1188720"/>
          </a:xfrm>
          <a:solidFill>
            <a:srgbClr val="FFFFFF"/>
          </a:solidFill>
        </p:spPr>
        <p:txBody>
          <a:bodyPr>
            <a:normAutofit/>
          </a:bodyPr>
          <a:lstStyle/>
          <a:p>
            <a:r>
              <a:rPr lang="en-GB" b="1" dirty="0"/>
              <a:t>AIM</a:t>
            </a:r>
          </a:p>
        </p:txBody>
      </p:sp>
      <p:sp>
        <p:nvSpPr>
          <p:cNvPr id="83971" name="Rectangle 3"/>
          <p:cNvSpPr>
            <a:spLocks noGrp="1" noChangeArrowheads="1"/>
          </p:cNvSpPr>
          <p:nvPr>
            <p:ph idx="1"/>
          </p:nvPr>
        </p:nvSpPr>
        <p:spPr>
          <a:xfrm>
            <a:off x="1279546" y="2291262"/>
            <a:ext cx="6584634" cy="2879256"/>
          </a:xfrm>
        </p:spPr>
        <p:txBody>
          <a:bodyPr>
            <a:normAutofit/>
          </a:bodyPr>
          <a:lstStyle/>
          <a:p>
            <a:pPr algn="ctr">
              <a:buFontTx/>
              <a:buNone/>
            </a:pPr>
            <a:r>
              <a:rPr lang="en-GB" dirty="0">
                <a:solidFill>
                  <a:srgbClr val="404040"/>
                </a:solidFill>
              </a:rPr>
              <a:t>  </a:t>
            </a:r>
            <a:r>
              <a:rPr lang="en-GB" sz="2400" dirty="0">
                <a:solidFill>
                  <a:srgbClr val="404040"/>
                </a:solidFill>
              </a:rPr>
              <a:t>To provide information pertaining to the current guidance/legislation regarding Infection Prevention and control &amp; Decontamination, that will assist Orthodontic Therapists in adhering to current standards.</a:t>
            </a:r>
          </a:p>
        </p:txBody>
      </p:sp>
    </p:spTree>
    <p:extLst>
      <p:ext uri="{BB962C8B-B14F-4D97-AF65-F5344CB8AC3E}">
        <p14:creationId xmlns:p14="http://schemas.microsoft.com/office/powerpoint/2010/main" val="1949474547"/>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2160" y="260648"/>
            <a:ext cx="5299680" cy="1296144"/>
          </a:xfrm>
        </p:spPr>
        <p:txBody>
          <a:bodyPr>
            <a:normAutofit fontScale="90000"/>
          </a:bodyPr>
          <a:lstStyle/>
          <a:p>
            <a:pPr algn="ctr"/>
            <a:r>
              <a:rPr lang="en-GB" dirty="0"/>
              <a:t>Chain of infection </a:t>
            </a:r>
            <a:br>
              <a:rPr lang="en-GB" dirty="0"/>
            </a:br>
            <a:endParaRPr lang="en-GB" dirty="0"/>
          </a:p>
        </p:txBody>
      </p:sp>
      <p:graphicFrame>
        <p:nvGraphicFramePr>
          <p:cNvPr id="4" name="Diagram 3"/>
          <p:cNvGraphicFramePr/>
          <p:nvPr>
            <p:extLst>
              <p:ext uri="{D42A27DB-BD31-4B8C-83A1-F6EECF244321}">
                <p14:modId xmlns:p14="http://schemas.microsoft.com/office/powerpoint/2010/main" val="2051761076"/>
              </p:ext>
            </p:extLst>
          </p:nvPr>
        </p:nvGraphicFramePr>
        <p:xfrm>
          <a:off x="467544" y="1850064"/>
          <a:ext cx="8064896" cy="4603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102302"/>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116632"/>
            <a:ext cx="5937755" cy="1188720"/>
          </a:xfrm>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524522"/>
              </p:ext>
            </p:extLst>
          </p:nvPr>
        </p:nvGraphicFramePr>
        <p:xfrm>
          <a:off x="685800" y="1484784"/>
          <a:ext cx="8278688" cy="4611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0276876"/>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56106"/>
            <a:ext cx="5937755" cy="1188720"/>
          </a:xfrm>
        </p:spPr>
        <p:txBody>
          <a:bodyPr/>
          <a:lstStyle/>
          <a:p>
            <a:r>
              <a:rPr lang="en-GB" dirty="0"/>
              <a:t>What link?</a:t>
            </a:r>
          </a:p>
        </p:txBody>
      </p:sp>
      <p:sp>
        <p:nvSpPr>
          <p:cNvPr id="3" name="Content Placeholder 2"/>
          <p:cNvSpPr>
            <a:spLocks noGrp="1"/>
          </p:cNvSpPr>
          <p:nvPr>
            <p:ph idx="1"/>
          </p:nvPr>
        </p:nvSpPr>
        <p:spPr>
          <a:xfrm>
            <a:off x="611560" y="1447800"/>
            <a:ext cx="8322128" cy="5221560"/>
          </a:xfrm>
        </p:spPr>
        <p:txBody>
          <a:bodyPr>
            <a:normAutofit/>
          </a:bodyPr>
          <a:lstStyle/>
          <a:p>
            <a:r>
              <a:rPr lang="en-GB" sz="2400" dirty="0"/>
              <a:t>Giving the hepatitis B vaccination removes what in the chain of infection?</a:t>
            </a:r>
          </a:p>
          <a:p>
            <a:pPr marL="82296" indent="0">
              <a:buNone/>
            </a:pPr>
            <a:r>
              <a:rPr lang="en-GB" dirty="0"/>
              <a:t>   </a:t>
            </a:r>
            <a:r>
              <a:rPr lang="en-GB" b="1" dirty="0"/>
              <a:t>Susceptible host</a:t>
            </a:r>
          </a:p>
          <a:p>
            <a:pPr marL="82296" indent="0">
              <a:buNone/>
            </a:pPr>
            <a:endParaRPr lang="en-GB" dirty="0"/>
          </a:p>
          <a:p>
            <a:r>
              <a:rPr lang="en-GB" sz="2400" dirty="0"/>
              <a:t>Washing your hands before treatment is what in the chain of infection?</a:t>
            </a:r>
          </a:p>
          <a:p>
            <a:pPr marL="82296" indent="0">
              <a:buNone/>
            </a:pPr>
            <a:r>
              <a:rPr lang="en-GB" dirty="0"/>
              <a:t>   </a:t>
            </a:r>
            <a:r>
              <a:rPr lang="en-GB" b="1" dirty="0"/>
              <a:t>Mode of transmission</a:t>
            </a:r>
          </a:p>
          <a:p>
            <a:pPr marL="82296" indent="0">
              <a:buNone/>
            </a:pPr>
            <a:endParaRPr lang="en-GB" b="1" dirty="0"/>
          </a:p>
          <a:p>
            <a:r>
              <a:rPr lang="en-GB" sz="2400" dirty="0"/>
              <a:t>Cleaning work surfaces between patients and at the end of the day removes what in the chain of infection?</a:t>
            </a:r>
          </a:p>
          <a:p>
            <a:pPr marL="82296" indent="0">
              <a:buNone/>
            </a:pPr>
            <a:r>
              <a:rPr lang="en-GB" dirty="0"/>
              <a:t>   </a:t>
            </a:r>
            <a:r>
              <a:rPr lang="en-GB" b="1" dirty="0"/>
              <a:t>Reservoir </a:t>
            </a:r>
            <a:endParaRPr lang="en-GB" dirty="0"/>
          </a:p>
          <a:p>
            <a:endParaRPr lang="en-GB" dirty="0"/>
          </a:p>
        </p:txBody>
      </p:sp>
    </p:spTree>
    <p:extLst>
      <p:ext uri="{BB962C8B-B14F-4D97-AF65-F5344CB8AC3E}">
        <p14:creationId xmlns:p14="http://schemas.microsoft.com/office/powerpoint/2010/main" val="288968755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additive="base">
                                        <p:cTn id="1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 calcmode="lin" valueType="num">
                                      <p:cBhvr additive="base">
                                        <p:cTn id="1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82739"/>
            <a:ext cx="7560840" cy="1188720"/>
          </a:xfrm>
        </p:spPr>
        <p:txBody>
          <a:bodyPr/>
          <a:lstStyle/>
          <a:p>
            <a:r>
              <a:rPr lang="en-GB" dirty="0"/>
              <a:t>Infection Prevention &amp; Control </a:t>
            </a:r>
          </a:p>
        </p:txBody>
      </p:sp>
      <p:sp>
        <p:nvSpPr>
          <p:cNvPr id="3" name="Content Placeholder 2"/>
          <p:cNvSpPr>
            <a:spLocks noGrp="1"/>
          </p:cNvSpPr>
          <p:nvPr>
            <p:ph idx="1"/>
          </p:nvPr>
        </p:nvSpPr>
        <p:spPr>
          <a:xfrm>
            <a:off x="611560" y="1988840"/>
            <a:ext cx="8064896" cy="4680520"/>
          </a:xfrm>
        </p:spPr>
        <p:txBody>
          <a:bodyPr>
            <a:normAutofit/>
          </a:bodyPr>
          <a:lstStyle/>
          <a:p>
            <a:pPr marL="82296" indent="0">
              <a:buNone/>
            </a:pPr>
            <a:r>
              <a:rPr lang="en-GB" sz="2400" dirty="0">
                <a:solidFill>
                  <a:schemeClr val="tx2">
                    <a:lumMod val="60000"/>
                    <a:lumOff val="40000"/>
                  </a:schemeClr>
                </a:solidFill>
              </a:rPr>
              <a:t>How do we break the chain of infection and prevent or control infection from spreading?</a:t>
            </a:r>
          </a:p>
          <a:p>
            <a:pPr marL="82296" indent="0">
              <a:buNone/>
            </a:pPr>
            <a:endParaRPr lang="en-GB" sz="800" dirty="0">
              <a:solidFill>
                <a:schemeClr val="tx2">
                  <a:lumMod val="60000"/>
                  <a:lumOff val="40000"/>
                </a:schemeClr>
              </a:solidFill>
            </a:endParaRPr>
          </a:p>
          <a:p>
            <a:r>
              <a:rPr lang="en-GB" sz="2400" dirty="0"/>
              <a:t>Adhere to legislation, local guidance, policy &amp; procedures: HTM 01/05 &amp; Minimum Standards</a:t>
            </a:r>
            <a:r>
              <a:rPr lang="en-GB" sz="2400" dirty="0">
                <a:solidFill>
                  <a:schemeClr val="tx2">
                    <a:lumMod val="60000"/>
                    <a:lumOff val="40000"/>
                  </a:schemeClr>
                </a:solidFill>
              </a:rPr>
              <a:t> </a:t>
            </a:r>
          </a:p>
          <a:p>
            <a:pPr marL="82296" indent="0">
              <a:buNone/>
            </a:pPr>
            <a:endParaRPr lang="en-GB" sz="2400" dirty="0">
              <a:solidFill>
                <a:schemeClr val="tx2">
                  <a:lumMod val="60000"/>
                  <a:lumOff val="40000"/>
                </a:schemeClr>
              </a:solidFill>
            </a:endParaRPr>
          </a:p>
          <a:p>
            <a:r>
              <a:rPr lang="en-GB" sz="2400" dirty="0"/>
              <a:t>Use Standard Infection Control Precautions</a:t>
            </a:r>
          </a:p>
          <a:p>
            <a:pPr marL="82296" indent="0">
              <a:buNone/>
            </a:pPr>
            <a:endParaRPr lang="en-GB" sz="2400" dirty="0"/>
          </a:p>
          <a:p>
            <a:r>
              <a:rPr lang="en-GB" sz="2400" dirty="0"/>
              <a:t>Have an Infection control policy &amp; follow procedures within your practice</a:t>
            </a:r>
          </a:p>
          <a:p>
            <a:pPr marL="82296" indent="0">
              <a:buNone/>
            </a:pPr>
            <a:endParaRPr lang="en-GB" dirty="0">
              <a:solidFill>
                <a:schemeClr val="tx2">
                  <a:lumMod val="60000"/>
                  <a:lumOff val="40000"/>
                </a:schemeClr>
              </a:solidFill>
            </a:endParaRPr>
          </a:p>
        </p:txBody>
      </p:sp>
    </p:spTree>
    <p:extLst>
      <p:ext uri="{BB962C8B-B14F-4D97-AF65-F5344CB8AC3E}">
        <p14:creationId xmlns:p14="http://schemas.microsoft.com/office/powerpoint/2010/main" val="1902794746"/>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60648"/>
            <a:ext cx="5937755" cy="1188720"/>
          </a:xfrm>
        </p:spPr>
        <p:txBody>
          <a:bodyPr>
            <a:normAutofit/>
          </a:bodyPr>
          <a:lstStyle/>
          <a:p>
            <a:r>
              <a:rPr lang="en-GB" dirty="0"/>
              <a:t>  Standard Infection Control Precautions</a:t>
            </a:r>
          </a:p>
        </p:txBody>
      </p:sp>
      <p:sp>
        <p:nvSpPr>
          <p:cNvPr id="3" name="Content Placeholder 2"/>
          <p:cNvSpPr>
            <a:spLocks noGrp="1"/>
          </p:cNvSpPr>
          <p:nvPr>
            <p:ph idx="1"/>
          </p:nvPr>
        </p:nvSpPr>
        <p:spPr>
          <a:xfrm>
            <a:off x="539552" y="1628800"/>
            <a:ext cx="8496944" cy="5229200"/>
          </a:xfrm>
        </p:spPr>
        <p:txBody>
          <a:bodyPr>
            <a:normAutofit lnSpcReduction="10000"/>
          </a:bodyPr>
          <a:lstStyle/>
          <a:p>
            <a:r>
              <a:rPr lang="en-GB" sz="2400" dirty="0"/>
              <a:t>11 in total </a:t>
            </a:r>
          </a:p>
          <a:p>
            <a:pPr marL="0" indent="0">
              <a:buNone/>
            </a:pPr>
            <a:endParaRPr lang="en-GB" sz="900" dirty="0"/>
          </a:p>
          <a:p>
            <a:r>
              <a:rPr lang="en-GB" sz="2400" b="1" dirty="0">
                <a:solidFill>
                  <a:schemeClr val="accent1">
                    <a:lumMod val="50000"/>
                  </a:schemeClr>
                </a:solidFill>
              </a:rPr>
              <a:t>Must</a:t>
            </a:r>
            <a:r>
              <a:rPr lang="en-GB" sz="2400" dirty="0">
                <a:solidFill>
                  <a:schemeClr val="accent1">
                    <a:lumMod val="50000"/>
                  </a:schemeClr>
                </a:solidFill>
              </a:rPr>
              <a:t> be used on all patients when there is a possibility of contact with:</a:t>
            </a:r>
          </a:p>
          <a:p>
            <a:pPr lvl="1">
              <a:buFont typeface="Arial" charset="0"/>
              <a:buChar char="•"/>
            </a:pPr>
            <a:r>
              <a:rPr lang="en-GB" sz="2000" dirty="0">
                <a:solidFill>
                  <a:schemeClr val="accent1">
                    <a:lumMod val="50000"/>
                  </a:schemeClr>
                </a:solidFill>
              </a:rPr>
              <a:t>Blood</a:t>
            </a:r>
          </a:p>
          <a:p>
            <a:pPr lvl="1">
              <a:buFont typeface="Arial" charset="0"/>
              <a:buChar char="•"/>
            </a:pPr>
            <a:r>
              <a:rPr lang="en-GB" sz="2000" dirty="0">
                <a:solidFill>
                  <a:schemeClr val="accent1">
                    <a:lumMod val="50000"/>
                  </a:schemeClr>
                </a:solidFill>
              </a:rPr>
              <a:t>All other body fluids (except sweat)</a:t>
            </a:r>
          </a:p>
          <a:p>
            <a:pPr lvl="1">
              <a:buFont typeface="Arial" charset="0"/>
              <a:buChar char="•"/>
            </a:pPr>
            <a:r>
              <a:rPr lang="en-GB" sz="2000" dirty="0">
                <a:solidFill>
                  <a:schemeClr val="accent1">
                    <a:lumMod val="50000"/>
                  </a:schemeClr>
                </a:solidFill>
              </a:rPr>
              <a:t>Non intact skin</a:t>
            </a:r>
          </a:p>
          <a:p>
            <a:pPr lvl="1">
              <a:buFont typeface="Arial" charset="0"/>
              <a:buChar char="•"/>
            </a:pPr>
            <a:r>
              <a:rPr lang="en-GB" sz="2000" dirty="0">
                <a:solidFill>
                  <a:schemeClr val="accent1">
                    <a:lumMod val="50000"/>
                  </a:schemeClr>
                </a:solidFill>
              </a:rPr>
              <a:t>Mucous membranes</a:t>
            </a:r>
          </a:p>
          <a:p>
            <a:pPr marL="274320" lvl="1" indent="0">
              <a:buNone/>
            </a:pPr>
            <a:endParaRPr lang="en-GB" sz="800" dirty="0"/>
          </a:p>
          <a:p>
            <a:r>
              <a:rPr lang="en-GB" sz="2400" dirty="0"/>
              <a:t>Used at all times in the care setting, whether an infection is known to be present or not</a:t>
            </a:r>
          </a:p>
          <a:p>
            <a:pPr marL="0" indent="0">
              <a:buNone/>
            </a:pPr>
            <a:endParaRPr lang="en-GB" sz="800" dirty="0"/>
          </a:p>
          <a:p>
            <a:r>
              <a:rPr lang="en-GB" sz="2400" dirty="0">
                <a:solidFill>
                  <a:schemeClr val="accent1">
                    <a:lumMod val="50000"/>
                  </a:schemeClr>
                </a:solidFill>
              </a:rPr>
              <a:t>Additional transmission based precautions (TBP) applied in conjunction with SICPs </a:t>
            </a:r>
          </a:p>
          <a:p>
            <a:pPr marL="0" indent="0">
              <a:buNone/>
            </a:pPr>
            <a:endParaRPr lang="en-GB" dirty="0"/>
          </a:p>
        </p:txBody>
      </p:sp>
    </p:spTree>
    <p:extLst>
      <p:ext uri="{BB962C8B-B14F-4D97-AF65-F5344CB8AC3E}">
        <p14:creationId xmlns:p14="http://schemas.microsoft.com/office/powerpoint/2010/main" val="2618951663"/>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603122" y="188640"/>
            <a:ext cx="5937755" cy="1188720"/>
          </a:xfrm>
        </p:spPr>
        <p:txBody>
          <a:bodyPr/>
          <a:lstStyle/>
          <a:p>
            <a:r>
              <a:rPr lang="en-GB" dirty="0">
                <a:solidFill>
                  <a:schemeClr val="tx1"/>
                </a:solidFill>
              </a:rPr>
              <a:t>Standard Infection Control Precautions </a:t>
            </a:r>
            <a:endParaRPr lang="en-US" dirty="0">
              <a:solidFill>
                <a:schemeClr val="tx1"/>
              </a:solidFill>
            </a:endParaRPr>
          </a:p>
        </p:txBody>
      </p:sp>
      <p:sp>
        <p:nvSpPr>
          <p:cNvPr id="62467" name="Content Placeholder 2"/>
          <p:cNvSpPr>
            <a:spLocks noGrp="1"/>
          </p:cNvSpPr>
          <p:nvPr>
            <p:ph idx="1"/>
          </p:nvPr>
        </p:nvSpPr>
        <p:spPr>
          <a:xfrm>
            <a:off x="539551" y="1527174"/>
            <a:ext cx="8266311" cy="4782145"/>
          </a:xfrm>
        </p:spPr>
        <p:txBody>
          <a:bodyPr>
            <a:normAutofit fontScale="92500" lnSpcReduction="10000"/>
          </a:bodyPr>
          <a:lstStyle/>
          <a:p>
            <a:r>
              <a:rPr lang="en-GB" sz="2400" dirty="0"/>
              <a:t>Cough etiquette</a:t>
            </a:r>
          </a:p>
          <a:p>
            <a:r>
              <a:rPr lang="en-GB" sz="2400" dirty="0"/>
              <a:t>Patient placement &amp; assessment for </a:t>
            </a:r>
            <a:r>
              <a:rPr lang="en-GB" sz="2400"/>
              <a:t>infection risk </a:t>
            </a:r>
            <a:endParaRPr lang="en-GB" sz="2400" dirty="0"/>
          </a:p>
          <a:p>
            <a:pPr eaLnBrk="1" hangingPunct="1"/>
            <a:r>
              <a:rPr lang="en-GB" sz="2400" dirty="0"/>
              <a:t>Hand hygiene</a:t>
            </a:r>
          </a:p>
          <a:p>
            <a:pPr eaLnBrk="1" hangingPunct="1"/>
            <a:r>
              <a:rPr lang="en-GB" sz="2400" dirty="0"/>
              <a:t>Personal protective equipment</a:t>
            </a:r>
          </a:p>
          <a:p>
            <a:pPr eaLnBrk="1" hangingPunct="1"/>
            <a:r>
              <a:rPr lang="en-GB" sz="2400" dirty="0"/>
              <a:t>Prevent occupational exposure</a:t>
            </a:r>
          </a:p>
          <a:p>
            <a:pPr eaLnBrk="1" hangingPunct="1"/>
            <a:r>
              <a:rPr lang="en-GB" sz="2400" dirty="0"/>
              <a:t>Management of blood and body fluids</a:t>
            </a:r>
          </a:p>
          <a:p>
            <a:pPr eaLnBrk="1" hangingPunct="1"/>
            <a:r>
              <a:rPr lang="en-GB" sz="2400" dirty="0"/>
              <a:t>Patient care equipment</a:t>
            </a:r>
          </a:p>
          <a:p>
            <a:pPr eaLnBrk="1" hangingPunct="1"/>
            <a:r>
              <a:rPr lang="en-GB" sz="2400" dirty="0"/>
              <a:t>Control of the environment </a:t>
            </a:r>
          </a:p>
          <a:p>
            <a:pPr eaLnBrk="1" hangingPunct="1"/>
            <a:r>
              <a:rPr lang="en-GB" sz="2400" dirty="0"/>
              <a:t>Safe handling of waste</a:t>
            </a:r>
          </a:p>
          <a:p>
            <a:pPr eaLnBrk="1" hangingPunct="1"/>
            <a:r>
              <a:rPr lang="en-GB" sz="2400" dirty="0"/>
              <a:t>Linen</a:t>
            </a:r>
          </a:p>
          <a:p>
            <a:pPr eaLnBrk="1" hangingPunct="1"/>
            <a:r>
              <a:rPr lang="en-GB" sz="2400" dirty="0"/>
              <a:t>Maintaining social/physical distancing </a:t>
            </a:r>
          </a:p>
          <a:p>
            <a:pPr eaLnBrk="1" hangingPunct="1"/>
            <a:endParaRPr lang="en-US" dirty="0"/>
          </a:p>
        </p:txBody>
      </p:sp>
    </p:spTree>
    <p:extLst>
      <p:ext uri="{BB962C8B-B14F-4D97-AF65-F5344CB8AC3E}">
        <p14:creationId xmlns:p14="http://schemas.microsoft.com/office/powerpoint/2010/main" val="34162876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fade">
                                      <p:cBhvr>
                                        <p:cTn id="7" dur="1000"/>
                                        <p:tgtEl>
                                          <p:spTgt spid="62467">
                                            <p:txEl>
                                              <p:pRg st="0" end="0"/>
                                            </p:txEl>
                                          </p:spTgt>
                                        </p:tgtEl>
                                      </p:cBhvr>
                                    </p:animEffect>
                                    <p:anim calcmode="lin" valueType="num">
                                      <p:cBhvr>
                                        <p:cTn id="8" dur="10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246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fade">
                                      <p:cBhvr>
                                        <p:cTn id="12" dur="1000"/>
                                        <p:tgtEl>
                                          <p:spTgt spid="62467">
                                            <p:txEl>
                                              <p:pRg st="1" end="1"/>
                                            </p:txEl>
                                          </p:spTgt>
                                        </p:tgtEl>
                                      </p:cBhvr>
                                    </p:animEffect>
                                    <p:anim calcmode="lin" valueType="num">
                                      <p:cBhvr>
                                        <p:cTn id="13" dur="10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246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2467">
                                            <p:txEl>
                                              <p:pRg st="2" end="2"/>
                                            </p:txEl>
                                          </p:spTgt>
                                        </p:tgtEl>
                                        <p:attrNameLst>
                                          <p:attrName>style.visibility</p:attrName>
                                        </p:attrNameLst>
                                      </p:cBhvr>
                                      <p:to>
                                        <p:strVal val="visible"/>
                                      </p:to>
                                    </p:set>
                                    <p:animEffect transition="in" filter="fade">
                                      <p:cBhvr>
                                        <p:cTn id="17" dur="1000"/>
                                        <p:tgtEl>
                                          <p:spTgt spid="62467">
                                            <p:txEl>
                                              <p:pRg st="2" end="2"/>
                                            </p:txEl>
                                          </p:spTgt>
                                        </p:tgtEl>
                                      </p:cBhvr>
                                    </p:animEffect>
                                    <p:anim calcmode="lin" valueType="num">
                                      <p:cBhvr>
                                        <p:cTn id="18" dur="10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246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2467">
                                            <p:txEl>
                                              <p:pRg st="3" end="3"/>
                                            </p:txEl>
                                          </p:spTgt>
                                        </p:tgtEl>
                                        <p:attrNameLst>
                                          <p:attrName>style.visibility</p:attrName>
                                        </p:attrNameLst>
                                      </p:cBhvr>
                                      <p:to>
                                        <p:strVal val="visible"/>
                                      </p:to>
                                    </p:set>
                                    <p:animEffect transition="in" filter="fade">
                                      <p:cBhvr>
                                        <p:cTn id="22" dur="1000"/>
                                        <p:tgtEl>
                                          <p:spTgt spid="62467">
                                            <p:txEl>
                                              <p:pRg st="3" end="3"/>
                                            </p:txEl>
                                          </p:spTgt>
                                        </p:tgtEl>
                                      </p:cBhvr>
                                    </p:animEffect>
                                    <p:anim calcmode="lin" valueType="num">
                                      <p:cBhvr>
                                        <p:cTn id="23" dur="10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2467">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2467">
                                            <p:txEl>
                                              <p:pRg st="4" end="4"/>
                                            </p:txEl>
                                          </p:spTgt>
                                        </p:tgtEl>
                                        <p:attrNameLst>
                                          <p:attrName>style.visibility</p:attrName>
                                        </p:attrNameLst>
                                      </p:cBhvr>
                                      <p:to>
                                        <p:strVal val="visible"/>
                                      </p:to>
                                    </p:set>
                                    <p:animEffect transition="in" filter="fade">
                                      <p:cBhvr>
                                        <p:cTn id="27" dur="1000"/>
                                        <p:tgtEl>
                                          <p:spTgt spid="62467">
                                            <p:txEl>
                                              <p:pRg st="4" end="4"/>
                                            </p:txEl>
                                          </p:spTgt>
                                        </p:tgtEl>
                                      </p:cBhvr>
                                    </p:animEffect>
                                    <p:anim calcmode="lin" valueType="num">
                                      <p:cBhvr>
                                        <p:cTn id="28" dur="10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2467">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2467">
                                            <p:txEl>
                                              <p:pRg st="5" end="5"/>
                                            </p:txEl>
                                          </p:spTgt>
                                        </p:tgtEl>
                                        <p:attrNameLst>
                                          <p:attrName>style.visibility</p:attrName>
                                        </p:attrNameLst>
                                      </p:cBhvr>
                                      <p:to>
                                        <p:strVal val="visible"/>
                                      </p:to>
                                    </p:set>
                                    <p:animEffect transition="in" filter="fade">
                                      <p:cBhvr>
                                        <p:cTn id="32" dur="1000"/>
                                        <p:tgtEl>
                                          <p:spTgt spid="62467">
                                            <p:txEl>
                                              <p:pRg st="5" end="5"/>
                                            </p:txEl>
                                          </p:spTgt>
                                        </p:tgtEl>
                                      </p:cBhvr>
                                    </p:animEffect>
                                    <p:anim calcmode="lin" valueType="num">
                                      <p:cBhvr>
                                        <p:cTn id="33" dur="10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2467">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2467">
                                            <p:txEl>
                                              <p:pRg st="6" end="6"/>
                                            </p:txEl>
                                          </p:spTgt>
                                        </p:tgtEl>
                                        <p:attrNameLst>
                                          <p:attrName>style.visibility</p:attrName>
                                        </p:attrNameLst>
                                      </p:cBhvr>
                                      <p:to>
                                        <p:strVal val="visible"/>
                                      </p:to>
                                    </p:set>
                                    <p:animEffect transition="in" filter="fade">
                                      <p:cBhvr>
                                        <p:cTn id="37" dur="1000"/>
                                        <p:tgtEl>
                                          <p:spTgt spid="62467">
                                            <p:txEl>
                                              <p:pRg st="6" end="6"/>
                                            </p:txEl>
                                          </p:spTgt>
                                        </p:tgtEl>
                                      </p:cBhvr>
                                    </p:animEffect>
                                    <p:anim calcmode="lin" valueType="num">
                                      <p:cBhvr>
                                        <p:cTn id="38" dur="1000" fill="hold"/>
                                        <p:tgtEl>
                                          <p:spTgt spid="62467">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2467">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2467">
                                            <p:txEl>
                                              <p:pRg st="7" end="7"/>
                                            </p:txEl>
                                          </p:spTgt>
                                        </p:tgtEl>
                                        <p:attrNameLst>
                                          <p:attrName>style.visibility</p:attrName>
                                        </p:attrNameLst>
                                      </p:cBhvr>
                                      <p:to>
                                        <p:strVal val="visible"/>
                                      </p:to>
                                    </p:set>
                                    <p:animEffect transition="in" filter="fade">
                                      <p:cBhvr>
                                        <p:cTn id="42" dur="1000"/>
                                        <p:tgtEl>
                                          <p:spTgt spid="62467">
                                            <p:txEl>
                                              <p:pRg st="7" end="7"/>
                                            </p:txEl>
                                          </p:spTgt>
                                        </p:tgtEl>
                                      </p:cBhvr>
                                    </p:animEffect>
                                    <p:anim calcmode="lin" valueType="num">
                                      <p:cBhvr>
                                        <p:cTn id="43" dur="1000" fill="hold"/>
                                        <p:tgtEl>
                                          <p:spTgt spid="62467">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62467">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2467">
                                            <p:txEl>
                                              <p:pRg st="8" end="8"/>
                                            </p:txEl>
                                          </p:spTgt>
                                        </p:tgtEl>
                                        <p:attrNameLst>
                                          <p:attrName>style.visibility</p:attrName>
                                        </p:attrNameLst>
                                      </p:cBhvr>
                                      <p:to>
                                        <p:strVal val="visible"/>
                                      </p:to>
                                    </p:set>
                                    <p:animEffect transition="in" filter="fade">
                                      <p:cBhvr>
                                        <p:cTn id="47" dur="1000"/>
                                        <p:tgtEl>
                                          <p:spTgt spid="62467">
                                            <p:txEl>
                                              <p:pRg st="8" end="8"/>
                                            </p:txEl>
                                          </p:spTgt>
                                        </p:tgtEl>
                                      </p:cBhvr>
                                    </p:animEffect>
                                    <p:anim calcmode="lin" valueType="num">
                                      <p:cBhvr>
                                        <p:cTn id="48" dur="1000" fill="hold"/>
                                        <p:tgtEl>
                                          <p:spTgt spid="62467">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62467">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62467">
                                            <p:txEl>
                                              <p:pRg st="9" end="9"/>
                                            </p:txEl>
                                          </p:spTgt>
                                        </p:tgtEl>
                                        <p:attrNameLst>
                                          <p:attrName>style.visibility</p:attrName>
                                        </p:attrNameLst>
                                      </p:cBhvr>
                                      <p:to>
                                        <p:strVal val="visible"/>
                                      </p:to>
                                    </p:set>
                                    <p:animEffect transition="in" filter="fade">
                                      <p:cBhvr>
                                        <p:cTn id="52" dur="1000"/>
                                        <p:tgtEl>
                                          <p:spTgt spid="62467">
                                            <p:txEl>
                                              <p:pRg st="9" end="9"/>
                                            </p:txEl>
                                          </p:spTgt>
                                        </p:tgtEl>
                                      </p:cBhvr>
                                    </p:animEffect>
                                    <p:anim calcmode="lin" valueType="num">
                                      <p:cBhvr>
                                        <p:cTn id="53" dur="1000" fill="hold"/>
                                        <p:tgtEl>
                                          <p:spTgt spid="62467">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62467">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62467">
                                            <p:txEl>
                                              <p:pRg st="10" end="10"/>
                                            </p:txEl>
                                          </p:spTgt>
                                        </p:tgtEl>
                                        <p:attrNameLst>
                                          <p:attrName>style.visibility</p:attrName>
                                        </p:attrNameLst>
                                      </p:cBhvr>
                                      <p:to>
                                        <p:strVal val="visible"/>
                                      </p:to>
                                    </p:set>
                                    <p:animEffect transition="in" filter="fade">
                                      <p:cBhvr>
                                        <p:cTn id="57" dur="1000"/>
                                        <p:tgtEl>
                                          <p:spTgt spid="62467">
                                            <p:txEl>
                                              <p:pRg st="10" end="10"/>
                                            </p:txEl>
                                          </p:spTgt>
                                        </p:tgtEl>
                                      </p:cBhvr>
                                    </p:animEffect>
                                    <p:anim calcmode="lin" valueType="num">
                                      <p:cBhvr>
                                        <p:cTn id="58" dur="1000" fill="hold"/>
                                        <p:tgtEl>
                                          <p:spTgt spid="62467">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62467">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72111"/>
            <a:ext cx="7488832" cy="1188720"/>
          </a:xfrm>
        </p:spPr>
        <p:txBody>
          <a:bodyPr>
            <a:normAutofit fontScale="90000"/>
          </a:bodyPr>
          <a:lstStyle/>
          <a:p>
            <a:r>
              <a:rPr lang="en-GB" sz="3200" dirty="0"/>
              <a:t>Transmission Based Precautions (TBPs)</a:t>
            </a:r>
          </a:p>
        </p:txBody>
      </p:sp>
      <p:sp>
        <p:nvSpPr>
          <p:cNvPr id="3" name="Content Placeholder 2"/>
          <p:cNvSpPr>
            <a:spLocks noGrp="1"/>
          </p:cNvSpPr>
          <p:nvPr>
            <p:ph idx="1"/>
          </p:nvPr>
        </p:nvSpPr>
        <p:spPr>
          <a:xfrm>
            <a:off x="539552" y="1484784"/>
            <a:ext cx="8604448" cy="5256584"/>
          </a:xfrm>
        </p:spPr>
        <p:txBody>
          <a:bodyPr/>
          <a:lstStyle/>
          <a:p>
            <a:r>
              <a:rPr lang="en-GB" sz="2400" dirty="0"/>
              <a:t>Applied when SICPs alone are insufficient to prevent cross infection</a:t>
            </a:r>
          </a:p>
          <a:p>
            <a:r>
              <a:rPr lang="en-GB" sz="2400" dirty="0"/>
              <a:t>Are additional IPC precautions required when caring for a patient with a known or suspected infectious agent</a:t>
            </a:r>
          </a:p>
          <a:p>
            <a:r>
              <a:rPr lang="en-GB" sz="2400" dirty="0"/>
              <a:t>Categorised by the route of transmission of the infectious agent:</a:t>
            </a:r>
          </a:p>
          <a:p>
            <a:pPr marL="0" indent="0">
              <a:buNone/>
            </a:pPr>
            <a:r>
              <a:rPr lang="en-GB" sz="2800" dirty="0"/>
              <a:t>    </a:t>
            </a:r>
            <a:r>
              <a:rPr lang="en-GB" sz="1600" dirty="0">
                <a:solidFill>
                  <a:schemeClr val="accent1">
                    <a:lumMod val="50000"/>
                  </a:schemeClr>
                </a:solidFill>
              </a:rPr>
              <a:t>&gt;</a:t>
            </a:r>
            <a:r>
              <a:rPr lang="en-GB" sz="2800" dirty="0">
                <a:solidFill>
                  <a:schemeClr val="accent1">
                    <a:lumMod val="50000"/>
                  </a:schemeClr>
                </a:solidFill>
              </a:rPr>
              <a:t> </a:t>
            </a:r>
            <a:r>
              <a:rPr lang="en-GB" sz="1600" dirty="0">
                <a:solidFill>
                  <a:schemeClr val="accent1">
                    <a:lumMod val="50000"/>
                  </a:schemeClr>
                </a:solidFill>
              </a:rPr>
              <a:t>Contact precautions</a:t>
            </a:r>
            <a:r>
              <a:rPr lang="en-GB" sz="1600" dirty="0"/>
              <a:t>: to prevent and control transmission via direct or indirect contact e.g. environment /equipment.  Most common route of infection transmission </a:t>
            </a:r>
          </a:p>
          <a:p>
            <a:pPr marL="0" indent="0">
              <a:buNone/>
            </a:pPr>
            <a:endParaRPr lang="en-GB" sz="600" dirty="0"/>
          </a:p>
          <a:p>
            <a:pPr marL="0" indent="0">
              <a:buNone/>
            </a:pPr>
            <a:r>
              <a:rPr lang="en-GB" sz="1600" dirty="0"/>
              <a:t>      &gt; </a:t>
            </a:r>
            <a:r>
              <a:rPr lang="en-GB" sz="1600" dirty="0">
                <a:solidFill>
                  <a:schemeClr val="accent1">
                    <a:lumMod val="50000"/>
                  </a:schemeClr>
                </a:solidFill>
              </a:rPr>
              <a:t>Droplet precautions</a:t>
            </a:r>
            <a:r>
              <a:rPr lang="en-GB" sz="1600" dirty="0"/>
              <a:t>: to prevent and control transmission over short distances via droplets (≤ 5µm) from the respiratory tract of someone directly onto a mucosal surface or conjunctivae of another: Approx. 2 metre around the infected individual considered area of risk </a:t>
            </a:r>
          </a:p>
          <a:p>
            <a:pPr marL="0" indent="0">
              <a:buNone/>
            </a:pPr>
            <a:endParaRPr lang="en-GB" sz="600" dirty="0"/>
          </a:p>
          <a:p>
            <a:pPr marL="0" indent="0">
              <a:buNone/>
            </a:pPr>
            <a:r>
              <a:rPr lang="en-GB" sz="1600" dirty="0">
                <a:solidFill>
                  <a:srgbClr val="FF0000"/>
                </a:solidFill>
              </a:rPr>
              <a:t>       </a:t>
            </a:r>
            <a:r>
              <a:rPr lang="en-GB" sz="1600" dirty="0">
                <a:solidFill>
                  <a:schemeClr val="accent1">
                    <a:lumMod val="50000"/>
                  </a:schemeClr>
                </a:solidFill>
              </a:rPr>
              <a:t>&gt; Airborne precautions</a:t>
            </a:r>
            <a:r>
              <a:rPr lang="en-GB" sz="1600" dirty="0"/>
              <a:t>: To prevent and control transmission via aerosols (≤ 5µm) from the respiratory tract of someone directly onto a mucosal surface or conjunctivae of another</a:t>
            </a:r>
            <a:endParaRPr lang="en-GB" sz="1600" dirty="0">
              <a:solidFill>
                <a:srgbClr val="17375E"/>
              </a:solidFill>
              <a:cs typeface="Arial"/>
            </a:endParaRPr>
          </a:p>
          <a:p>
            <a:pPr marL="0" indent="0">
              <a:buNone/>
            </a:pPr>
            <a:endParaRPr lang="en-GB" sz="1600" dirty="0"/>
          </a:p>
        </p:txBody>
      </p:sp>
    </p:spTree>
    <p:extLst>
      <p:ext uri="{BB962C8B-B14F-4D97-AF65-F5344CB8AC3E}">
        <p14:creationId xmlns:p14="http://schemas.microsoft.com/office/powerpoint/2010/main" val="927713696"/>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323528" y="116632"/>
            <a:ext cx="8466144" cy="1440160"/>
          </a:xfrm>
        </p:spPr>
        <p:txBody>
          <a:bodyPr>
            <a:normAutofit fontScale="90000"/>
          </a:bodyPr>
          <a:lstStyle/>
          <a:p>
            <a:r>
              <a:rPr lang="en-GB" sz="3600" b="1" dirty="0"/>
              <a:t>Preparation</a:t>
            </a:r>
            <a:r>
              <a:rPr lang="en-GB" sz="4000" dirty="0"/>
              <a:t> </a:t>
            </a:r>
            <a:br>
              <a:rPr lang="en-GB" sz="4000" dirty="0"/>
            </a:br>
            <a:r>
              <a:rPr lang="en-GB" sz="2400" dirty="0">
                <a:solidFill>
                  <a:schemeClr val="accent1">
                    <a:lumMod val="50000"/>
                  </a:schemeClr>
                </a:solidFill>
              </a:rPr>
              <a:t>Steps you should take before starting work in the surgery</a:t>
            </a:r>
          </a:p>
        </p:txBody>
      </p:sp>
      <p:sp>
        <p:nvSpPr>
          <p:cNvPr id="177155" name="Rectangle 3"/>
          <p:cNvSpPr>
            <a:spLocks noGrp="1" noChangeArrowheads="1"/>
          </p:cNvSpPr>
          <p:nvPr>
            <p:ph idx="1"/>
          </p:nvPr>
        </p:nvSpPr>
        <p:spPr>
          <a:xfrm>
            <a:off x="467544" y="1484784"/>
            <a:ext cx="8466144" cy="5373216"/>
          </a:xfrm>
        </p:spPr>
        <p:txBody>
          <a:bodyPr>
            <a:normAutofit fontScale="85000" lnSpcReduction="20000"/>
          </a:bodyPr>
          <a:lstStyle/>
          <a:p>
            <a:pPr marL="0" indent="0">
              <a:lnSpc>
                <a:spcPct val="80000"/>
              </a:lnSpc>
              <a:buNone/>
            </a:pPr>
            <a:endParaRPr lang="en-GB" sz="2000" dirty="0"/>
          </a:p>
          <a:p>
            <a:pPr>
              <a:lnSpc>
                <a:spcPct val="80000"/>
              </a:lnSpc>
            </a:pPr>
            <a:r>
              <a:rPr lang="en-GB" sz="2600" dirty="0"/>
              <a:t>Vaccinations: Green book provides information</a:t>
            </a:r>
          </a:p>
          <a:p>
            <a:pPr lvl="1">
              <a:lnSpc>
                <a:spcPct val="80000"/>
              </a:lnSpc>
              <a:buFont typeface="Arial" pitchFamily="34" charset="0"/>
              <a:buChar char="•"/>
            </a:pPr>
            <a:r>
              <a:rPr lang="en-GB" sz="1600" dirty="0"/>
              <a:t>Hep B</a:t>
            </a:r>
          </a:p>
          <a:p>
            <a:pPr lvl="1">
              <a:lnSpc>
                <a:spcPct val="80000"/>
              </a:lnSpc>
              <a:buFont typeface="Arial" pitchFamily="34" charset="0"/>
              <a:buChar char="•"/>
            </a:pPr>
            <a:r>
              <a:rPr lang="en-GB" sz="1600" dirty="0"/>
              <a:t>Rubella</a:t>
            </a:r>
          </a:p>
          <a:p>
            <a:pPr lvl="1">
              <a:lnSpc>
                <a:spcPct val="80000"/>
              </a:lnSpc>
              <a:buFont typeface="Arial" pitchFamily="34" charset="0"/>
              <a:buChar char="•"/>
            </a:pPr>
            <a:r>
              <a:rPr lang="en-GB" sz="1600" dirty="0"/>
              <a:t>Tetanus</a:t>
            </a:r>
            <a:endParaRPr lang="en-GB" sz="2000" dirty="0"/>
          </a:p>
          <a:p>
            <a:pPr>
              <a:lnSpc>
                <a:spcPct val="80000"/>
              </a:lnSpc>
            </a:pPr>
            <a:endParaRPr lang="en-GB" sz="2000" dirty="0"/>
          </a:p>
          <a:p>
            <a:pPr>
              <a:lnSpc>
                <a:spcPct val="80000"/>
              </a:lnSpc>
            </a:pPr>
            <a:r>
              <a:rPr lang="en-GB" sz="2600" dirty="0"/>
              <a:t>Occupational Health assessment (for all clinical dental staff) </a:t>
            </a:r>
          </a:p>
          <a:p>
            <a:pPr marL="0" indent="0">
              <a:lnSpc>
                <a:spcPct val="80000"/>
              </a:lnSpc>
              <a:buNone/>
            </a:pPr>
            <a:endParaRPr lang="en-GB" sz="800" dirty="0"/>
          </a:p>
          <a:p>
            <a:pPr marL="0" indent="0">
              <a:lnSpc>
                <a:spcPct val="80000"/>
              </a:lnSpc>
              <a:buNone/>
            </a:pPr>
            <a:endParaRPr lang="en-GB" sz="400" dirty="0"/>
          </a:p>
          <a:p>
            <a:pPr>
              <a:lnSpc>
                <a:spcPct val="80000"/>
              </a:lnSpc>
            </a:pPr>
            <a:r>
              <a:rPr lang="en-GB" sz="2900" dirty="0"/>
              <a:t>Hair off collar/ long, tie up / clip back </a:t>
            </a:r>
          </a:p>
          <a:p>
            <a:pPr marL="0" indent="0">
              <a:lnSpc>
                <a:spcPct val="80000"/>
              </a:lnSpc>
              <a:buNone/>
            </a:pPr>
            <a:endParaRPr lang="en-GB" sz="400" dirty="0"/>
          </a:p>
          <a:p>
            <a:pPr>
              <a:lnSpc>
                <a:spcPct val="80000"/>
              </a:lnSpc>
            </a:pPr>
            <a:r>
              <a:rPr lang="en-GB" sz="2600" dirty="0"/>
              <a:t>Nails short, no polish or false nails</a:t>
            </a:r>
          </a:p>
          <a:p>
            <a:pPr marL="0" indent="0">
              <a:lnSpc>
                <a:spcPct val="80000"/>
              </a:lnSpc>
              <a:buNone/>
            </a:pPr>
            <a:endParaRPr lang="en-GB" sz="400" dirty="0"/>
          </a:p>
          <a:p>
            <a:pPr>
              <a:lnSpc>
                <a:spcPct val="80000"/>
              </a:lnSpc>
            </a:pPr>
            <a:r>
              <a:rPr lang="en-GB" sz="2600" dirty="0"/>
              <a:t>Jewellery – bare below the elbow, no dangly earrings</a:t>
            </a:r>
          </a:p>
          <a:p>
            <a:pPr marL="0" indent="0">
              <a:lnSpc>
                <a:spcPct val="80000"/>
              </a:lnSpc>
              <a:buNone/>
            </a:pPr>
            <a:endParaRPr lang="en-GB" sz="2000" dirty="0"/>
          </a:p>
          <a:p>
            <a:pPr>
              <a:lnSpc>
                <a:spcPct val="80000"/>
              </a:lnSpc>
            </a:pPr>
            <a:r>
              <a:rPr lang="en-GB" sz="2600" dirty="0"/>
              <a:t>Uniform (Linen SICP)</a:t>
            </a:r>
          </a:p>
          <a:p>
            <a:pPr lvl="1">
              <a:lnSpc>
                <a:spcPct val="80000"/>
              </a:lnSpc>
              <a:buFont typeface="Arial" pitchFamily="34" charset="0"/>
              <a:buChar char="•"/>
            </a:pPr>
            <a:r>
              <a:rPr lang="en-GB" sz="1600" dirty="0"/>
              <a:t>Must be clean everyday / not worn to or from work </a:t>
            </a:r>
          </a:p>
          <a:p>
            <a:pPr lvl="1">
              <a:lnSpc>
                <a:spcPct val="80000"/>
              </a:lnSpc>
              <a:buFont typeface="Arial" pitchFamily="34" charset="0"/>
              <a:buChar char="•"/>
            </a:pPr>
            <a:r>
              <a:rPr lang="en-GB" sz="1600" dirty="0"/>
              <a:t>Washed separately at suitable temperature for the fabric, min 40° / tumble dried or ironed</a:t>
            </a:r>
          </a:p>
          <a:p>
            <a:pPr lvl="1">
              <a:lnSpc>
                <a:spcPct val="80000"/>
              </a:lnSpc>
              <a:buFont typeface="Arial" pitchFamily="34" charset="0"/>
              <a:buChar char="•"/>
            </a:pPr>
            <a:r>
              <a:rPr lang="en-GB" sz="1600" dirty="0"/>
              <a:t>Bare below the elbow</a:t>
            </a:r>
          </a:p>
          <a:p>
            <a:pPr lvl="1">
              <a:lnSpc>
                <a:spcPct val="80000"/>
              </a:lnSpc>
              <a:buFont typeface="Arial" pitchFamily="34" charset="0"/>
              <a:buChar char="•"/>
            </a:pPr>
            <a:r>
              <a:rPr lang="en-GB" sz="1600" dirty="0"/>
              <a:t>Closed in flat shoes</a:t>
            </a:r>
          </a:p>
          <a:p>
            <a:pPr marL="402336" lvl="1" indent="0">
              <a:lnSpc>
                <a:spcPct val="80000"/>
              </a:lnSpc>
              <a:buNone/>
            </a:pPr>
            <a:endParaRPr lang="en-GB" sz="1600" dirty="0"/>
          </a:p>
          <a:p>
            <a:pPr marL="402336" lvl="1" indent="0">
              <a:lnSpc>
                <a:spcPct val="80000"/>
              </a:lnSpc>
              <a:buNone/>
            </a:pPr>
            <a:endParaRPr lang="en-GB" sz="1600" dirty="0"/>
          </a:p>
          <a:p>
            <a:pPr lvl="1">
              <a:lnSpc>
                <a:spcPct val="80000"/>
              </a:lnSpc>
            </a:pPr>
            <a:endParaRPr lang="en-GB" sz="700" dirty="0"/>
          </a:p>
          <a:p>
            <a:pPr lvl="3">
              <a:lnSpc>
                <a:spcPct val="80000"/>
              </a:lnSpc>
            </a:pPr>
            <a:endParaRPr lang="en-GB" sz="800" dirty="0"/>
          </a:p>
          <a:p>
            <a:pPr>
              <a:lnSpc>
                <a:spcPct val="80000"/>
              </a:lnSpc>
            </a:pPr>
            <a:endParaRPr lang="en-GB" sz="2000" dirty="0"/>
          </a:p>
        </p:txBody>
      </p:sp>
    </p:spTree>
    <p:extLst>
      <p:ext uri="{BB962C8B-B14F-4D97-AF65-F5344CB8AC3E}">
        <p14:creationId xmlns:p14="http://schemas.microsoft.com/office/powerpoint/2010/main" val="3581548810"/>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98431"/>
            <a:ext cx="5937755" cy="1188720"/>
          </a:xfrm>
        </p:spPr>
        <p:txBody>
          <a:bodyPr/>
          <a:lstStyle/>
          <a:p>
            <a:r>
              <a:rPr lang="en-GB" dirty="0"/>
              <a:t>Cough Etiquette </a:t>
            </a:r>
          </a:p>
        </p:txBody>
      </p:sp>
      <p:sp>
        <p:nvSpPr>
          <p:cNvPr id="3" name="Content Placeholder 2"/>
          <p:cNvSpPr>
            <a:spLocks noGrp="1"/>
          </p:cNvSpPr>
          <p:nvPr>
            <p:ph sz="half" idx="1"/>
          </p:nvPr>
        </p:nvSpPr>
        <p:spPr>
          <a:xfrm>
            <a:off x="467544" y="1898661"/>
            <a:ext cx="3922719" cy="4219575"/>
          </a:xfrm>
        </p:spPr>
        <p:txBody>
          <a:bodyPr>
            <a:normAutofit/>
          </a:bodyPr>
          <a:lstStyle/>
          <a:p>
            <a:pPr marL="0" indent="0">
              <a:buNone/>
            </a:pPr>
            <a:r>
              <a:rPr lang="en-GB" sz="2400" dirty="0"/>
              <a:t>In the clinical environment: </a:t>
            </a:r>
          </a:p>
          <a:p>
            <a:r>
              <a:rPr lang="en-GB" sz="2400" dirty="0"/>
              <a:t>Cough into your elbow </a:t>
            </a:r>
          </a:p>
          <a:p>
            <a:pPr marL="0" indent="0">
              <a:buNone/>
            </a:pPr>
            <a:endParaRPr lang="en-GB" sz="2400" dirty="0"/>
          </a:p>
          <a:p>
            <a:pPr marL="0" indent="0">
              <a:buNone/>
            </a:pPr>
            <a:endParaRPr lang="en-GB" sz="2400" dirty="0"/>
          </a:p>
          <a:p>
            <a:pPr marL="0" indent="0">
              <a:buNone/>
            </a:pPr>
            <a:r>
              <a:rPr lang="en-GB" sz="2400" dirty="0"/>
              <a:t>If you can: </a:t>
            </a:r>
          </a:p>
          <a:p>
            <a:r>
              <a:rPr lang="en-GB" sz="2400" dirty="0"/>
              <a:t>‘Catch it, kill it, bin it!</a:t>
            </a:r>
          </a:p>
          <a:p>
            <a:pPr marL="0" indent="0">
              <a:buNone/>
            </a:pPr>
            <a:endParaRPr lang="en-GB" sz="2400" dirty="0"/>
          </a:p>
          <a:p>
            <a:pPr marL="0" indent="0">
              <a:buNone/>
            </a:pPr>
            <a:r>
              <a:rPr lang="en-GB" sz="2400" dirty="0">
                <a:solidFill>
                  <a:schemeClr val="accent1">
                    <a:lumMod val="50000"/>
                  </a:schemeClr>
                </a:solidFill>
              </a:rPr>
              <a:t>Always perform hand hygiene </a:t>
            </a:r>
          </a:p>
          <a:p>
            <a:pPr marL="0" indent="0">
              <a:buNone/>
            </a:pPr>
            <a:endParaRPr lang="en-GB"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6092" y="1898660"/>
            <a:ext cx="3203848" cy="421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0811724"/>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899592" y="404661"/>
            <a:ext cx="7558607" cy="1188720"/>
          </a:xfrm>
          <a:noFill/>
        </p:spPr>
        <p:txBody>
          <a:bodyPr lIns="90488" tIns="44450" rIns="90488" bIns="44450"/>
          <a:lstStyle/>
          <a:p>
            <a:pPr eaLnBrk="1" hangingPunct="1"/>
            <a:r>
              <a:rPr lang="en-US" sz="4000" b="1" dirty="0">
                <a:solidFill>
                  <a:schemeClr val="tx1"/>
                </a:solidFill>
              </a:rPr>
              <a:t>Preparation Checklist</a:t>
            </a:r>
          </a:p>
        </p:txBody>
      </p:sp>
      <p:sp>
        <p:nvSpPr>
          <p:cNvPr id="130051" name="Rectangle 3"/>
          <p:cNvSpPr>
            <a:spLocks noGrp="1" noChangeArrowheads="1"/>
          </p:cNvSpPr>
          <p:nvPr>
            <p:ph idx="1"/>
          </p:nvPr>
        </p:nvSpPr>
        <p:spPr>
          <a:xfrm>
            <a:off x="685800" y="1412776"/>
            <a:ext cx="7990656" cy="5040560"/>
          </a:xfrm>
        </p:spPr>
        <p:txBody>
          <a:bodyPr lIns="90488" tIns="44450" rIns="90488" bIns="44450"/>
          <a:lstStyle/>
          <a:p>
            <a:pPr eaLnBrk="1" hangingPunct="1"/>
            <a:endParaRPr lang="en-US" sz="2800" dirty="0"/>
          </a:p>
          <a:p>
            <a:pPr eaLnBrk="1" hangingPunct="1"/>
            <a:r>
              <a:rPr lang="en-US" sz="2800" dirty="0"/>
              <a:t>Keep nails short.</a:t>
            </a:r>
          </a:p>
          <a:p>
            <a:pPr eaLnBrk="1" hangingPunct="1"/>
            <a:r>
              <a:rPr lang="en-US" sz="2800" dirty="0"/>
              <a:t>Avoid wearing rings with ridges/stones.</a:t>
            </a:r>
          </a:p>
          <a:p>
            <a:pPr eaLnBrk="1" hangingPunct="1"/>
            <a:r>
              <a:rPr lang="en-US" sz="2800" dirty="0"/>
              <a:t>Do not wear artificial nails/polish.</a:t>
            </a:r>
          </a:p>
          <a:p>
            <a:pPr eaLnBrk="1" hangingPunct="1"/>
            <a:r>
              <a:rPr lang="en-US" sz="2800" dirty="0"/>
              <a:t>Remove wrist watches etc.</a:t>
            </a:r>
          </a:p>
          <a:p>
            <a:pPr eaLnBrk="1" hangingPunct="1"/>
            <a:r>
              <a:rPr lang="en-US" sz="2800" dirty="0"/>
              <a:t>Select the correct cleaning agent.</a:t>
            </a:r>
          </a:p>
          <a:p>
            <a:pPr eaLnBrk="1" hangingPunct="1"/>
            <a:r>
              <a:rPr lang="en-US" sz="2800" dirty="0"/>
              <a:t>Use a designated sink.</a:t>
            </a:r>
          </a:p>
          <a:p>
            <a:pPr eaLnBrk="1" hangingPunct="1">
              <a:buFontTx/>
              <a:buNone/>
            </a:pPr>
            <a:endParaRPr lang="en-US" sz="2800" dirty="0"/>
          </a:p>
        </p:txBody>
      </p:sp>
    </p:spTree>
    <p:extLst>
      <p:ext uri="{BB962C8B-B14F-4D97-AF65-F5344CB8AC3E}">
        <p14:creationId xmlns:p14="http://schemas.microsoft.com/office/powerpoint/2010/main" val="3317182508"/>
      </p:ext>
    </p:extLst>
  </p:cSld>
  <p:clrMapOvr>
    <a:masterClrMapping/>
  </p:clrMapOvr>
  <p:transition spd="slow">
    <p:split dir="in"/>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600" y="2681103"/>
            <a:ext cx="2522980" cy="1495794"/>
          </a:xfrm>
          <a:noFill/>
          <a:ln>
            <a:solidFill>
              <a:schemeClr val="bg1"/>
            </a:solidFill>
          </a:ln>
        </p:spPr>
        <p:txBody>
          <a:bodyPr wrap="square">
            <a:normAutofit/>
          </a:bodyPr>
          <a:lstStyle/>
          <a:p>
            <a:r>
              <a:rPr lang="en-GB" sz="1400" b="1">
                <a:solidFill>
                  <a:schemeClr val="bg1"/>
                </a:solidFill>
              </a:rPr>
              <a:t>Objectives </a:t>
            </a:r>
            <a:br>
              <a:rPr lang="en-GB" sz="1400" b="1">
                <a:solidFill>
                  <a:schemeClr val="bg1"/>
                </a:solidFill>
              </a:rPr>
            </a:br>
            <a:r>
              <a:rPr lang="en-GB" sz="1400">
                <a:solidFill>
                  <a:schemeClr val="bg1"/>
                </a:solidFill>
              </a:rPr>
              <a:t>By the end of the session you should be able to:</a:t>
            </a:r>
            <a:br>
              <a:rPr lang="en-GB" sz="1400">
                <a:solidFill>
                  <a:schemeClr val="bg1"/>
                </a:solidFill>
              </a:rPr>
            </a:br>
            <a:endParaRPr lang="en-GB" sz="1400" b="1">
              <a:solidFill>
                <a:schemeClr val="bg1"/>
              </a:solidFill>
            </a:endParaRPr>
          </a:p>
        </p:txBody>
      </p:sp>
      <p:graphicFrame>
        <p:nvGraphicFramePr>
          <p:cNvPr id="15" name="Content Placeholder 2">
            <a:extLst>
              <a:ext uri="{FF2B5EF4-FFF2-40B4-BE49-F238E27FC236}">
                <a16:creationId xmlns:a16="http://schemas.microsoft.com/office/drawing/2014/main" id="{33ED149B-8147-4EC8-8530-CBDCC2AB913F}"/>
              </a:ext>
            </a:extLst>
          </p:cNvPr>
          <p:cNvGraphicFramePr>
            <a:graphicFrameLocks noGrp="1"/>
          </p:cNvGraphicFramePr>
          <p:nvPr>
            <p:ph idx="1"/>
            <p:extLst>
              <p:ext uri="{D42A27DB-BD31-4B8C-83A1-F6EECF244321}">
                <p14:modId xmlns:p14="http://schemas.microsoft.com/office/powerpoint/2010/main" val="1199589322"/>
              </p:ext>
            </p:extLst>
          </p:nvPr>
        </p:nvGraphicFramePr>
        <p:xfrm>
          <a:off x="4214812" y="965200"/>
          <a:ext cx="4205288"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1198656"/>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152048"/>
            <a:ext cx="5937755" cy="1188720"/>
          </a:xfrm>
        </p:spPr>
        <p:txBody>
          <a:bodyPr/>
          <a:lstStyle/>
          <a:p>
            <a:r>
              <a:rPr lang="en-GB" dirty="0"/>
              <a:t>Products</a:t>
            </a:r>
          </a:p>
        </p:txBody>
      </p:sp>
      <p:sp>
        <p:nvSpPr>
          <p:cNvPr id="3" name="Content Placeholder 2"/>
          <p:cNvSpPr>
            <a:spLocks noGrp="1"/>
          </p:cNvSpPr>
          <p:nvPr>
            <p:ph idx="1"/>
          </p:nvPr>
        </p:nvSpPr>
        <p:spPr>
          <a:xfrm>
            <a:off x="685800" y="1484784"/>
            <a:ext cx="7990656" cy="5112568"/>
          </a:xfrm>
        </p:spPr>
        <p:txBody>
          <a:bodyPr/>
          <a:lstStyle/>
          <a:p>
            <a:r>
              <a:rPr lang="en-GB" dirty="0"/>
              <a:t>Liquid soap </a:t>
            </a:r>
          </a:p>
          <a:p>
            <a:pPr marL="800100" lvl="2" indent="0"/>
            <a:r>
              <a:rPr lang="en-GB" dirty="0"/>
              <a:t>plain </a:t>
            </a:r>
          </a:p>
          <a:p>
            <a:pPr marL="800100" lvl="2" indent="0"/>
            <a:r>
              <a:rPr lang="en-GB" dirty="0"/>
              <a:t>uncoloured </a:t>
            </a:r>
          </a:p>
          <a:p>
            <a:pPr marL="800100" lvl="2" indent="0"/>
            <a:r>
              <a:rPr lang="en-GB" dirty="0"/>
              <a:t>unperfumed</a:t>
            </a:r>
          </a:p>
          <a:p>
            <a:r>
              <a:rPr lang="en-GB" dirty="0"/>
              <a:t>Alcohol rubs (at least 60% alcohol) </a:t>
            </a:r>
          </a:p>
          <a:p>
            <a:r>
              <a:rPr lang="en-GB" dirty="0"/>
              <a:t>Antimicrobial hand wash </a:t>
            </a:r>
            <a:r>
              <a:rPr lang="en-GB" sz="1800" dirty="0"/>
              <a:t>(for surgical procedures)</a:t>
            </a:r>
          </a:p>
          <a:p>
            <a:pPr marL="800100" lvl="2" indent="0"/>
            <a:r>
              <a:rPr lang="en-GB" dirty="0"/>
              <a:t> chlorhexidine, </a:t>
            </a:r>
            <a:r>
              <a:rPr lang="en-GB" dirty="0" err="1"/>
              <a:t>videne</a:t>
            </a:r>
            <a:r>
              <a:rPr lang="en-GB" dirty="0"/>
              <a:t>  </a:t>
            </a:r>
          </a:p>
          <a:p>
            <a:pPr marL="800100" lvl="2" indent="0">
              <a:buNone/>
            </a:pPr>
            <a:endParaRPr lang="en-GB" dirty="0"/>
          </a:p>
          <a:p>
            <a:r>
              <a:rPr lang="en-GB" dirty="0"/>
              <a:t>No decanting of dispensers</a:t>
            </a:r>
          </a:p>
          <a:p>
            <a:r>
              <a:rPr lang="en-GB" dirty="0"/>
              <a:t>No standard use of nail brushes</a:t>
            </a:r>
          </a:p>
        </p:txBody>
      </p:sp>
    </p:spTree>
    <p:extLst>
      <p:ext uri="{BB962C8B-B14F-4D97-AF65-F5344CB8AC3E}">
        <p14:creationId xmlns:p14="http://schemas.microsoft.com/office/powerpoint/2010/main" val="3668556390"/>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84859" y="332656"/>
            <a:ext cx="5937755" cy="1188720"/>
          </a:xfrm>
        </p:spPr>
        <p:txBody>
          <a:bodyPr>
            <a:normAutofit fontScale="90000"/>
          </a:bodyPr>
          <a:lstStyle/>
          <a:p>
            <a:pPr eaLnBrk="1" hangingPunct="1"/>
            <a:r>
              <a:rPr lang="en-GB" sz="4000" b="1" dirty="0"/>
              <a:t>Alcohol-based Preparations</a:t>
            </a:r>
          </a:p>
        </p:txBody>
      </p:sp>
      <p:sp>
        <p:nvSpPr>
          <p:cNvPr id="71683" name="Rectangle 3"/>
          <p:cNvSpPr>
            <a:spLocks noGrp="1" noChangeArrowheads="1"/>
          </p:cNvSpPr>
          <p:nvPr>
            <p:ph sz="half" idx="1"/>
          </p:nvPr>
        </p:nvSpPr>
        <p:spPr>
          <a:xfrm>
            <a:off x="704850" y="1933575"/>
            <a:ext cx="3810000" cy="4114800"/>
          </a:xfrm>
        </p:spPr>
        <p:txBody>
          <a:bodyPr>
            <a:normAutofit/>
          </a:bodyPr>
          <a:lstStyle/>
          <a:p>
            <a:pPr algn="ctr" eaLnBrk="1" hangingPunct="1">
              <a:buFontTx/>
              <a:buNone/>
            </a:pPr>
            <a:r>
              <a:rPr lang="en-GB" b="1" u="sng" dirty="0"/>
              <a:t>Benefits</a:t>
            </a:r>
          </a:p>
          <a:p>
            <a:pPr eaLnBrk="1" hangingPunct="1"/>
            <a:r>
              <a:rPr lang="en-GB" sz="2000" dirty="0"/>
              <a:t>Rapid and effective anti-microbial action</a:t>
            </a:r>
          </a:p>
          <a:p>
            <a:pPr eaLnBrk="1" hangingPunct="1"/>
            <a:endParaRPr lang="en-GB" sz="2000" dirty="0"/>
          </a:p>
          <a:p>
            <a:pPr eaLnBrk="1" hangingPunct="1"/>
            <a:r>
              <a:rPr lang="en-GB" sz="2000" dirty="0"/>
              <a:t>Improved skin condition</a:t>
            </a:r>
          </a:p>
          <a:p>
            <a:pPr eaLnBrk="1" hangingPunct="1"/>
            <a:endParaRPr lang="en-GB" sz="2000" dirty="0"/>
          </a:p>
          <a:p>
            <a:pPr eaLnBrk="1" hangingPunct="1"/>
            <a:r>
              <a:rPr lang="en-GB" sz="2000" dirty="0"/>
              <a:t>More accessible than sinks</a:t>
            </a:r>
          </a:p>
        </p:txBody>
      </p:sp>
      <p:sp>
        <p:nvSpPr>
          <p:cNvPr id="71684" name="Rectangle 4"/>
          <p:cNvSpPr>
            <a:spLocks noGrp="1" noChangeArrowheads="1"/>
          </p:cNvSpPr>
          <p:nvPr>
            <p:ph sz="half" idx="2"/>
          </p:nvPr>
        </p:nvSpPr>
        <p:spPr>
          <a:xfrm>
            <a:off x="4753736" y="1933575"/>
            <a:ext cx="3809999" cy="4447753"/>
          </a:xfrm>
        </p:spPr>
        <p:txBody>
          <a:bodyPr>
            <a:normAutofit/>
          </a:bodyPr>
          <a:lstStyle/>
          <a:p>
            <a:pPr algn="ctr" eaLnBrk="1" hangingPunct="1">
              <a:buFontTx/>
              <a:buNone/>
            </a:pPr>
            <a:r>
              <a:rPr lang="en-GB" b="1" u="sng" dirty="0"/>
              <a:t>Limitations</a:t>
            </a:r>
          </a:p>
          <a:p>
            <a:pPr eaLnBrk="1" hangingPunct="1"/>
            <a:r>
              <a:rPr lang="en-GB" sz="2000" dirty="0"/>
              <a:t>Cannot be used if hands are visibly soiled</a:t>
            </a:r>
          </a:p>
          <a:p>
            <a:pPr eaLnBrk="1" hangingPunct="1"/>
            <a:endParaRPr lang="en-GB" sz="800" dirty="0"/>
          </a:p>
          <a:p>
            <a:pPr eaLnBrk="1" hangingPunct="1"/>
            <a:r>
              <a:rPr lang="en-GB" sz="2000" dirty="0"/>
              <a:t>Build up may occur and hands still need to be washed once ‘stickiness’ occurs</a:t>
            </a:r>
          </a:p>
          <a:p>
            <a:r>
              <a:rPr lang="en-GB" sz="2000" dirty="0"/>
              <a:t>Should not be used when spore forming organisms are present, e.g. </a:t>
            </a:r>
            <a:r>
              <a:rPr lang="en-GB" sz="2000" i="1" dirty="0"/>
              <a:t>Clostridium </a:t>
            </a:r>
            <a:r>
              <a:rPr lang="en-GB" sz="2000" i="1" dirty="0" err="1"/>
              <a:t>difficile</a:t>
            </a:r>
            <a:r>
              <a:rPr lang="en-GB" sz="2000" dirty="0"/>
              <a:t>, or when a patient/client has viral gastroenteritis  e.g. </a:t>
            </a:r>
            <a:r>
              <a:rPr lang="en-GB" sz="2000" dirty="0" err="1"/>
              <a:t>Norovirus</a:t>
            </a:r>
            <a:r>
              <a:rPr lang="en-GB" sz="2000" dirty="0"/>
              <a:t> </a:t>
            </a:r>
          </a:p>
          <a:p>
            <a:pPr eaLnBrk="1" hangingPunct="1"/>
            <a:endParaRPr lang="en-GB" sz="2000" dirty="0"/>
          </a:p>
        </p:txBody>
      </p:sp>
    </p:spTree>
    <p:extLst>
      <p:ext uri="{BB962C8B-B14F-4D97-AF65-F5344CB8AC3E}">
        <p14:creationId xmlns:p14="http://schemas.microsoft.com/office/powerpoint/2010/main" val="640314854"/>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639635" y="404664"/>
            <a:ext cx="5937755" cy="1188720"/>
          </a:xfrm>
        </p:spPr>
        <p:txBody>
          <a:bodyPr/>
          <a:lstStyle/>
          <a:p>
            <a:pPr eaLnBrk="1" hangingPunct="1"/>
            <a:r>
              <a:rPr lang="en-GB" b="1"/>
              <a:t>8 Step Technique</a:t>
            </a:r>
          </a:p>
        </p:txBody>
      </p:sp>
      <p:pic>
        <p:nvPicPr>
          <p:cNvPr id="583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44675"/>
            <a:ext cx="7416800" cy="475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7940942"/>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685800" y="1196752"/>
            <a:ext cx="7772400" cy="4899248"/>
          </a:xfrm>
        </p:spPr>
        <p:txBody>
          <a:bodyPr>
            <a:normAutofit lnSpcReduction="10000"/>
          </a:bodyPr>
          <a:lstStyle/>
          <a:p>
            <a:pPr algn="ctr" eaLnBrk="1" hangingPunct="1">
              <a:buFont typeface="Wingdings" pitchFamily="2" charset="2"/>
              <a:buNone/>
              <a:defRPr/>
            </a:pPr>
            <a:r>
              <a:rPr lang="en-AU" sz="4000" dirty="0">
                <a:solidFill>
                  <a:schemeClr val="tx2"/>
                </a:solidFill>
              </a:rPr>
              <a:t>So if it works?</a:t>
            </a:r>
          </a:p>
          <a:p>
            <a:pPr algn="ctr" eaLnBrk="1" hangingPunct="1">
              <a:buFont typeface="Wingdings" pitchFamily="2" charset="2"/>
              <a:buNone/>
              <a:defRPr/>
            </a:pPr>
            <a:r>
              <a:rPr lang="en-AU" sz="4000" dirty="0">
                <a:solidFill>
                  <a:schemeClr val="tx2"/>
                </a:solidFill>
              </a:rPr>
              <a:t>Why </a:t>
            </a:r>
            <a:r>
              <a:rPr lang="en-AU" sz="4000" u="sng" dirty="0">
                <a:solidFill>
                  <a:schemeClr val="tx2"/>
                </a:solidFill>
              </a:rPr>
              <a:t>Don’t</a:t>
            </a:r>
            <a:r>
              <a:rPr lang="en-AU" sz="4000" dirty="0">
                <a:solidFill>
                  <a:schemeClr val="tx2"/>
                </a:solidFill>
              </a:rPr>
              <a:t> </a:t>
            </a:r>
          </a:p>
          <a:p>
            <a:pPr algn="ctr" eaLnBrk="1" hangingPunct="1">
              <a:buFont typeface="Wingdings" pitchFamily="2" charset="2"/>
              <a:buNone/>
              <a:defRPr/>
            </a:pPr>
            <a:r>
              <a:rPr lang="en-AU" sz="4000" b="1" dirty="0">
                <a:solidFill>
                  <a:schemeClr val="tx2"/>
                </a:solidFill>
              </a:rPr>
              <a:t>we</a:t>
            </a:r>
            <a:r>
              <a:rPr lang="en-AU" sz="4000" dirty="0">
                <a:solidFill>
                  <a:schemeClr val="tx2"/>
                </a:solidFill>
              </a:rPr>
              <a:t> perform hand hygiene</a:t>
            </a:r>
          </a:p>
          <a:p>
            <a:pPr algn="ctr" eaLnBrk="1" hangingPunct="1">
              <a:buFont typeface="Wingdings" pitchFamily="2" charset="2"/>
              <a:buNone/>
              <a:defRPr/>
            </a:pPr>
            <a:r>
              <a:rPr lang="en-AU" sz="4000" dirty="0">
                <a:solidFill>
                  <a:schemeClr val="tx2"/>
                </a:solidFill>
              </a:rPr>
              <a:t>when they should? </a:t>
            </a:r>
          </a:p>
          <a:p>
            <a:pPr algn="ctr" eaLnBrk="1" hangingPunct="1">
              <a:buFont typeface="Wingdings" pitchFamily="2" charset="2"/>
              <a:buNone/>
              <a:defRPr/>
            </a:pPr>
            <a:endParaRPr lang="en-AU" sz="4000" dirty="0">
              <a:solidFill>
                <a:schemeClr val="tx2"/>
              </a:solidFill>
            </a:endParaRPr>
          </a:p>
          <a:p>
            <a:pPr algn="ctr" eaLnBrk="1" hangingPunct="1">
              <a:buFont typeface="Wingdings" pitchFamily="2" charset="2"/>
              <a:buNone/>
              <a:defRPr/>
            </a:pPr>
            <a:r>
              <a:rPr lang="en-AU" sz="4000" dirty="0">
                <a:solidFill>
                  <a:schemeClr val="tx2"/>
                </a:solidFill>
              </a:rPr>
              <a:t>(Compliance estimated at less than 50%)</a:t>
            </a:r>
          </a:p>
        </p:txBody>
      </p:sp>
    </p:spTree>
    <p:extLst>
      <p:ext uri="{BB962C8B-B14F-4D97-AF65-F5344CB8AC3E}">
        <p14:creationId xmlns:p14="http://schemas.microsoft.com/office/powerpoint/2010/main" val="4085420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 calcmode="lin" valueType="num">
                                      <p:cBhvr additive="base">
                                        <p:cTn id="7"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7">
                                            <p:txEl>
                                              <p:pRg st="2" end="2"/>
                                            </p:txEl>
                                          </p:spTgt>
                                        </p:tgtEl>
                                        <p:attrNameLst>
                                          <p:attrName>style.visibility</p:attrName>
                                        </p:attrNameLst>
                                      </p:cBhvr>
                                      <p:to>
                                        <p:strVal val="visible"/>
                                      </p:to>
                                    </p:set>
                                    <p:anim calcmode="lin" valueType="num">
                                      <p:cBhvr additive="base">
                                        <p:cTn id="11"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67">
                                            <p:txEl>
                                              <p:pRg st="3" end="3"/>
                                            </p:txEl>
                                          </p:spTgt>
                                        </p:tgtEl>
                                        <p:attrNameLst>
                                          <p:attrName>style.visibility</p:attrName>
                                        </p:attrNameLst>
                                      </p:cBhvr>
                                      <p:to>
                                        <p:strVal val="visible"/>
                                      </p:to>
                                    </p:set>
                                    <p:anim calcmode="lin" valueType="num">
                                      <p:cBhvr additive="base">
                                        <p:cTn id="15"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26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267">
                                            <p:txEl>
                                              <p:pRg st="5" end="5"/>
                                            </p:txEl>
                                          </p:spTgt>
                                        </p:tgtEl>
                                        <p:attrNameLst>
                                          <p:attrName>style.visibility</p:attrName>
                                        </p:attrNameLst>
                                      </p:cBhvr>
                                      <p:to>
                                        <p:strVal val="visible"/>
                                      </p:to>
                                    </p:set>
                                    <p:anim calcmode="lin" valueType="num">
                                      <p:cBhvr additive="base">
                                        <p:cTn id="19" dur="5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087" y="55418"/>
            <a:ext cx="6912768" cy="1346564"/>
          </a:xfrm>
        </p:spPr>
        <p:txBody>
          <a:bodyPr>
            <a:normAutofit fontScale="90000"/>
          </a:bodyPr>
          <a:lstStyle/>
          <a:p>
            <a:r>
              <a:rPr lang="en-GB" sz="3600" dirty="0"/>
              <a:t> “My 5 moments for Hand Hygiene” </a:t>
            </a:r>
          </a:p>
        </p:txBody>
      </p:sp>
      <p:sp>
        <p:nvSpPr>
          <p:cNvPr id="3" name="Content Placeholder 2"/>
          <p:cNvSpPr>
            <a:spLocks noGrp="1"/>
          </p:cNvSpPr>
          <p:nvPr>
            <p:ph idx="1"/>
          </p:nvPr>
        </p:nvSpPr>
        <p:spPr>
          <a:xfrm>
            <a:off x="685800" y="1556792"/>
            <a:ext cx="7772400" cy="4539208"/>
          </a:xfrm>
        </p:spPr>
        <p:txBody>
          <a:bodyPr/>
          <a:lstStyle/>
          <a:p>
            <a:pPr marL="0" indent="0">
              <a:buNone/>
            </a:pPr>
            <a:endParaRPr lang="en-GB" dirty="0"/>
          </a:p>
          <a:p>
            <a:pPr marL="0" indent="0">
              <a:buNone/>
            </a:pPr>
            <a:r>
              <a:rPr lang="en-GB" dirty="0"/>
              <a:t>                                 </a:t>
            </a:r>
          </a:p>
          <a:p>
            <a:pPr marL="0" indent="0">
              <a:buNone/>
            </a:pPr>
            <a:endParaRPr lang="en-GB" dirty="0"/>
          </a:p>
          <a:p>
            <a:pPr marL="0" indent="0">
              <a:buNone/>
            </a:pP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996952"/>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bwMode="auto">
          <a:xfrm>
            <a:off x="1043608" y="3212976"/>
            <a:ext cx="2232248" cy="1512168"/>
          </a:xfrm>
          <a:prstGeom prst="righ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2400" dirty="0">
                <a:latin typeface="Tahoma" pitchFamily="34" charset="0"/>
              </a:rPr>
              <a:t>1 </a:t>
            </a:r>
            <a:r>
              <a:rPr lang="en-GB" sz="1600" dirty="0">
                <a:latin typeface="Tahoma" pitchFamily="34" charset="0"/>
              </a:rPr>
              <a:t>Before patient </a:t>
            </a:r>
          </a:p>
          <a:p>
            <a:pPr marL="0" marR="0" indent="0" algn="l" defTabSz="914400" rtl="0" eaLnBrk="0" fontAlgn="base" latinLnBrk="0" hangingPunct="0">
              <a:lnSpc>
                <a:spcPct val="100000"/>
              </a:lnSpc>
              <a:spcBef>
                <a:spcPct val="0"/>
              </a:spcBef>
              <a:spcAft>
                <a:spcPct val="0"/>
              </a:spcAft>
              <a:buClrTx/>
              <a:buSzTx/>
              <a:buFontTx/>
              <a:buNone/>
              <a:tabLst/>
            </a:pPr>
            <a:r>
              <a:rPr lang="en-GB" sz="1600" dirty="0">
                <a:latin typeface="Tahoma" pitchFamily="34" charset="0"/>
              </a:rPr>
              <a:t>    Contact</a:t>
            </a:r>
            <a:r>
              <a:rPr lang="en-GB" sz="2400" dirty="0">
                <a:latin typeface="Tahoma" pitchFamily="34" charset="0"/>
              </a:rPr>
              <a:t> </a:t>
            </a:r>
            <a:endParaRPr kumimoji="0" lang="en-GB" sz="2400" b="0" i="0" u="none" strike="noStrike" cap="none" normalizeH="0" baseline="0" dirty="0">
              <a:ln>
                <a:noFill/>
              </a:ln>
              <a:solidFill>
                <a:schemeClr val="tx1"/>
              </a:solidFill>
              <a:effectLst/>
              <a:latin typeface="Tahoma" pitchFamily="34" charset="0"/>
            </a:endParaRPr>
          </a:p>
        </p:txBody>
      </p:sp>
      <p:sp>
        <p:nvSpPr>
          <p:cNvPr id="5" name="Curved Down Arrow 4"/>
          <p:cNvSpPr/>
          <p:nvPr/>
        </p:nvSpPr>
        <p:spPr bwMode="auto">
          <a:xfrm>
            <a:off x="1475656" y="1844824"/>
            <a:ext cx="2160240" cy="1152128"/>
          </a:xfrm>
          <a:prstGeom prst="curvedDownArrow">
            <a:avLst>
              <a:gd name="adj1" fmla="val 48788"/>
              <a:gd name="adj2" fmla="val 48788"/>
              <a:gd name="adj3" fmla="val 25000"/>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a:ln>
                  <a:noFill/>
                </a:ln>
                <a:solidFill>
                  <a:schemeClr val="tx1"/>
                </a:solidFill>
                <a:effectLst/>
                <a:latin typeface="Tahoma" pitchFamily="34" charset="0"/>
              </a:rPr>
              <a:t>2 </a:t>
            </a:r>
            <a:r>
              <a:rPr kumimoji="0" lang="en-GB" b="0" i="0" u="none" strike="noStrike" cap="none" normalizeH="0" baseline="0" dirty="0">
                <a:ln>
                  <a:noFill/>
                </a:ln>
                <a:solidFill>
                  <a:schemeClr val="tx1"/>
                </a:solidFill>
                <a:effectLst/>
                <a:latin typeface="Tahoma" pitchFamily="34" charset="0"/>
              </a:rPr>
              <a:t>Before a </a:t>
            </a:r>
          </a:p>
          <a:p>
            <a:pPr marL="0" marR="0" indent="0" algn="l"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a:ln>
                  <a:noFill/>
                </a:ln>
                <a:solidFill>
                  <a:schemeClr val="tx1"/>
                </a:solidFill>
                <a:effectLst/>
                <a:latin typeface="Tahoma" pitchFamily="34" charset="0"/>
              </a:rPr>
              <a:t>    clean/aseptic </a:t>
            </a:r>
          </a:p>
          <a:p>
            <a:pPr marL="0" marR="0" indent="0" algn="l"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a:ln>
                  <a:noFill/>
                </a:ln>
                <a:solidFill>
                  <a:schemeClr val="tx1"/>
                </a:solidFill>
                <a:effectLst/>
                <a:latin typeface="Tahoma" pitchFamily="34" charset="0"/>
              </a:rPr>
              <a:t>    procedure</a:t>
            </a:r>
          </a:p>
        </p:txBody>
      </p:sp>
      <p:sp>
        <p:nvSpPr>
          <p:cNvPr id="6" name="Right Arrow 5"/>
          <p:cNvSpPr/>
          <p:nvPr/>
        </p:nvSpPr>
        <p:spPr bwMode="auto">
          <a:xfrm>
            <a:off x="5635004" y="1628800"/>
            <a:ext cx="2177355" cy="1800200"/>
          </a:xfrm>
          <a:prstGeom prst="righ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2400" dirty="0">
                <a:latin typeface="Tahoma" pitchFamily="34" charset="0"/>
              </a:rPr>
              <a:t>4</a:t>
            </a:r>
            <a:r>
              <a:rPr kumimoji="0" lang="en-GB" sz="2400" b="0" i="0" u="none" strike="noStrike" cap="none" normalizeH="0" baseline="0" dirty="0">
                <a:ln>
                  <a:noFill/>
                </a:ln>
                <a:solidFill>
                  <a:schemeClr val="tx1"/>
                </a:solidFill>
                <a:effectLst/>
                <a:latin typeface="Tahoma" pitchFamily="34" charset="0"/>
              </a:rPr>
              <a:t> </a:t>
            </a:r>
            <a:r>
              <a:rPr kumimoji="0" lang="en-GB" b="0" i="0" u="none" strike="noStrike" cap="none" normalizeH="0" baseline="0" dirty="0">
                <a:ln>
                  <a:noFill/>
                </a:ln>
                <a:solidFill>
                  <a:schemeClr val="tx1"/>
                </a:solidFill>
                <a:effectLst/>
                <a:latin typeface="Tahoma" pitchFamily="34" charset="0"/>
              </a:rPr>
              <a:t>After patient </a:t>
            </a:r>
          </a:p>
          <a:p>
            <a:pPr marL="0" marR="0" indent="0" algn="l" defTabSz="914400" rtl="0" eaLnBrk="0" fontAlgn="base" latinLnBrk="0" hangingPunct="0">
              <a:lnSpc>
                <a:spcPct val="100000"/>
              </a:lnSpc>
              <a:spcBef>
                <a:spcPct val="0"/>
              </a:spcBef>
              <a:spcAft>
                <a:spcPct val="0"/>
              </a:spcAft>
              <a:buClrTx/>
              <a:buSzTx/>
              <a:buFontTx/>
              <a:buNone/>
              <a:tabLst/>
            </a:pPr>
            <a:r>
              <a:rPr lang="en-GB" sz="2400" dirty="0">
                <a:latin typeface="Tahoma" pitchFamily="34" charset="0"/>
              </a:rPr>
              <a:t>   </a:t>
            </a:r>
            <a:r>
              <a:rPr lang="en-GB" dirty="0">
                <a:latin typeface="Tahoma" pitchFamily="34" charset="0"/>
              </a:rPr>
              <a:t>Contact</a:t>
            </a:r>
            <a:endParaRPr kumimoji="0" lang="en-GB" b="0" i="0" u="none" strike="noStrike" cap="none" normalizeH="0" baseline="0" dirty="0">
              <a:ln>
                <a:noFill/>
              </a:ln>
              <a:solidFill>
                <a:schemeClr val="tx1"/>
              </a:solidFill>
              <a:effectLst/>
              <a:latin typeface="Tahoma" pitchFamily="34" charset="0"/>
            </a:endParaRPr>
          </a:p>
        </p:txBody>
      </p:sp>
      <p:sp>
        <p:nvSpPr>
          <p:cNvPr id="7" name="Curved Left Arrow 6"/>
          <p:cNvSpPr/>
          <p:nvPr/>
        </p:nvSpPr>
        <p:spPr bwMode="auto">
          <a:xfrm>
            <a:off x="3779912" y="5140076"/>
            <a:ext cx="1728192" cy="1717923"/>
          </a:xfrm>
          <a:prstGeom prst="curvedLef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Tahoma"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a:ln>
                  <a:noFill/>
                </a:ln>
                <a:solidFill>
                  <a:schemeClr val="tx1"/>
                </a:solidFill>
                <a:effectLst/>
                <a:latin typeface="Tahoma" pitchFamily="34" charset="0"/>
              </a:rPr>
              <a:t>3 </a:t>
            </a:r>
            <a:r>
              <a:rPr kumimoji="0" lang="en-GB" b="0" i="0" u="none" strike="noStrike" cap="none" normalizeH="0" baseline="0" dirty="0">
                <a:ln>
                  <a:noFill/>
                </a:ln>
                <a:solidFill>
                  <a:schemeClr val="tx1"/>
                </a:solidFill>
                <a:effectLst/>
                <a:latin typeface="Tahoma" pitchFamily="34" charset="0"/>
              </a:rPr>
              <a:t>After body </a:t>
            </a:r>
          </a:p>
          <a:p>
            <a:pPr marL="0" marR="0" indent="0" algn="l" defTabSz="914400" rtl="0" eaLnBrk="0" fontAlgn="base" latinLnBrk="0" hangingPunct="0">
              <a:lnSpc>
                <a:spcPct val="100000"/>
              </a:lnSpc>
              <a:spcBef>
                <a:spcPct val="0"/>
              </a:spcBef>
              <a:spcAft>
                <a:spcPct val="0"/>
              </a:spcAft>
              <a:buClrTx/>
              <a:buSzTx/>
              <a:buFontTx/>
              <a:buNone/>
              <a:tabLst/>
            </a:pPr>
            <a:r>
              <a:rPr lang="en-GB" dirty="0">
                <a:latin typeface="Tahoma" pitchFamily="34" charset="0"/>
              </a:rPr>
              <a:t>   fluid exposure </a:t>
            </a:r>
          </a:p>
          <a:p>
            <a:pPr marL="0" marR="0" indent="0" algn="l"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a:ln>
                  <a:noFill/>
                </a:ln>
                <a:solidFill>
                  <a:schemeClr val="tx1"/>
                </a:solidFill>
                <a:effectLst/>
                <a:latin typeface="Tahoma" pitchFamily="34" charset="0"/>
              </a:rPr>
              <a:t>   risk</a:t>
            </a:r>
          </a:p>
        </p:txBody>
      </p:sp>
      <p:sp>
        <p:nvSpPr>
          <p:cNvPr id="8" name="Right Arrow 7"/>
          <p:cNvSpPr/>
          <p:nvPr/>
        </p:nvSpPr>
        <p:spPr bwMode="auto">
          <a:xfrm>
            <a:off x="6228184" y="4068514"/>
            <a:ext cx="2808312" cy="1592734"/>
          </a:xfrm>
          <a:prstGeom prst="righ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a:ln>
                  <a:noFill/>
                </a:ln>
                <a:solidFill>
                  <a:schemeClr val="tx1"/>
                </a:solidFill>
                <a:effectLst/>
                <a:latin typeface="Tahoma" pitchFamily="34" charset="0"/>
              </a:rPr>
              <a:t>5 </a:t>
            </a:r>
            <a:r>
              <a:rPr kumimoji="0" lang="en-GB" b="0" i="0" u="none" strike="noStrike" cap="none" normalizeH="0" baseline="0" dirty="0">
                <a:ln>
                  <a:noFill/>
                </a:ln>
                <a:solidFill>
                  <a:schemeClr val="tx1"/>
                </a:solidFill>
                <a:effectLst/>
                <a:latin typeface="Tahoma" pitchFamily="34" charset="0"/>
              </a:rPr>
              <a:t>After</a:t>
            </a:r>
            <a:r>
              <a:rPr kumimoji="0" lang="en-GB" b="0" i="0" u="none" strike="noStrike" cap="none" normalizeH="0" dirty="0">
                <a:ln>
                  <a:noFill/>
                </a:ln>
                <a:solidFill>
                  <a:schemeClr val="tx1"/>
                </a:solidFill>
                <a:effectLst/>
                <a:latin typeface="Tahoma" pitchFamily="34" charset="0"/>
              </a:rPr>
              <a:t> contact with </a:t>
            </a:r>
          </a:p>
          <a:p>
            <a:pPr marL="0" marR="0" indent="0" algn="l" defTabSz="914400" rtl="0" eaLnBrk="0" fontAlgn="base" latinLnBrk="0" hangingPunct="0">
              <a:lnSpc>
                <a:spcPct val="100000"/>
              </a:lnSpc>
              <a:spcBef>
                <a:spcPct val="0"/>
              </a:spcBef>
              <a:spcAft>
                <a:spcPct val="0"/>
              </a:spcAft>
              <a:buClrTx/>
              <a:buSzTx/>
              <a:buFontTx/>
              <a:buNone/>
              <a:tabLst/>
            </a:pPr>
            <a:r>
              <a:rPr lang="en-GB" sz="2400" dirty="0">
                <a:latin typeface="Tahoma" pitchFamily="34" charset="0"/>
              </a:rPr>
              <a:t>   </a:t>
            </a:r>
            <a:r>
              <a:rPr lang="en-GB" dirty="0">
                <a:latin typeface="Tahoma" pitchFamily="34" charset="0"/>
              </a:rPr>
              <a:t>patient surroundings</a:t>
            </a:r>
            <a:endParaRPr kumimoji="0" lang="en-GB" sz="2400" b="0" i="0" u="none" strike="noStrike" cap="none" normalizeH="0" baseline="0" dirty="0">
              <a:ln>
                <a:noFill/>
              </a:ln>
              <a:solidFill>
                <a:schemeClr val="tx1"/>
              </a:solidFill>
              <a:effectLst/>
              <a:latin typeface="Tahoma" pitchFamily="34" charset="0"/>
            </a:endParaRPr>
          </a:p>
        </p:txBody>
      </p:sp>
    </p:spTree>
    <p:extLst>
      <p:ext uri="{BB962C8B-B14F-4D97-AF65-F5344CB8AC3E}">
        <p14:creationId xmlns:p14="http://schemas.microsoft.com/office/powerpoint/2010/main" val="3737548119"/>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Personal Protective Equipment</a:t>
            </a:r>
          </a:p>
        </p:txBody>
      </p:sp>
      <p:sp>
        <p:nvSpPr>
          <p:cNvPr id="5" name="Content Placeholder 4"/>
          <p:cNvSpPr>
            <a:spLocks noGrp="1"/>
          </p:cNvSpPr>
          <p:nvPr>
            <p:ph idx="1"/>
          </p:nvPr>
        </p:nvSpPr>
        <p:spPr>
          <a:xfrm>
            <a:off x="685800" y="1981200"/>
            <a:ext cx="7772400" cy="4544144"/>
          </a:xfrm>
        </p:spPr>
        <p:txBody>
          <a:bodyPr/>
          <a:lstStyle/>
          <a:p>
            <a:pPr marL="0" indent="0" algn="ctr">
              <a:buNone/>
            </a:pPr>
            <a:endParaRPr lang="en-GB" dirty="0"/>
          </a:p>
          <a:p>
            <a:r>
              <a:rPr lang="en-GB" sz="2400" dirty="0">
                <a:latin typeface="FS Albert"/>
              </a:rPr>
              <a:t>The </a:t>
            </a:r>
            <a:r>
              <a:rPr lang="en-GB" sz="2400" b="1" dirty="0">
                <a:latin typeface="FS Albert"/>
                <a:hlinkClick r:id="rId3"/>
              </a:rPr>
              <a:t>Personal Protective Equipment at Work Regulations</a:t>
            </a:r>
            <a:r>
              <a:rPr lang="en-GB" sz="2400" dirty="0">
                <a:latin typeface="FS Albert"/>
              </a:rPr>
              <a:t> require employers to provide necessary protective equipment (PPE) to ensure safe systems of work. </a:t>
            </a:r>
          </a:p>
          <a:p>
            <a:r>
              <a:rPr lang="en-GB" sz="2400" dirty="0">
                <a:latin typeface="FS Albert"/>
              </a:rPr>
              <a:t>Employers cannot charge employees for supplying, cleaning, repairing or replacing PPE, including protective clothing. </a:t>
            </a:r>
          </a:p>
          <a:p>
            <a:r>
              <a:rPr lang="en-GB" sz="2400" dirty="0">
                <a:latin typeface="FS Albert"/>
              </a:rPr>
              <a:t>Protective clothing can minimise the risks at work but is not a substitute for more basic safety measures.</a:t>
            </a:r>
            <a:endParaRPr lang="en-US" sz="2400" dirty="0"/>
          </a:p>
          <a:p>
            <a:endParaRPr lang="en-GB" dirty="0"/>
          </a:p>
        </p:txBody>
      </p:sp>
    </p:spTree>
    <p:extLst>
      <p:ext uri="{BB962C8B-B14F-4D97-AF65-F5344CB8AC3E}">
        <p14:creationId xmlns:p14="http://schemas.microsoft.com/office/powerpoint/2010/main" val="1956060952"/>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title" idx="4294967295"/>
          </p:nvPr>
        </p:nvSpPr>
        <p:spPr>
          <a:xfrm>
            <a:off x="728016" y="182562"/>
            <a:ext cx="7488238" cy="1143000"/>
          </a:xfrm>
        </p:spPr>
        <p:txBody>
          <a:bodyPr>
            <a:normAutofit fontScale="90000"/>
          </a:bodyPr>
          <a:lstStyle/>
          <a:p>
            <a:pPr eaLnBrk="1" hangingPunct="1"/>
            <a:r>
              <a:rPr lang="en-GB" sz="4000" b="1" dirty="0"/>
              <a:t>   Personal Protective    Equipment</a:t>
            </a:r>
          </a:p>
        </p:txBody>
      </p:sp>
      <p:sp>
        <p:nvSpPr>
          <p:cNvPr id="68611" name="Rectangle 9"/>
          <p:cNvSpPr>
            <a:spLocks noGrp="1" noChangeArrowheads="1"/>
          </p:cNvSpPr>
          <p:nvPr>
            <p:ph type="body" idx="4294967295"/>
          </p:nvPr>
        </p:nvSpPr>
        <p:spPr>
          <a:xfrm>
            <a:off x="719138" y="1628775"/>
            <a:ext cx="8424862" cy="4475163"/>
          </a:xfrm>
        </p:spPr>
        <p:txBody>
          <a:bodyPr>
            <a:normAutofit fontScale="92500" lnSpcReduction="10000"/>
          </a:bodyPr>
          <a:lstStyle/>
          <a:p>
            <a:pPr eaLnBrk="1" hangingPunct="1">
              <a:lnSpc>
                <a:spcPct val="90000"/>
              </a:lnSpc>
            </a:pPr>
            <a:r>
              <a:rPr lang="en-GB" sz="2400" dirty="0"/>
              <a:t>A major component of standard infection control precautions</a:t>
            </a:r>
          </a:p>
          <a:p>
            <a:pPr eaLnBrk="1" hangingPunct="1">
              <a:lnSpc>
                <a:spcPct val="90000"/>
              </a:lnSpc>
              <a:buFontTx/>
              <a:buNone/>
            </a:pPr>
            <a:endParaRPr lang="en-GB" sz="800" dirty="0"/>
          </a:p>
          <a:p>
            <a:pPr eaLnBrk="1" hangingPunct="1">
              <a:lnSpc>
                <a:spcPct val="90000"/>
              </a:lnSpc>
            </a:pPr>
            <a:r>
              <a:rPr lang="en-GB" sz="2400" dirty="0"/>
              <a:t>Specialist clothing or equipment worn to protects the skin and mucus membranes from exposure to infectious materials in spray/spatter</a:t>
            </a:r>
          </a:p>
          <a:p>
            <a:pPr eaLnBrk="1" hangingPunct="1">
              <a:lnSpc>
                <a:spcPct val="90000"/>
              </a:lnSpc>
              <a:buFontTx/>
              <a:buNone/>
            </a:pPr>
            <a:endParaRPr lang="en-GB" sz="800" dirty="0"/>
          </a:p>
          <a:p>
            <a:pPr eaLnBrk="1" hangingPunct="1">
              <a:lnSpc>
                <a:spcPct val="90000"/>
              </a:lnSpc>
            </a:pPr>
            <a:r>
              <a:rPr lang="en-GB" sz="2400" dirty="0"/>
              <a:t>Don prior to patient arrival </a:t>
            </a:r>
          </a:p>
          <a:p>
            <a:pPr eaLnBrk="1" hangingPunct="1">
              <a:lnSpc>
                <a:spcPct val="90000"/>
              </a:lnSpc>
            </a:pPr>
            <a:r>
              <a:rPr lang="en-GB" sz="2400" dirty="0"/>
              <a:t>Should be removed when leaving treatment areas</a:t>
            </a:r>
          </a:p>
          <a:p>
            <a:pPr marL="0" indent="0" eaLnBrk="1" hangingPunct="1">
              <a:lnSpc>
                <a:spcPct val="90000"/>
              </a:lnSpc>
              <a:buNone/>
            </a:pPr>
            <a:endParaRPr lang="en-GB" sz="800" dirty="0"/>
          </a:p>
          <a:p>
            <a:pPr>
              <a:lnSpc>
                <a:spcPct val="90000"/>
              </a:lnSpc>
            </a:pPr>
            <a:r>
              <a:rPr lang="en-GB" sz="2400" dirty="0"/>
              <a:t>Additional transmission based precautions applied in conjunction with SICPs when necessary (e.g. TB / Coronavirus / Respiratory) </a:t>
            </a:r>
          </a:p>
          <a:p>
            <a:pPr marL="0" indent="0" eaLnBrk="1" hangingPunct="1">
              <a:lnSpc>
                <a:spcPct val="90000"/>
              </a:lnSpc>
              <a:buNone/>
            </a:pPr>
            <a:r>
              <a:rPr lang="en-GB" sz="2400" dirty="0"/>
              <a:t>                </a:t>
            </a:r>
          </a:p>
          <a:p>
            <a:pPr marL="0" indent="0" eaLnBrk="1" hangingPunct="1">
              <a:lnSpc>
                <a:spcPct val="90000"/>
              </a:lnSpc>
              <a:buNone/>
            </a:pPr>
            <a:endParaRPr lang="en-GB" sz="2400" dirty="0">
              <a:solidFill>
                <a:schemeClr val="accent1">
                  <a:lumMod val="50000"/>
                </a:schemeClr>
              </a:solidFill>
            </a:endParaRPr>
          </a:p>
          <a:p>
            <a:pPr marL="0" indent="0" eaLnBrk="1" hangingPunct="1">
              <a:lnSpc>
                <a:spcPct val="90000"/>
              </a:lnSpc>
              <a:buNone/>
            </a:pPr>
            <a:r>
              <a:rPr lang="en-GB" sz="2400" dirty="0">
                <a:solidFill>
                  <a:schemeClr val="accent1">
                    <a:lumMod val="50000"/>
                  </a:schemeClr>
                </a:solidFill>
              </a:rPr>
              <a:t>		Generally Single Use: Use once and bin </a:t>
            </a:r>
          </a:p>
          <a:p>
            <a:pPr marL="0" indent="0" eaLnBrk="1" hangingPunct="1">
              <a:lnSpc>
                <a:spcPct val="90000"/>
              </a:lnSpc>
              <a:buNone/>
            </a:pPr>
            <a:endParaRPr lang="en-GB" sz="2400" dirty="0"/>
          </a:p>
          <a:p>
            <a:pPr marL="0" indent="0" eaLnBrk="1" hangingPunct="1">
              <a:lnSpc>
                <a:spcPct val="90000"/>
              </a:lnSpc>
              <a:buNone/>
            </a:pPr>
            <a:endParaRPr lang="en-GB" sz="24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49" y="5301208"/>
            <a:ext cx="137160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77264"/>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03122" y="193462"/>
            <a:ext cx="5937755" cy="1188720"/>
          </a:xfrm>
        </p:spPr>
        <p:txBody>
          <a:bodyPr/>
          <a:lstStyle/>
          <a:p>
            <a:pPr eaLnBrk="1" hangingPunct="1"/>
            <a:r>
              <a:rPr lang="en-GB" b="1"/>
              <a:t>Considerations</a:t>
            </a:r>
          </a:p>
        </p:txBody>
      </p:sp>
      <p:sp>
        <p:nvSpPr>
          <p:cNvPr id="69635" name="Rectangle 3"/>
          <p:cNvSpPr>
            <a:spLocks noGrp="1" noChangeArrowheads="1"/>
          </p:cNvSpPr>
          <p:nvPr>
            <p:ph idx="1"/>
          </p:nvPr>
        </p:nvSpPr>
        <p:spPr>
          <a:xfrm>
            <a:off x="611561" y="1628800"/>
            <a:ext cx="7920880" cy="5112568"/>
          </a:xfrm>
        </p:spPr>
        <p:txBody>
          <a:bodyPr>
            <a:normAutofit fontScale="92500" lnSpcReduction="10000"/>
          </a:bodyPr>
          <a:lstStyle/>
          <a:p>
            <a:pPr eaLnBrk="1" hangingPunct="1">
              <a:lnSpc>
                <a:spcPct val="90000"/>
              </a:lnSpc>
            </a:pPr>
            <a:r>
              <a:rPr lang="en-GB" sz="2400" dirty="0"/>
              <a:t>Gloves </a:t>
            </a:r>
            <a:r>
              <a:rPr lang="en-GB" sz="2400" dirty="0">
                <a:latin typeface="FS Albert"/>
              </a:rPr>
              <a:t>(to BS EN 455, parts 1 and 2)</a:t>
            </a:r>
          </a:p>
          <a:p>
            <a:r>
              <a:rPr lang="en-GB" sz="1500" dirty="0">
                <a:latin typeface="FS Albert"/>
              </a:rPr>
              <a:t>They should also be low in extractable proteins (&lt;50</a:t>
            </a:r>
            <a:r>
              <a:rPr lang="el-GR" sz="1500" dirty="0">
                <a:latin typeface="FS Albert"/>
              </a:rPr>
              <a:t>μ</a:t>
            </a:r>
            <a:r>
              <a:rPr lang="en-GB" sz="1500" dirty="0">
                <a:latin typeface="FS Albert"/>
              </a:rPr>
              <a:t>g/g) and low in residual chemicals. </a:t>
            </a:r>
          </a:p>
          <a:p>
            <a:r>
              <a:rPr lang="en-GB" sz="1500" dirty="0">
                <a:latin typeface="FS Albert"/>
              </a:rPr>
              <a:t>Alcohol gels should never be used on gloves. </a:t>
            </a:r>
          </a:p>
          <a:p>
            <a:pPr>
              <a:lnSpc>
                <a:spcPct val="90000"/>
              </a:lnSpc>
              <a:buNone/>
            </a:pPr>
            <a:endParaRPr lang="en-GB" sz="800" dirty="0"/>
          </a:p>
          <a:p>
            <a:pPr eaLnBrk="1" hangingPunct="1">
              <a:lnSpc>
                <a:spcPct val="90000"/>
              </a:lnSpc>
            </a:pPr>
            <a:r>
              <a:rPr lang="en-GB" sz="2400" dirty="0"/>
              <a:t>Aprons </a:t>
            </a:r>
          </a:p>
          <a:p>
            <a:pPr marL="0" indent="0" eaLnBrk="1" hangingPunct="1">
              <a:lnSpc>
                <a:spcPct val="90000"/>
              </a:lnSpc>
              <a:buNone/>
            </a:pPr>
            <a:endParaRPr lang="en-GB" sz="800" dirty="0"/>
          </a:p>
          <a:p>
            <a:pPr eaLnBrk="1" hangingPunct="1">
              <a:lnSpc>
                <a:spcPct val="90000"/>
              </a:lnSpc>
            </a:pPr>
            <a:r>
              <a:rPr lang="en-GB" sz="2400" dirty="0"/>
              <a:t>Gowns for sterile/surgery procedures  </a:t>
            </a:r>
            <a:endParaRPr lang="en-GB" sz="1200" dirty="0"/>
          </a:p>
          <a:p>
            <a:pPr eaLnBrk="1" hangingPunct="1">
              <a:lnSpc>
                <a:spcPct val="90000"/>
              </a:lnSpc>
              <a:buFontTx/>
              <a:buNone/>
            </a:pPr>
            <a:endParaRPr lang="en-GB" sz="800" dirty="0"/>
          </a:p>
          <a:p>
            <a:pPr eaLnBrk="1" hangingPunct="1">
              <a:lnSpc>
                <a:spcPct val="90000"/>
              </a:lnSpc>
            </a:pPr>
            <a:r>
              <a:rPr lang="en-GB" sz="2400" dirty="0"/>
              <a:t>Masks</a:t>
            </a:r>
          </a:p>
          <a:p>
            <a:pPr eaLnBrk="1" hangingPunct="1">
              <a:lnSpc>
                <a:spcPct val="90000"/>
              </a:lnSpc>
              <a:buFontTx/>
              <a:buNone/>
            </a:pPr>
            <a:r>
              <a:rPr lang="en-GB" sz="2400" dirty="0"/>
              <a:t>    Fluid resistant</a:t>
            </a:r>
          </a:p>
          <a:p>
            <a:pPr eaLnBrk="1" hangingPunct="1">
              <a:lnSpc>
                <a:spcPct val="90000"/>
              </a:lnSpc>
              <a:buFontTx/>
              <a:buNone/>
            </a:pPr>
            <a:endParaRPr lang="en-GB" sz="800" dirty="0"/>
          </a:p>
          <a:p>
            <a:pPr eaLnBrk="1" hangingPunct="1">
              <a:lnSpc>
                <a:spcPct val="90000"/>
              </a:lnSpc>
            </a:pPr>
            <a:r>
              <a:rPr lang="en-GB" sz="2400" dirty="0"/>
              <a:t>Goggles/visors/disposable options </a:t>
            </a:r>
          </a:p>
          <a:p>
            <a:pPr eaLnBrk="1" hangingPunct="1">
              <a:lnSpc>
                <a:spcPct val="90000"/>
              </a:lnSpc>
            </a:pPr>
            <a:r>
              <a:rPr lang="en-GB" sz="2400" dirty="0"/>
              <a:t>Visors for Patients </a:t>
            </a:r>
          </a:p>
          <a:p>
            <a:pPr marL="0" indent="0" eaLnBrk="1" hangingPunct="1">
              <a:lnSpc>
                <a:spcPct val="90000"/>
              </a:lnSpc>
              <a:buNone/>
            </a:pPr>
            <a:endParaRPr lang="en-GB" sz="800" dirty="0"/>
          </a:p>
          <a:p>
            <a:pPr algn="ctr" eaLnBrk="1" hangingPunct="1">
              <a:lnSpc>
                <a:spcPct val="90000"/>
              </a:lnSpc>
              <a:buFontTx/>
              <a:buNone/>
            </a:pPr>
            <a:r>
              <a:rPr lang="en-GB" sz="2400" b="1" dirty="0"/>
              <a:t> </a:t>
            </a:r>
            <a:r>
              <a:rPr lang="en-GB" sz="2400" b="1" dirty="0">
                <a:solidFill>
                  <a:schemeClr val="accent1">
                    <a:lumMod val="50000"/>
                  </a:schemeClr>
                </a:solidFill>
              </a:rPr>
              <a:t>All Single use?</a:t>
            </a:r>
          </a:p>
          <a:p>
            <a:pPr algn="ctr" eaLnBrk="1" hangingPunct="1">
              <a:lnSpc>
                <a:spcPct val="90000"/>
              </a:lnSpc>
              <a:buFontTx/>
              <a:buNone/>
            </a:pPr>
            <a:endParaRPr lang="en-GB" sz="2400"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751" y="5867856"/>
            <a:ext cx="1008112" cy="785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185785"/>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C9838-B5DC-EE2E-56C4-462110D065FC}"/>
              </a:ext>
            </a:extLst>
          </p:cNvPr>
          <p:cNvSpPr>
            <a:spLocks noGrp="1"/>
          </p:cNvSpPr>
          <p:nvPr>
            <p:ph type="title"/>
          </p:nvPr>
        </p:nvSpPr>
        <p:spPr/>
        <p:txBody>
          <a:bodyPr/>
          <a:lstStyle/>
          <a:p>
            <a:r>
              <a:rPr lang="en-GB" dirty="0"/>
              <a:t>Changes to PPE Law </a:t>
            </a:r>
          </a:p>
        </p:txBody>
      </p:sp>
      <p:sp>
        <p:nvSpPr>
          <p:cNvPr id="3" name="Content Placeholder 2">
            <a:extLst>
              <a:ext uri="{FF2B5EF4-FFF2-40B4-BE49-F238E27FC236}">
                <a16:creationId xmlns:a16="http://schemas.microsoft.com/office/drawing/2014/main" id="{D7D3FBDD-BEF9-A0CE-838F-9532B772D848}"/>
              </a:ext>
            </a:extLst>
          </p:cNvPr>
          <p:cNvSpPr>
            <a:spLocks noGrp="1"/>
          </p:cNvSpPr>
          <p:nvPr>
            <p:ph idx="1"/>
          </p:nvPr>
        </p:nvSpPr>
        <p:spPr>
          <a:xfrm>
            <a:off x="1187624" y="2420889"/>
            <a:ext cx="6984775" cy="3672408"/>
          </a:xfrm>
        </p:spPr>
        <p:txBody>
          <a:bodyPr>
            <a:normAutofit/>
          </a:bodyPr>
          <a:lstStyle/>
          <a:p>
            <a:pPr marL="0" indent="0">
              <a:buNone/>
            </a:pPr>
            <a:r>
              <a:rPr lang="en-GB" dirty="0">
                <a:solidFill>
                  <a:schemeClr val="tx1"/>
                </a:solidFill>
                <a:hlinkClick r:id="rId3">
                  <a:extLst>
                    <a:ext uri="{A12FA001-AC4F-418D-AE19-62706E023703}">
                      <ahyp:hlinkClr xmlns:ahyp="http://schemas.microsoft.com/office/drawing/2018/hyperlinkcolor" val="tx"/>
                    </a:ext>
                  </a:extLst>
                </a:hlinkClick>
              </a:rPr>
              <a:t>Changes made April 22</a:t>
            </a:r>
          </a:p>
          <a:p>
            <a:pPr marL="0" indent="0">
              <a:buNone/>
            </a:pPr>
            <a:r>
              <a:rPr lang="en-GB" dirty="0"/>
              <a:t>They extend employers’ and employees’ duties regarding personal protective equipment (PPE) to limb (b) workers. </a:t>
            </a:r>
            <a:endParaRPr lang="en-GB" dirty="0">
              <a:solidFill>
                <a:schemeClr val="tx1"/>
              </a:solidFill>
              <a:hlinkClick r:id="rId3">
                <a:extLst>
                  <a:ext uri="{A12FA001-AC4F-418D-AE19-62706E023703}">
                    <ahyp:hlinkClr xmlns:ahyp="http://schemas.microsoft.com/office/drawing/2018/hyperlinkcolor" val="tx"/>
                  </a:ext>
                </a:extLst>
              </a:hlinkClick>
            </a:endParaRPr>
          </a:p>
          <a:p>
            <a:pPr marL="0" indent="0">
              <a:buNone/>
            </a:pPr>
            <a:r>
              <a:rPr lang="en-GB" dirty="0"/>
              <a:t>PPE is required, employers must ensure their workers have sufficient information, instruction and training on the use of PPE.</a:t>
            </a:r>
            <a:endParaRPr lang="en-GB" dirty="0">
              <a:solidFill>
                <a:srgbClr val="00B0F0"/>
              </a:solidFill>
              <a:hlinkClick r:id="rId3">
                <a:extLst>
                  <a:ext uri="{A12FA001-AC4F-418D-AE19-62706E023703}">
                    <ahyp:hlinkClr xmlns:ahyp="http://schemas.microsoft.com/office/drawing/2018/hyperlinkcolor" val="tx"/>
                  </a:ext>
                </a:extLst>
              </a:hlinkClick>
            </a:endParaRPr>
          </a:p>
          <a:p>
            <a:pPr marL="0" indent="0">
              <a:buNone/>
            </a:pPr>
            <a:r>
              <a:rPr lang="en-GB" dirty="0">
                <a:solidFill>
                  <a:srgbClr val="00B0F0"/>
                </a:solidFill>
                <a:hlinkClick r:id="rId3">
                  <a:extLst>
                    <a:ext uri="{A12FA001-AC4F-418D-AE19-62706E023703}">
                      <ahyp:hlinkClr xmlns:ahyp="http://schemas.microsoft.com/office/drawing/2018/hyperlinkcolor" val="tx"/>
                    </a:ext>
                  </a:extLst>
                </a:hlinkClick>
              </a:rPr>
              <a:t>https://www.hse.gov.uk/ppe/index.htm?utm_source=govdelivery&amp;utm_medium=email&amp;utm_campaign=ppe-regs&amp;utm_term=ppe-1&amp;utm_content=digest-7-jul-22</a:t>
            </a:r>
            <a:r>
              <a:rPr lang="en-GB" dirty="0"/>
              <a:t> </a:t>
            </a:r>
          </a:p>
        </p:txBody>
      </p:sp>
    </p:spTree>
    <p:extLst>
      <p:ext uri="{BB962C8B-B14F-4D97-AF65-F5344CB8AC3E}">
        <p14:creationId xmlns:p14="http://schemas.microsoft.com/office/powerpoint/2010/main" val="941449598"/>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Masks </a:t>
            </a:r>
          </a:p>
        </p:txBody>
      </p:sp>
      <p:sp>
        <p:nvSpPr>
          <p:cNvPr id="3" name="Content Placeholder 2"/>
          <p:cNvSpPr>
            <a:spLocks noGrp="1"/>
          </p:cNvSpPr>
          <p:nvPr>
            <p:ph idx="1"/>
          </p:nvPr>
        </p:nvSpPr>
        <p:spPr/>
        <p:txBody>
          <a:bodyPr/>
          <a:lstStyle/>
          <a:p>
            <a:r>
              <a:rPr lang="en-GB" dirty="0"/>
              <a:t>Fluid resistant surgical mask</a:t>
            </a:r>
          </a:p>
          <a:p>
            <a:r>
              <a:rPr lang="en-GB" dirty="0"/>
              <a:t>FFP1 </a:t>
            </a:r>
          </a:p>
          <a:p>
            <a:r>
              <a:rPr lang="en-GB" dirty="0"/>
              <a:t>FFP2</a:t>
            </a:r>
          </a:p>
          <a:p>
            <a:r>
              <a:rPr lang="en-GB" dirty="0"/>
              <a:t>FFP3</a:t>
            </a:r>
          </a:p>
        </p:txBody>
      </p:sp>
    </p:spTree>
    <p:extLst>
      <p:ext uri="{BB962C8B-B14F-4D97-AF65-F5344CB8AC3E}">
        <p14:creationId xmlns:p14="http://schemas.microsoft.com/office/powerpoint/2010/main" val="4170031796"/>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73352" y="467418"/>
            <a:ext cx="5797296" cy="1188720"/>
          </a:xfrm>
          <a:solidFill>
            <a:srgbClr val="FFFFFF"/>
          </a:solidFill>
        </p:spPr>
        <p:txBody>
          <a:bodyPr>
            <a:normAutofit/>
          </a:bodyPr>
          <a:lstStyle/>
          <a:p>
            <a:r>
              <a:rPr lang="en-GB" dirty="0"/>
              <a:t>Learning content</a:t>
            </a:r>
          </a:p>
        </p:txBody>
      </p:sp>
      <p:sp>
        <p:nvSpPr>
          <p:cNvPr id="3" name="Content Placeholder 2"/>
          <p:cNvSpPr>
            <a:spLocks noGrp="1"/>
          </p:cNvSpPr>
          <p:nvPr>
            <p:ph idx="1"/>
          </p:nvPr>
        </p:nvSpPr>
        <p:spPr>
          <a:xfrm>
            <a:off x="937259" y="1843590"/>
            <a:ext cx="7410069" cy="3673642"/>
          </a:xfrm>
        </p:spPr>
        <p:txBody>
          <a:bodyPr>
            <a:normAutofit/>
          </a:bodyPr>
          <a:lstStyle/>
          <a:p>
            <a:pPr marL="0" indent="0">
              <a:buNone/>
            </a:pPr>
            <a:endParaRPr lang="en-GB" b="1" dirty="0">
              <a:solidFill>
                <a:srgbClr val="404040"/>
              </a:solidFill>
            </a:endParaRPr>
          </a:p>
          <a:p>
            <a:pPr marL="0" indent="0">
              <a:buNone/>
            </a:pPr>
            <a:r>
              <a:rPr lang="en-GB" sz="2000" dirty="0">
                <a:solidFill>
                  <a:srgbClr val="404040"/>
                </a:solidFill>
              </a:rPr>
              <a:t>This session is intended to create an understanding of the need to apply infection prevention and control measures including decontamination of dental instruments to reduce potential risk factors to both patients and the dental team. </a:t>
            </a:r>
          </a:p>
          <a:p>
            <a:pPr marL="0" indent="0">
              <a:buNone/>
            </a:pPr>
            <a:endParaRPr lang="en-GB" dirty="0">
              <a:solidFill>
                <a:srgbClr val="404040"/>
              </a:solidFill>
            </a:endParaRPr>
          </a:p>
          <a:p>
            <a:pPr marL="0" indent="0">
              <a:buNone/>
            </a:pPr>
            <a:endParaRPr lang="en-GB" dirty="0">
              <a:solidFill>
                <a:srgbClr val="404040"/>
              </a:solidFill>
            </a:endParaRPr>
          </a:p>
          <a:p>
            <a:pPr marL="0" indent="0">
              <a:buNone/>
            </a:pPr>
            <a:endParaRPr lang="en-GB" dirty="0">
              <a:solidFill>
                <a:srgbClr val="404040"/>
              </a:solidFill>
            </a:endParaRPr>
          </a:p>
          <a:p>
            <a:pPr marL="0" indent="0">
              <a:buNone/>
            </a:pPr>
            <a:r>
              <a:rPr lang="en-GB" b="1" dirty="0">
                <a:solidFill>
                  <a:srgbClr val="404040"/>
                </a:solidFill>
              </a:rPr>
              <a:t>GDC Development Outcome: </a:t>
            </a:r>
            <a:r>
              <a:rPr lang="en-GB" dirty="0">
                <a:solidFill>
                  <a:srgbClr val="404040"/>
                </a:solidFill>
              </a:rPr>
              <a:t>C</a:t>
            </a:r>
          </a:p>
          <a:p>
            <a:pPr marL="0" indent="0">
              <a:buNone/>
            </a:pPr>
            <a:endParaRPr lang="en-GB" dirty="0">
              <a:solidFill>
                <a:srgbClr val="404040"/>
              </a:solidFill>
            </a:endParaRPr>
          </a:p>
        </p:txBody>
      </p:sp>
    </p:spTree>
    <p:extLst>
      <p:ext uri="{BB962C8B-B14F-4D97-AF65-F5344CB8AC3E}">
        <p14:creationId xmlns:p14="http://schemas.microsoft.com/office/powerpoint/2010/main" val="3626100776"/>
      </p:ext>
    </p:extLst>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3" y="692696"/>
            <a:ext cx="7704856" cy="1460716"/>
          </a:xfrm>
        </p:spPr>
        <p:txBody>
          <a:bodyPr>
            <a:normAutofit/>
          </a:bodyPr>
          <a:lstStyle/>
          <a:p>
            <a:r>
              <a:rPr lang="en-GB" sz="3600" dirty="0"/>
              <a:t>Putting on PPE (Donning)  </a:t>
            </a:r>
          </a:p>
        </p:txBody>
      </p:sp>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835696" y="2492896"/>
            <a:ext cx="5616624" cy="360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1884255"/>
      </p:ext>
    </p:extLst>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90984"/>
            <a:ext cx="7272808" cy="1188720"/>
          </a:xfrm>
        </p:spPr>
        <p:txBody>
          <a:bodyPr>
            <a:normAutofit/>
          </a:bodyPr>
          <a:lstStyle/>
          <a:p>
            <a:r>
              <a:rPr lang="en-GB" sz="3200" dirty="0"/>
              <a:t>Removing (Doffing) PPE</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51720" y="2132856"/>
            <a:ext cx="5040560" cy="3888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bwMode="auto">
          <a:xfrm>
            <a:off x="1475656" y="3284984"/>
            <a:ext cx="432048" cy="216024"/>
          </a:xfrm>
          <a:prstGeom prst="righ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34" charset="0"/>
            </a:endParaRPr>
          </a:p>
        </p:txBody>
      </p:sp>
      <p:sp>
        <p:nvSpPr>
          <p:cNvPr id="4" name="Left Arrow 3"/>
          <p:cNvSpPr/>
          <p:nvPr/>
        </p:nvSpPr>
        <p:spPr bwMode="auto">
          <a:xfrm>
            <a:off x="7164288" y="4293096"/>
            <a:ext cx="576064" cy="288032"/>
          </a:xfrm>
          <a:prstGeom prst="lef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34" charset="0"/>
            </a:endParaRPr>
          </a:p>
        </p:txBody>
      </p:sp>
      <p:sp>
        <p:nvSpPr>
          <p:cNvPr id="5" name="Left Arrow 4"/>
          <p:cNvSpPr/>
          <p:nvPr/>
        </p:nvSpPr>
        <p:spPr bwMode="auto">
          <a:xfrm>
            <a:off x="7236296" y="5445224"/>
            <a:ext cx="504056" cy="288032"/>
          </a:xfrm>
          <a:prstGeom prst="lef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40969869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6049B-6EDE-4488-8C58-892E4543F014}"/>
              </a:ext>
            </a:extLst>
          </p:cNvPr>
          <p:cNvSpPr>
            <a:spLocks noGrp="1"/>
          </p:cNvSpPr>
          <p:nvPr>
            <p:ph type="title"/>
          </p:nvPr>
        </p:nvSpPr>
        <p:spPr>
          <a:xfrm>
            <a:off x="1606045" y="548680"/>
            <a:ext cx="5937755" cy="1008112"/>
          </a:xfrm>
        </p:spPr>
        <p:txBody>
          <a:bodyPr>
            <a:normAutofit/>
          </a:bodyPr>
          <a:lstStyle/>
          <a:p>
            <a:r>
              <a:rPr lang="en-GB" dirty="0"/>
              <a:t>Bad Habits? </a:t>
            </a:r>
          </a:p>
        </p:txBody>
      </p:sp>
      <p:sp>
        <p:nvSpPr>
          <p:cNvPr id="4" name="Content Placeholder 3">
            <a:extLst>
              <a:ext uri="{FF2B5EF4-FFF2-40B4-BE49-F238E27FC236}">
                <a16:creationId xmlns:a16="http://schemas.microsoft.com/office/drawing/2014/main" id="{321AC26E-49EC-492F-88D6-406CC1A275AD}"/>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1159853594"/>
      </p:ext>
    </p:extLst>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60648"/>
            <a:ext cx="5937755" cy="1080120"/>
          </a:xfrm>
        </p:spPr>
        <p:txBody>
          <a:bodyPr/>
          <a:lstStyle/>
          <a:p>
            <a:r>
              <a:rPr lang="en-GB" dirty="0">
                <a:solidFill>
                  <a:schemeClr val="accent1">
                    <a:lumMod val="50000"/>
                  </a:schemeClr>
                </a:solidFill>
              </a:rPr>
              <a:t>Waste Guidance</a:t>
            </a:r>
            <a:br>
              <a:rPr lang="en-GB" dirty="0">
                <a:solidFill>
                  <a:schemeClr val="accent1">
                    <a:lumMod val="50000"/>
                  </a:schemeClr>
                </a:solidFill>
              </a:rPr>
            </a:br>
            <a:r>
              <a:rPr lang="en-GB" dirty="0">
                <a:solidFill>
                  <a:schemeClr val="accent1">
                    <a:lumMod val="50000"/>
                  </a:schemeClr>
                </a:solidFill>
              </a:rPr>
              <a:t>HTM 07-01</a:t>
            </a:r>
          </a:p>
        </p:txBody>
      </p:sp>
      <p:sp>
        <p:nvSpPr>
          <p:cNvPr id="3" name="Content Placeholder 2"/>
          <p:cNvSpPr>
            <a:spLocks noGrp="1"/>
          </p:cNvSpPr>
          <p:nvPr>
            <p:ph idx="1"/>
          </p:nvPr>
        </p:nvSpPr>
        <p:spPr>
          <a:xfrm>
            <a:off x="467544" y="1556792"/>
            <a:ext cx="8568952" cy="5112568"/>
          </a:xfrm>
        </p:spPr>
        <p:txBody>
          <a:bodyPr>
            <a:normAutofit lnSpcReduction="10000"/>
          </a:bodyPr>
          <a:lstStyle/>
          <a:p>
            <a:pPr marL="0" indent="0">
              <a:buNone/>
            </a:pPr>
            <a:r>
              <a:rPr lang="en-GB" sz="2800" dirty="0"/>
              <a:t>Your statutory duty of care, is to ensure:</a:t>
            </a:r>
          </a:p>
          <a:p>
            <a:r>
              <a:rPr lang="en-GB" sz="2800" dirty="0"/>
              <a:t>Correct segregation, store safely/securely on premises</a:t>
            </a:r>
          </a:p>
          <a:p>
            <a:r>
              <a:rPr lang="en-GB" sz="2800" dirty="0"/>
              <a:t>Packaged appropriately for transport</a:t>
            </a:r>
          </a:p>
          <a:p>
            <a:r>
              <a:rPr lang="en-GB" sz="2800" dirty="0"/>
              <a:t>Described accurately/fully on the accompanying documentation when removed</a:t>
            </a:r>
          </a:p>
          <a:p>
            <a:r>
              <a:rPr lang="en-GB" sz="2800" dirty="0"/>
              <a:t>Transferred to an authorised person for transport to an authorised waste site</a:t>
            </a:r>
          </a:p>
          <a:p>
            <a:r>
              <a:rPr lang="en-GB" sz="2800" dirty="0"/>
              <a:t>Appropriately registered for hazardous waste, records &amp; returns on premises</a:t>
            </a:r>
          </a:p>
          <a:p>
            <a:r>
              <a:rPr lang="en-GB" sz="2800" dirty="0"/>
              <a:t>Staff are trained</a:t>
            </a:r>
          </a:p>
          <a:p>
            <a:endParaRPr lang="en-GB" dirty="0"/>
          </a:p>
          <a:p>
            <a:endParaRPr lang="en-GB" dirty="0"/>
          </a:p>
        </p:txBody>
      </p:sp>
    </p:spTree>
    <p:extLst>
      <p:ext uri="{BB962C8B-B14F-4D97-AF65-F5344CB8AC3E}">
        <p14:creationId xmlns:p14="http://schemas.microsoft.com/office/powerpoint/2010/main" val="246935503"/>
      </p:ext>
    </p:extLst>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60648"/>
            <a:ext cx="7560839" cy="1152128"/>
          </a:xfrm>
        </p:spPr>
        <p:txBody>
          <a:bodyPr>
            <a:normAutofit fontScale="90000"/>
          </a:bodyPr>
          <a:lstStyle/>
          <a:p>
            <a:br>
              <a:rPr lang="en-GB" sz="2800" dirty="0"/>
            </a:br>
            <a:br>
              <a:rPr lang="en-GB" sz="2800" dirty="0"/>
            </a:br>
            <a:r>
              <a:rPr lang="en-GB" sz="3200" b="1" dirty="0"/>
              <a:t>Documentation</a:t>
            </a:r>
            <a:br>
              <a:rPr lang="en-GB" sz="3200" b="1" dirty="0"/>
            </a:br>
            <a:r>
              <a:rPr lang="en-GB" sz="2800" dirty="0"/>
              <a:t>Needs to be complete and accurate</a:t>
            </a:r>
            <a:br>
              <a:rPr lang="en-GB" sz="2800" dirty="0"/>
            </a:br>
            <a:br>
              <a:rPr lang="en-GB" dirty="0"/>
            </a:br>
            <a:endParaRPr lang="en-GB" dirty="0"/>
          </a:p>
        </p:txBody>
      </p:sp>
      <p:sp>
        <p:nvSpPr>
          <p:cNvPr id="3" name="Content Placeholder 2"/>
          <p:cNvSpPr>
            <a:spLocks noGrp="1"/>
          </p:cNvSpPr>
          <p:nvPr>
            <p:ph idx="1"/>
          </p:nvPr>
        </p:nvSpPr>
        <p:spPr>
          <a:xfrm>
            <a:off x="685800" y="1484784"/>
            <a:ext cx="8278688" cy="5040560"/>
          </a:xfrm>
        </p:spPr>
        <p:txBody>
          <a:bodyPr/>
          <a:lstStyle/>
          <a:p>
            <a:pPr marL="0" indent="0">
              <a:buNone/>
            </a:pPr>
            <a:r>
              <a:rPr lang="en-GB" dirty="0"/>
              <a:t>Waste transfer documentation:</a:t>
            </a:r>
          </a:p>
          <a:p>
            <a:pPr>
              <a:buFont typeface="Wingdings"/>
              <a:buChar char="Ø"/>
            </a:pPr>
            <a:r>
              <a:rPr lang="en-GB" dirty="0">
                <a:solidFill>
                  <a:schemeClr val="accent1">
                    <a:lumMod val="50000"/>
                  </a:schemeClr>
                </a:solidFill>
              </a:rPr>
              <a:t>Consignment notes: for hazardous </a:t>
            </a:r>
          </a:p>
          <a:p>
            <a:pPr marL="0" indent="0">
              <a:buNone/>
            </a:pPr>
            <a:r>
              <a:rPr lang="en-GB" dirty="0"/>
              <a:t>   - Tracks movement</a:t>
            </a:r>
          </a:p>
          <a:p>
            <a:pPr marL="0" indent="0">
              <a:buNone/>
            </a:pPr>
            <a:r>
              <a:rPr lang="en-GB" dirty="0"/>
              <a:t>   - Ensures safe disposal </a:t>
            </a:r>
          </a:p>
          <a:p>
            <a:pPr marL="0" indent="0">
              <a:buNone/>
            </a:pPr>
            <a:r>
              <a:rPr lang="en-GB" dirty="0"/>
              <a:t>   - New note for each collection of waste</a:t>
            </a:r>
          </a:p>
          <a:p>
            <a:pPr marL="0" indent="0">
              <a:buNone/>
            </a:pPr>
            <a:endParaRPr lang="en-GB" sz="1100" dirty="0"/>
          </a:p>
          <a:p>
            <a:pPr>
              <a:buFont typeface="Wingdings"/>
              <a:buChar char="Ø"/>
            </a:pPr>
            <a:r>
              <a:rPr lang="en-GB" dirty="0">
                <a:solidFill>
                  <a:schemeClr val="accent1">
                    <a:lumMod val="50000"/>
                  </a:schemeClr>
                </a:solidFill>
              </a:rPr>
              <a:t>Waste transfer notes: for non-hazardous</a:t>
            </a:r>
          </a:p>
          <a:p>
            <a:pPr marL="0" indent="0">
              <a:buNone/>
            </a:pPr>
            <a:r>
              <a:rPr lang="en-GB" dirty="0"/>
              <a:t>   - Describes the waste and can cover a 12    </a:t>
            </a:r>
          </a:p>
          <a:p>
            <a:pPr marL="0" indent="0">
              <a:buNone/>
            </a:pPr>
            <a:r>
              <a:rPr lang="en-GB" dirty="0"/>
              <a:t>     month period </a:t>
            </a:r>
          </a:p>
          <a:p>
            <a:pPr marL="0" indent="0">
              <a:buNone/>
            </a:pPr>
            <a:endParaRPr lang="en-GB" dirty="0"/>
          </a:p>
        </p:txBody>
      </p:sp>
    </p:spTree>
    <p:extLst>
      <p:ext uri="{BB962C8B-B14F-4D97-AF65-F5344CB8AC3E}">
        <p14:creationId xmlns:p14="http://schemas.microsoft.com/office/powerpoint/2010/main" val="3701448211"/>
      </p:ext>
    </p:extLst>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SHARPS</a:t>
            </a:r>
          </a:p>
        </p:txBody>
      </p:sp>
      <p:sp>
        <p:nvSpPr>
          <p:cNvPr id="5" name="Content Placeholder 4">
            <a:extLst>
              <a:ext uri="{FF2B5EF4-FFF2-40B4-BE49-F238E27FC236}">
                <a16:creationId xmlns:a16="http://schemas.microsoft.com/office/drawing/2014/main" id="{1A1CC588-B844-462E-BD55-FB774F556F4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808669185"/>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84307"/>
            <a:ext cx="5937755" cy="840437"/>
          </a:xfrm>
        </p:spPr>
        <p:txBody>
          <a:bodyPr/>
          <a:lstStyle/>
          <a:p>
            <a:r>
              <a:rPr lang="en-GB" dirty="0"/>
              <a:t>Sharps</a:t>
            </a:r>
          </a:p>
        </p:txBody>
      </p:sp>
      <p:sp>
        <p:nvSpPr>
          <p:cNvPr id="3" name="Content Placeholder 2"/>
          <p:cNvSpPr>
            <a:spLocks noGrp="1"/>
          </p:cNvSpPr>
          <p:nvPr>
            <p:ph idx="1"/>
          </p:nvPr>
        </p:nvSpPr>
        <p:spPr>
          <a:xfrm>
            <a:off x="685800" y="1340768"/>
            <a:ext cx="8350696" cy="5256584"/>
          </a:xfrm>
        </p:spPr>
        <p:txBody>
          <a:bodyPr>
            <a:normAutofit fontScale="92500" lnSpcReduction="10000"/>
          </a:bodyPr>
          <a:lstStyle/>
          <a:p>
            <a:pPr marL="0" indent="0">
              <a:buNone/>
            </a:pPr>
            <a:r>
              <a:rPr lang="en-GB" sz="2400" dirty="0"/>
              <a:t>Medical instruments or other objects that are necessary for carrying out healthcare work and could cause an injury by cutting or pricking the skin or splash to eye.</a:t>
            </a:r>
            <a:endParaRPr lang="en-GB" sz="800" dirty="0"/>
          </a:p>
          <a:p>
            <a:endParaRPr lang="en-GB" sz="800" dirty="0"/>
          </a:p>
          <a:p>
            <a:pPr marL="0" indent="0">
              <a:buNone/>
            </a:pPr>
            <a:endParaRPr lang="en-GB" sz="2400" dirty="0"/>
          </a:p>
          <a:p>
            <a:pPr marL="0" indent="0">
              <a:buNone/>
            </a:pPr>
            <a:r>
              <a:rPr lang="en-GB" sz="2400" dirty="0"/>
              <a:t>Risk of transmission of blood-borne viruses from patient to healthcare worker.</a:t>
            </a:r>
          </a:p>
          <a:p>
            <a:pPr marL="0" indent="0">
              <a:buNone/>
            </a:pPr>
            <a:r>
              <a:rPr lang="en-GB" sz="2400" dirty="0">
                <a:solidFill>
                  <a:schemeClr val="accent1">
                    <a:lumMod val="50000"/>
                  </a:schemeClr>
                </a:solidFill>
              </a:rPr>
              <a:t>Hepatitis B:  up to 30%</a:t>
            </a:r>
          </a:p>
          <a:p>
            <a:pPr marL="0" indent="0">
              <a:buNone/>
            </a:pPr>
            <a:r>
              <a:rPr lang="en-GB" sz="2400" dirty="0">
                <a:solidFill>
                  <a:schemeClr val="accent1">
                    <a:lumMod val="50000"/>
                  </a:schemeClr>
                </a:solidFill>
              </a:rPr>
              <a:t>Hepatitis C:  1-3 % </a:t>
            </a:r>
          </a:p>
          <a:p>
            <a:pPr marL="0" indent="0">
              <a:buNone/>
            </a:pPr>
            <a:r>
              <a:rPr lang="en-GB" sz="2400" dirty="0">
                <a:solidFill>
                  <a:schemeClr val="accent1">
                    <a:lumMod val="50000"/>
                  </a:schemeClr>
                </a:solidFill>
              </a:rPr>
              <a:t>HIV:  0.3%</a:t>
            </a:r>
          </a:p>
          <a:p>
            <a:pPr marL="0" indent="0">
              <a:buNone/>
            </a:pPr>
            <a:endParaRPr lang="en-GB" sz="2400" dirty="0"/>
          </a:p>
          <a:p>
            <a:pPr marL="0" indent="0">
              <a:buNone/>
            </a:pPr>
            <a:r>
              <a:rPr lang="en-GB" sz="2400" dirty="0" err="1"/>
              <a:t>Percutaeous</a:t>
            </a:r>
            <a:r>
              <a:rPr lang="en-GB" sz="2400" dirty="0"/>
              <a:t> injury /non vaccinated </a:t>
            </a:r>
          </a:p>
          <a:p>
            <a:pPr marL="0" indent="0">
              <a:buNone/>
            </a:pPr>
            <a:r>
              <a:rPr lang="en-GB" sz="1400" dirty="0"/>
              <a:t>Ref: </a:t>
            </a:r>
          </a:p>
          <a:p>
            <a:pPr marL="0" indent="0">
              <a:buNone/>
            </a:pPr>
            <a:r>
              <a:rPr lang="en-GB" sz="1400" dirty="0" err="1">
                <a:hlinkClick r:id="rId3"/>
              </a:rPr>
              <a:t>Bloodborne</a:t>
            </a:r>
            <a:r>
              <a:rPr lang="en-GB" sz="1400" dirty="0">
                <a:hlinkClick r:id="rId3"/>
              </a:rPr>
              <a:t> viruses: Eye of the needle - GOV.UK (www.gov.uk)</a:t>
            </a:r>
            <a:endParaRPr lang="en-GB" sz="1400" dirty="0"/>
          </a:p>
        </p:txBody>
      </p:sp>
    </p:spTree>
    <p:extLst>
      <p:ext uri="{BB962C8B-B14F-4D97-AF65-F5344CB8AC3E}">
        <p14:creationId xmlns:p14="http://schemas.microsoft.com/office/powerpoint/2010/main" val="3760214366"/>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7" y="332656"/>
            <a:ext cx="7992888" cy="936104"/>
          </a:xfrm>
        </p:spPr>
        <p:txBody>
          <a:bodyPr>
            <a:normAutofit fontScale="90000"/>
          </a:bodyPr>
          <a:lstStyle/>
          <a:p>
            <a:br>
              <a:rPr lang="en-GB" sz="2400" dirty="0">
                <a:solidFill>
                  <a:srgbClr val="000000"/>
                </a:solidFill>
              </a:rPr>
            </a:br>
            <a:r>
              <a:rPr lang="en-GB" sz="2400" dirty="0">
                <a:solidFill>
                  <a:srgbClr val="000000"/>
                </a:solidFill>
              </a:rPr>
              <a:t>The Health &amp; Safety (Sharp Instruments in Healthcare) Regulations 2013</a:t>
            </a:r>
            <a:br>
              <a:rPr lang="en-GB" sz="2400" dirty="0">
                <a:solidFill>
                  <a:srgbClr val="000000"/>
                </a:solidFill>
              </a:rPr>
            </a:br>
            <a:endParaRPr lang="en-GB" dirty="0"/>
          </a:p>
        </p:txBody>
      </p:sp>
      <p:sp>
        <p:nvSpPr>
          <p:cNvPr id="3" name="Content Placeholder 2"/>
          <p:cNvSpPr>
            <a:spLocks noGrp="1"/>
          </p:cNvSpPr>
          <p:nvPr>
            <p:ph idx="1"/>
          </p:nvPr>
        </p:nvSpPr>
        <p:spPr>
          <a:xfrm>
            <a:off x="683568" y="1412776"/>
            <a:ext cx="7774632" cy="5445224"/>
          </a:xfrm>
        </p:spPr>
        <p:txBody>
          <a:bodyPr>
            <a:normAutofit/>
          </a:bodyPr>
          <a:lstStyle/>
          <a:p>
            <a:r>
              <a:rPr lang="en-GB" dirty="0"/>
              <a:t>Implementation by 11</a:t>
            </a:r>
            <a:r>
              <a:rPr lang="en-GB" baseline="30000" dirty="0"/>
              <a:t>th</a:t>
            </a:r>
            <a:r>
              <a:rPr lang="en-GB" dirty="0"/>
              <a:t> May 2013</a:t>
            </a:r>
          </a:p>
          <a:p>
            <a:r>
              <a:rPr lang="en-GB" dirty="0"/>
              <a:t>Applies to sharps across all sectors</a:t>
            </a:r>
          </a:p>
          <a:p>
            <a:pPr marL="0" indent="0">
              <a:buNone/>
            </a:pPr>
            <a:endParaRPr lang="en-GB" sz="800" dirty="0"/>
          </a:p>
          <a:p>
            <a:pPr marL="0" indent="0">
              <a:buNone/>
            </a:pPr>
            <a:r>
              <a:rPr lang="en-GB" b="1" dirty="0"/>
              <a:t>Key requirements </a:t>
            </a:r>
            <a:endParaRPr lang="en-GB" dirty="0"/>
          </a:p>
          <a:p>
            <a:pPr marL="914400" lvl="1" indent="-457200">
              <a:buFont typeface="Arial" pitchFamily="34" charset="0"/>
              <a:buChar char="•"/>
            </a:pPr>
            <a:r>
              <a:rPr lang="en-GB" dirty="0"/>
              <a:t>Risk assessment </a:t>
            </a:r>
          </a:p>
          <a:p>
            <a:pPr marL="914400" lvl="1" indent="-457200">
              <a:buFont typeface="Arial" pitchFamily="34" charset="0"/>
              <a:buChar char="•"/>
            </a:pPr>
            <a:r>
              <a:rPr lang="en-GB" dirty="0"/>
              <a:t>Elimination, prevention and protection </a:t>
            </a:r>
          </a:p>
          <a:p>
            <a:pPr marL="914400" lvl="1" indent="-457200">
              <a:buFont typeface="Arial" pitchFamily="34" charset="0"/>
              <a:buChar char="•"/>
            </a:pPr>
            <a:r>
              <a:rPr lang="en-GB" dirty="0"/>
              <a:t>Information and awareness raising </a:t>
            </a:r>
          </a:p>
          <a:p>
            <a:pPr marL="914400" lvl="1" indent="-457200">
              <a:buFont typeface="Arial" pitchFamily="34" charset="0"/>
              <a:buChar char="•"/>
            </a:pPr>
            <a:r>
              <a:rPr lang="en-GB" dirty="0"/>
              <a:t>Training </a:t>
            </a:r>
          </a:p>
          <a:p>
            <a:pPr marL="914400" lvl="1" indent="-457200">
              <a:buFont typeface="Arial" pitchFamily="34" charset="0"/>
              <a:buChar char="•"/>
            </a:pPr>
            <a:r>
              <a:rPr lang="en-GB" dirty="0"/>
              <a:t>Reporting </a:t>
            </a:r>
          </a:p>
          <a:p>
            <a:pPr marL="914400" lvl="1" indent="-457200">
              <a:buFont typeface="Arial" pitchFamily="34" charset="0"/>
              <a:buChar char="•"/>
            </a:pPr>
            <a:r>
              <a:rPr lang="en-GB" dirty="0"/>
              <a:t>Response and Follow-up </a:t>
            </a:r>
          </a:p>
          <a:p>
            <a:endParaRPr lang="en-GB" dirty="0"/>
          </a:p>
          <a:p>
            <a:endParaRPr lang="en-GB" dirty="0"/>
          </a:p>
        </p:txBody>
      </p:sp>
    </p:spTree>
    <p:extLst>
      <p:ext uri="{BB962C8B-B14F-4D97-AF65-F5344CB8AC3E}">
        <p14:creationId xmlns:p14="http://schemas.microsoft.com/office/powerpoint/2010/main" val="3898722766"/>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59832" y="1087533"/>
            <a:ext cx="4572000" cy="5786199"/>
          </a:xfrm>
          <a:prstGeom prst="rect">
            <a:avLst/>
          </a:prstGeom>
        </p:spPr>
        <p:txBody>
          <a:bodyPr>
            <a:spAutoFit/>
          </a:bodyPr>
          <a:lstStyle/>
          <a:p>
            <a:endParaRPr lang="en-GB" dirty="0"/>
          </a:p>
          <a:p>
            <a:endParaRPr lang="en-GB" dirty="0"/>
          </a:p>
          <a:p>
            <a:r>
              <a:rPr lang="en-GB" dirty="0"/>
              <a:t>•</a:t>
            </a:r>
            <a:r>
              <a:rPr lang="en-GB" sz="2000" b="1" dirty="0"/>
              <a:t>Elimination or substitution </a:t>
            </a:r>
            <a:r>
              <a:rPr lang="en-GB" sz="2000" dirty="0"/>
              <a:t>(e.g. eliminate unnecessary injections, needle free systems) </a:t>
            </a:r>
          </a:p>
          <a:p>
            <a:endParaRPr lang="en-GB" sz="800" dirty="0"/>
          </a:p>
          <a:p>
            <a:r>
              <a:rPr lang="en-GB" sz="2000" dirty="0"/>
              <a:t>•</a:t>
            </a:r>
            <a:r>
              <a:rPr lang="en-GB" sz="2000" b="1" dirty="0"/>
              <a:t>Engineering Controls </a:t>
            </a:r>
            <a:r>
              <a:rPr lang="en-GB" sz="2000" dirty="0"/>
              <a:t>(e.g. safer needle devices, sharps containers)</a:t>
            </a:r>
          </a:p>
          <a:p>
            <a:endParaRPr lang="en-GB" sz="800" dirty="0"/>
          </a:p>
          <a:p>
            <a:r>
              <a:rPr lang="en-GB" sz="2000" dirty="0"/>
              <a:t>•</a:t>
            </a:r>
            <a:r>
              <a:rPr lang="en-GB" sz="2000" b="1" dirty="0"/>
              <a:t>Administrative </a:t>
            </a:r>
            <a:r>
              <a:rPr lang="en-GB" sz="2000" dirty="0"/>
              <a:t>(policies and training programmes) </a:t>
            </a:r>
          </a:p>
          <a:p>
            <a:endParaRPr lang="en-GB" sz="800" dirty="0"/>
          </a:p>
          <a:p>
            <a:r>
              <a:rPr lang="en-GB" sz="2000" dirty="0"/>
              <a:t>•</a:t>
            </a:r>
            <a:r>
              <a:rPr lang="en-GB" sz="2000" b="1" dirty="0"/>
              <a:t>Work Practices </a:t>
            </a:r>
            <a:r>
              <a:rPr lang="en-GB" sz="2000" dirty="0"/>
              <a:t>(Universal Precautions, no recapping) </a:t>
            </a:r>
          </a:p>
          <a:p>
            <a:endParaRPr lang="en-GB" sz="800" dirty="0"/>
          </a:p>
          <a:p>
            <a:r>
              <a:rPr lang="en-GB" sz="2000" dirty="0"/>
              <a:t>•</a:t>
            </a:r>
            <a:r>
              <a:rPr lang="en-GB" sz="2000" b="1" dirty="0"/>
              <a:t>Personal Protective Equipment </a:t>
            </a:r>
            <a:r>
              <a:rPr lang="en-GB" sz="2000" dirty="0"/>
              <a:t>(gloves, masks, gowns, </a:t>
            </a:r>
            <a:r>
              <a:rPr lang="en-GB" sz="2000" dirty="0" err="1"/>
              <a:t>etc</a:t>
            </a:r>
            <a:r>
              <a:rPr lang="en-GB" sz="2000" dirty="0"/>
              <a:t>) </a:t>
            </a:r>
          </a:p>
          <a:p>
            <a:endParaRPr lang="en-GB" sz="2000" dirty="0"/>
          </a:p>
          <a:p>
            <a:endParaRPr lang="en-GB" sz="2000" dirty="0"/>
          </a:p>
          <a:p>
            <a:pPr lvl="0"/>
            <a:r>
              <a:rPr lang="en-GB" sz="1100" dirty="0">
                <a:solidFill>
                  <a:srgbClr val="000000"/>
                </a:solidFill>
              </a:rPr>
              <a:t>Ref</a:t>
            </a:r>
            <a:r>
              <a:rPr lang="en-GB" sz="1100" i="1" dirty="0">
                <a:solidFill>
                  <a:srgbClr val="000000"/>
                </a:solidFill>
              </a:rPr>
              <a:t>. ILO/WHO (2005) Joint Guidelines on Health Services and HIV/AIDS </a:t>
            </a:r>
            <a:endParaRPr lang="en-GB" sz="1100" dirty="0">
              <a:solidFill>
                <a:srgbClr val="000000"/>
              </a:solidFill>
            </a:endParaRPr>
          </a:p>
          <a:p>
            <a:endParaRPr lang="en-GB" sz="2000" dirty="0"/>
          </a:p>
        </p:txBody>
      </p:sp>
      <p:sp>
        <p:nvSpPr>
          <p:cNvPr id="5" name="TextBox 4"/>
          <p:cNvSpPr txBox="1"/>
          <p:nvPr/>
        </p:nvSpPr>
        <p:spPr>
          <a:xfrm>
            <a:off x="539552" y="1634405"/>
            <a:ext cx="1656184" cy="369332"/>
          </a:xfrm>
          <a:prstGeom prst="rect">
            <a:avLst/>
          </a:prstGeom>
          <a:noFill/>
        </p:spPr>
        <p:txBody>
          <a:bodyPr wrap="square" rtlCol="0">
            <a:spAutoFit/>
          </a:bodyPr>
          <a:lstStyle/>
          <a:p>
            <a:r>
              <a:rPr lang="en-GB" dirty="0"/>
              <a:t> Most effective</a:t>
            </a:r>
          </a:p>
        </p:txBody>
      </p:sp>
      <p:sp>
        <p:nvSpPr>
          <p:cNvPr id="6" name="TextBox 5"/>
          <p:cNvSpPr txBox="1"/>
          <p:nvPr/>
        </p:nvSpPr>
        <p:spPr>
          <a:xfrm>
            <a:off x="755576" y="5247771"/>
            <a:ext cx="2016224" cy="369332"/>
          </a:xfrm>
          <a:prstGeom prst="rect">
            <a:avLst/>
          </a:prstGeom>
          <a:noFill/>
        </p:spPr>
        <p:txBody>
          <a:bodyPr wrap="square" rtlCol="0">
            <a:spAutoFit/>
          </a:bodyPr>
          <a:lstStyle/>
          <a:p>
            <a:r>
              <a:rPr lang="en-GB" dirty="0"/>
              <a:t>Least effective</a:t>
            </a:r>
          </a:p>
        </p:txBody>
      </p:sp>
      <p:sp>
        <p:nvSpPr>
          <p:cNvPr id="7" name="Down Arrow 6"/>
          <p:cNvSpPr/>
          <p:nvPr/>
        </p:nvSpPr>
        <p:spPr bwMode="auto">
          <a:xfrm>
            <a:off x="1367644" y="2564904"/>
            <a:ext cx="396044" cy="2448272"/>
          </a:xfrm>
          <a:prstGeom prst="down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34" charset="0"/>
            </a:endParaRPr>
          </a:p>
        </p:txBody>
      </p:sp>
      <p:sp>
        <p:nvSpPr>
          <p:cNvPr id="8" name="Title 7"/>
          <p:cNvSpPr>
            <a:spLocks noGrp="1"/>
          </p:cNvSpPr>
          <p:nvPr>
            <p:ph type="title"/>
          </p:nvPr>
        </p:nvSpPr>
        <p:spPr>
          <a:xfrm>
            <a:off x="1043608" y="152048"/>
            <a:ext cx="7414591" cy="921190"/>
          </a:xfrm>
        </p:spPr>
        <p:txBody>
          <a:bodyPr>
            <a:normAutofit fontScale="90000"/>
          </a:bodyPr>
          <a:lstStyle/>
          <a:p>
            <a:pPr lvl="0" fontAlgn="auto">
              <a:spcBef>
                <a:spcPts val="0"/>
              </a:spcBef>
              <a:spcAft>
                <a:spcPts val="0"/>
              </a:spcAft>
            </a:pPr>
            <a:r>
              <a:rPr lang="en-GB" sz="2800" b="1" kern="1200" dirty="0">
                <a:solidFill>
                  <a:srgbClr val="000000"/>
                </a:solidFill>
                <a:ea typeface="+mn-ea"/>
                <a:cs typeface="+mn-cs"/>
              </a:rPr>
              <a:t>WHO Hierarchy of Controls </a:t>
            </a:r>
            <a:br>
              <a:rPr lang="en-GB" sz="2000" b="1" kern="1200" dirty="0">
                <a:solidFill>
                  <a:srgbClr val="000000"/>
                </a:solidFill>
                <a:ea typeface="+mn-ea"/>
                <a:cs typeface="+mn-cs"/>
              </a:rPr>
            </a:br>
            <a:endParaRPr lang="en-GB" dirty="0"/>
          </a:p>
        </p:txBody>
      </p:sp>
      <p:sp>
        <p:nvSpPr>
          <p:cNvPr id="9" name="Content Placeholder 8"/>
          <p:cNvSpPr>
            <a:spLocks noGrp="1"/>
          </p:cNvSpPr>
          <p:nvPr>
            <p:ph idx="1"/>
          </p:nvPr>
        </p:nvSpPr>
        <p:spPr>
          <a:xfrm>
            <a:off x="2771800" y="1340768"/>
            <a:ext cx="5686400" cy="4755232"/>
          </a:xfrm>
        </p:spPr>
        <p:txBody>
          <a:bodyPr/>
          <a:lstStyle/>
          <a:p>
            <a:endParaRPr lang="en-GB" dirty="0"/>
          </a:p>
        </p:txBody>
      </p:sp>
    </p:spTree>
    <p:extLst>
      <p:ext uri="{BB962C8B-B14F-4D97-AF65-F5344CB8AC3E}">
        <p14:creationId xmlns:p14="http://schemas.microsoft.com/office/powerpoint/2010/main" val="9387674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2000" tmFilter="0, 0; .2, .5; .8, .5; 1, 0"/>
                                        <p:tgtEl>
                                          <p:spTgt spid="7"/>
                                        </p:tgtEl>
                                      </p:cBhvr>
                                    </p:animEffect>
                                    <p:animScale>
                                      <p:cBhvr>
                                        <p:cTn id="7" dur="10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a:buFont typeface="Arial" panose="020B0604020202020204" pitchFamily="34" charset="0"/>
              <a:buChar char="•"/>
            </a:pP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6375992"/>
              </p:ext>
            </p:extLst>
          </p:nvPr>
        </p:nvGraphicFramePr>
        <p:xfrm>
          <a:off x="395536" y="532603"/>
          <a:ext cx="8496944" cy="6058718"/>
        </p:xfrm>
        <a:graphic>
          <a:graphicData uri="http://schemas.openxmlformats.org/drawingml/2006/table">
            <a:tbl>
              <a:tblPr firstRow="1" bandRow="1">
                <a:tableStyleId>{5C22544A-7EE6-4342-B048-85BDC9FD1C3A}</a:tableStyleId>
              </a:tblPr>
              <a:tblGrid>
                <a:gridCol w="2124236">
                  <a:extLst>
                    <a:ext uri="{9D8B030D-6E8A-4147-A177-3AD203B41FA5}">
                      <a16:colId xmlns:a16="http://schemas.microsoft.com/office/drawing/2014/main" val="20000"/>
                    </a:ext>
                  </a:extLst>
                </a:gridCol>
                <a:gridCol w="2124236">
                  <a:extLst>
                    <a:ext uri="{9D8B030D-6E8A-4147-A177-3AD203B41FA5}">
                      <a16:colId xmlns:a16="http://schemas.microsoft.com/office/drawing/2014/main" val="20001"/>
                    </a:ext>
                  </a:extLst>
                </a:gridCol>
                <a:gridCol w="2124236">
                  <a:extLst>
                    <a:ext uri="{9D8B030D-6E8A-4147-A177-3AD203B41FA5}">
                      <a16:colId xmlns:a16="http://schemas.microsoft.com/office/drawing/2014/main" val="20002"/>
                    </a:ext>
                  </a:extLst>
                </a:gridCol>
                <a:gridCol w="2124236">
                  <a:extLst>
                    <a:ext uri="{9D8B030D-6E8A-4147-A177-3AD203B41FA5}">
                      <a16:colId xmlns:a16="http://schemas.microsoft.com/office/drawing/2014/main" val="20003"/>
                    </a:ext>
                  </a:extLst>
                </a:gridCol>
              </a:tblGrid>
              <a:tr h="1045465">
                <a:tc>
                  <a:txBody>
                    <a:bodyPr/>
                    <a:lstStyle/>
                    <a:p>
                      <a:r>
                        <a:rPr lang="en-GB" dirty="0"/>
                        <a:t>Identify potential risk</a:t>
                      </a:r>
                    </a:p>
                  </a:txBody>
                  <a:tcPr/>
                </a:tc>
                <a:tc>
                  <a:txBody>
                    <a:bodyPr/>
                    <a:lstStyle/>
                    <a:p>
                      <a:r>
                        <a:rPr lang="en-GB" dirty="0"/>
                        <a:t>Who might be harmed</a:t>
                      </a:r>
                    </a:p>
                  </a:txBody>
                  <a:tcPr/>
                </a:tc>
                <a:tc>
                  <a:txBody>
                    <a:bodyPr/>
                    <a:lstStyle/>
                    <a:p>
                      <a:r>
                        <a:rPr lang="en-GB" dirty="0"/>
                        <a:t>How likely is the risk</a:t>
                      </a:r>
                    </a:p>
                  </a:txBody>
                  <a:tcPr/>
                </a:tc>
                <a:tc>
                  <a:txBody>
                    <a:bodyPr/>
                    <a:lstStyle/>
                    <a:p>
                      <a:r>
                        <a:rPr lang="en-GB" dirty="0"/>
                        <a:t>How will risk</a:t>
                      </a:r>
                      <a:r>
                        <a:rPr lang="en-GB" baseline="0" dirty="0"/>
                        <a:t> be controlled</a:t>
                      </a:r>
                      <a:endParaRPr lang="en-GB" dirty="0"/>
                    </a:p>
                  </a:txBody>
                  <a:tcPr/>
                </a:tc>
                <a:extLst>
                  <a:ext uri="{0D108BD9-81ED-4DB2-BD59-A6C34878D82A}">
                    <a16:rowId xmlns:a16="http://schemas.microsoft.com/office/drawing/2014/main" val="10000"/>
                  </a:ext>
                </a:extLst>
              </a:tr>
              <a:tr h="2571012">
                <a:tc>
                  <a:txBody>
                    <a:bodyPr/>
                    <a:lstStyle/>
                    <a:p>
                      <a:r>
                        <a:rPr lang="en-GB" dirty="0"/>
                        <a:t>Sharps box</a:t>
                      </a:r>
                    </a:p>
                  </a:txBody>
                  <a:tcPr/>
                </a:tc>
                <a:tc>
                  <a:txBody>
                    <a:bodyPr/>
                    <a:lstStyle/>
                    <a:p>
                      <a:pPr marL="285750" indent="-285750">
                        <a:buFont typeface="Arial" panose="020B0604020202020204" pitchFamily="34" charset="0"/>
                        <a:buChar char="•"/>
                      </a:pPr>
                      <a:r>
                        <a:rPr lang="en-GB" dirty="0"/>
                        <a:t>Patient </a:t>
                      </a:r>
                    </a:p>
                    <a:p>
                      <a:pPr marL="285750" indent="-285750">
                        <a:buFont typeface="Arial" panose="020B0604020202020204" pitchFamily="34" charset="0"/>
                        <a:buChar char="•"/>
                      </a:pPr>
                      <a:r>
                        <a:rPr lang="en-GB" dirty="0"/>
                        <a:t>Dental</a:t>
                      </a:r>
                      <a:r>
                        <a:rPr lang="en-GB" baseline="0" dirty="0"/>
                        <a:t> team</a:t>
                      </a:r>
                    </a:p>
                    <a:p>
                      <a:pPr marL="285750" indent="-285750">
                        <a:buFont typeface="Arial" panose="020B0604020202020204" pitchFamily="34" charset="0"/>
                        <a:buChar char="•"/>
                      </a:pPr>
                      <a:r>
                        <a:rPr lang="en-GB" baseline="0" dirty="0"/>
                        <a:t>Relatives</a:t>
                      </a:r>
                      <a:endParaRPr lang="en-GB" dirty="0"/>
                    </a:p>
                  </a:txBody>
                  <a:tcPr/>
                </a:tc>
                <a:tc>
                  <a:txBody>
                    <a:bodyPr/>
                    <a:lstStyle/>
                    <a:p>
                      <a:r>
                        <a:rPr lang="en-GB" dirty="0"/>
                        <a:t>Possible</a:t>
                      </a:r>
                    </a:p>
                  </a:txBody>
                  <a:tcPr/>
                </a:tc>
                <a:tc>
                  <a:txBody>
                    <a:bodyPr/>
                    <a:lstStyle/>
                    <a:p>
                      <a:pPr marL="285750" indent="-285750">
                        <a:buFont typeface="Arial" panose="020B0604020202020204" pitchFamily="34" charset="0"/>
                        <a:buChar char="•"/>
                      </a:pPr>
                      <a:r>
                        <a:rPr lang="en-GB" dirty="0"/>
                        <a:t>Only</a:t>
                      </a:r>
                      <a:r>
                        <a:rPr lang="en-GB" baseline="0" dirty="0"/>
                        <a:t> ¾ fill</a:t>
                      </a:r>
                    </a:p>
                    <a:p>
                      <a:pPr marL="285750" indent="-285750">
                        <a:buFont typeface="Arial" panose="020B0604020202020204" pitchFamily="34" charset="0"/>
                        <a:buChar char="•"/>
                      </a:pPr>
                      <a:r>
                        <a:rPr lang="en-GB" dirty="0"/>
                        <a:t>Sharps box wall</a:t>
                      </a:r>
                      <a:r>
                        <a:rPr lang="en-GB" baseline="0" dirty="0"/>
                        <a:t> mounted</a:t>
                      </a:r>
                      <a:endParaRPr lang="en-GB" dirty="0"/>
                    </a:p>
                    <a:p>
                      <a:pPr marL="285750" indent="-285750">
                        <a:buFont typeface="Arial" panose="020B0604020202020204" pitchFamily="34" charset="0"/>
                        <a:buChar char="•"/>
                      </a:pPr>
                      <a:r>
                        <a:rPr lang="en-GB" dirty="0"/>
                        <a:t>Keep closed when not in use</a:t>
                      </a:r>
                    </a:p>
                    <a:p>
                      <a:pPr marL="285750" indent="-285750">
                        <a:buFont typeface="Arial" panose="020B0604020202020204" pitchFamily="34" charset="0"/>
                        <a:buChar char="•"/>
                      </a:pPr>
                      <a:r>
                        <a:rPr lang="en-GB" dirty="0"/>
                        <a:t>Operator disposes of sharps</a:t>
                      </a:r>
                    </a:p>
                    <a:p>
                      <a:endParaRPr lang="en-GB" dirty="0"/>
                    </a:p>
                  </a:txBody>
                  <a:tcPr/>
                </a:tc>
                <a:extLst>
                  <a:ext uri="{0D108BD9-81ED-4DB2-BD59-A6C34878D82A}">
                    <a16:rowId xmlns:a16="http://schemas.microsoft.com/office/drawing/2014/main" val="10001"/>
                  </a:ext>
                </a:extLst>
              </a:tr>
              <a:tr h="2442241">
                <a:tc>
                  <a:txBody>
                    <a:bodyPr/>
                    <a:lstStyle/>
                    <a:p>
                      <a:r>
                        <a:rPr lang="en-GB" dirty="0"/>
                        <a:t>Matrix bands</a:t>
                      </a:r>
                      <a:r>
                        <a:rPr lang="en-GB" baseline="0" dirty="0"/>
                        <a:t> </a:t>
                      </a:r>
                      <a:endParaRPr lang="en-GB" dirty="0"/>
                    </a:p>
                  </a:txBody>
                  <a:tcPr/>
                </a:tc>
                <a:tc>
                  <a:txBody>
                    <a:bodyPr/>
                    <a:lstStyle/>
                    <a:p>
                      <a:pPr marL="285750" indent="-285750">
                        <a:buFont typeface="Arial" panose="020B0604020202020204" pitchFamily="34" charset="0"/>
                        <a:buChar char="•"/>
                      </a:pPr>
                      <a:r>
                        <a:rPr lang="en-GB" dirty="0"/>
                        <a:t>Dental</a:t>
                      </a:r>
                      <a:r>
                        <a:rPr lang="en-GB" baseline="0" dirty="0"/>
                        <a:t> team </a:t>
                      </a:r>
                      <a:endParaRPr lang="en-GB" dirty="0"/>
                    </a:p>
                  </a:txBody>
                  <a:tcPr/>
                </a:tc>
                <a:tc>
                  <a:txBody>
                    <a:bodyPr/>
                    <a:lstStyle/>
                    <a:p>
                      <a:r>
                        <a:rPr lang="en-GB" dirty="0"/>
                        <a:t>Possible</a:t>
                      </a:r>
                      <a:r>
                        <a:rPr lang="en-GB" baseline="0" dirty="0"/>
                        <a:t> </a:t>
                      </a:r>
                      <a:endParaRPr lang="en-GB" dirty="0"/>
                    </a:p>
                  </a:txBody>
                  <a:tcPr/>
                </a:tc>
                <a:tc>
                  <a:txBody>
                    <a:bodyPr/>
                    <a:lstStyle/>
                    <a:p>
                      <a:pPr marL="285750" indent="-285750">
                        <a:buFont typeface="Arial" panose="020B0604020202020204" pitchFamily="34" charset="0"/>
                        <a:buChar char="•"/>
                      </a:pPr>
                      <a:r>
                        <a:rPr lang="en-GB" dirty="0"/>
                        <a:t>Use</a:t>
                      </a:r>
                      <a:r>
                        <a:rPr lang="en-GB" baseline="0" dirty="0"/>
                        <a:t> tweezers and or scissors to remove band</a:t>
                      </a:r>
                    </a:p>
                    <a:p>
                      <a:pPr marL="285750" indent="-285750">
                        <a:buFont typeface="Arial" panose="020B0604020202020204" pitchFamily="34" charset="0"/>
                        <a:buChar char="•"/>
                      </a:pPr>
                      <a:r>
                        <a:rPr lang="en-GB" baseline="0" dirty="0"/>
                        <a:t>Decontaminate retainer before re-making</a:t>
                      </a:r>
                    </a:p>
                    <a:p>
                      <a:pPr marL="285750" indent="-285750">
                        <a:buFont typeface="Arial" panose="020B0604020202020204" pitchFamily="34" charset="0"/>
                        <a:buChar char="•"/>
                      </a:pPr>
                      <a:r>
                        <a:rPr lang="en-GB" baseline="0" dirty="0"/>
                        <a:t>Band - sterile</a:t>
                      </a:r>
                      <a:endParaRPr lang="en-GB"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42155149"/>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114" y="369719"/>
            <a:ext cx="5937755" cy="1188720"/>
          </a:xfrm>
        </p:spPr>
        <p:txBody>
          <a:bodyPr/>
          <a:lstStyle/>
          <a:p>
            <a:r>
              <a:rPr lang="en-GB" dirty="0"/>
              <a:t>Infection control: Why??????</a:t>
            </a:r>
            <a:endParaRPr lang="en-US" dirty="0"/>
          </a:p>
        </p:txBody>
      </p:sp>
      <p:sp>
        <p:nvSpPr>
          <p:cNvPr id="5" name="Content Placeholder 4">
            <a:extLst>
              <a:ext uri="{FF2B5EF4-FFF2-40B4-BE49-F238E27FC236}">
                <a16:creationId xmlns:a16="http://schemas.microsoft.com/office/drawing/2014/main" id="{54C6A1C8-DEE8-493B-B78C-988DD46FE3BF}"/>
              </a:ext>
            </a:extLst>
          </p:cNvPr>
          <p:cNvSpPr>
            <a:spLocks noGrp="1"/>
          </p:cNvSpPr>
          <p:nvPr>
            <p:ph idx="1"/>
          </p:nvPr>
        </p:nvSpPr>
        <p:spPr/>
        <p:txBody>
          <a:bodyPr>
            <a:normAutofit lnSpcReduction="10000"/>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lgn="ctr">
              <a:buNone/>
            </a:pPr>
            <a:r>
              <a:rPr lang="en-GB" dirty="0">
                <a:solidFill>
                  <a:srgbClr val="0070C0"/>
                </a:solidFill>
              </a:rPr>
              <a:t>Whose Responsible??</a:t>
            </a:r>
          </a:p>
        </p:txBody>
      </p:sp>
      <p:pic>
        <p:nvPicPr>
          <p:cNvPr id="8" name="Picture 7">
            <a:extLst>
              <a:ext uri="{FF2B5EF4-FFF2-40B4-BE49-F238E27FC236}">
                <a16:creationId xmlns:a16="http://schemas.microsoft.com/office/drawing/2014/main" id="{A98B2E06-EED1-4EC2-9BBB-70624D9C100F}"/>
              </a:ext>
            </a:extLst>
          </p:cNvPr>
          <p:cNvPicPr>
            <a:picLocks noChangeAspect="1"/>
          </p:cNvPicPr>
          <p:nvPr/>
        </p:nvPicPr>
        <p:blipFill>
          <a:blip r:embed="rId3"/>
          <a:stretch>
            <a:fillRect/>
          </a:stretch>
        </p:blipFill>
        <p:spPr>
          <a:xfrm>
            <a:off x="698054" y="1919611"/>
            <a:ext cx="2721818" cy="2663097"/>
          </a:xfrm>
          <a:prstGeom prst="rect">
            <a:avLst/>
          </a:prstGeom>
        </p:spPr>
      </p:pic>
      <p:pic>
        <p:nvPicPr>
          <p:cNvPr id="9" name="Picture 8">
            <a:extLst>
              <a:ext uri="{FF2B5EF4-FFF2-40B4-BE49-F238E27FC236}">
                <a16:creationId xmlns:a16="http://schemas.microsoft.com/office/drawing/2014/main" id="{BE9F7137-28EA-46BB-BAB1-5C57FC6F7D73}"/>
              </a:ext>
            </a:extLst>
          </p:cNvPr>
          <p:cNvPicPr>
            <a:picLocks noChangeAspect="1"/>
          </p:cNvPicPr>
          <p:nvPr/>
        </p:nvPicPr>
        <p:blipFill>
          <a:blip r:embed="rId4"/>
          <a:stretch>
            <a:fillRect/>
          </a:stretch>
        </p:blipFill>
        <p:spPr>
          <a:xfrm>
            <a:off x="4427984" y="1919612"/>
            <a:ext cx="4017962" cy="2663097"/>
          </a:xfrm>
          <a:prstGeom prst="rect">
            <a:avLst/>
          </a:prstGeom>
        </p:spPr>
      </p:pic>
    </p:spTree>
    <p:extLst>
      <p:ext uri="{BB962C8B-B14F-4D97-AF65-F5344CB8AC3E}">
        <p14:creationId xmlns:p14="http://schemas.microsoft.com/office/powerpoint/2010/main" val="878172277"/>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316211"/>
            <a:ext cx="5937755" cy="880541"/>
          </a:xfrm>
        </p:spPr>
        <p:txBody>
          <a:bodyPr/>
          <a:lstStyle/>
          <a:p>
            <a:r>
              <a:rPr lang="en-GB" dirty="0"/>
              <a:t>Safer sharps?</a:t>
            </a:r>
          </a:p>
        </p:txBody>
      </p:sp>
      <p:sp>
        <p:nvSpPr>
          <p:cNvPr id="3" name="Content Placeholder 2"/>
          <p:cNvSpPr>
            <a:spLocks noGrp="1"/>
          </p:cNvSpPr>
          <p:nvPr>
            <p:ph idx="1"/>
          </p:nvPr>
        </p:nvSpPr>
        <p:spPr>
          <a:xfrm>
            <a:off x="685800" y="1268760"/>
            <a:ext cx="7772400" cy="5256584"/>
          </a:xfrm>
        </p:spPr>
        <p:txBody>
          <a:bodyPr>
            <a:normAutofit lnSpcReduction="10000"/>
          </a:bodyPr>
          <a:lstStyle/>
          <a:p>
            <a:pPr marL="0" indent="0">
              <a:buNone/>
            </a:pPr>
            <a:r>
              <a:rPr lang="en-GB" dirty="0"/>
              <a:t>..</a:t>
            </a:r>
            <a:r>
              <a:rPr lang="en-GB" sz="2400" dirty="0"/>
              <a:t>means a medical sharp that is designed and constructed to incorporate a feature or mechanism which prevents or minimises the risk of accidental injury from cutting or pricking skin”</a:t>
            </a:r>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r>
              <a:rPr lang="en-GB" sz="1200" dirty="0"/>
              <a:t>The health &amp; safety (sharp instruments in healthcare) regulations 2013</a:t>
            </a:r>
          </a:p>
        </p:txBody>
      </p:sp>
    </p:spTree>
    <p:extLst>
      <p:ext uri="{BB962C8B-B14F-4D97-AF65-F5344CB8AC3E}">
        <p14:creationId xmlns:p14="http://schemas.microsoft.com/office/powerpoint/2010/main" val="66870284"/>
      </p:ext>
    </p:extLst>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305594" y="81955"/>
            <a:ext cx="8532812" cy="1295400"/>
          </a:xfrm>
          <a:noFill/>
        </p:spPr>
        <p:txBody>
          <a:bodyPr/>
          <a:lstStyle/>
          <a:p>
            <a:pPr algn="l" eaLnBrk="1" hangingPunct="1"/>
            <a:r>
              <a:rPr lang="en-GB" sz="4000" b="1" dirty="0">
                <a:solidFill>
                  <a:schemeClr val="tx1"/>
                </a:solidFill>
              </a:rPr>
              <a:t>SHARPS AWARENESS</a:t>
            </a:r>
          </a:p>
        </p:txBody>
      </p:sp>
      <p:sp>
        <p:nvSpPr>
          <p:cNvPr id="40963" name="Text Box 3"/>
          <p:cNvSpPr txBox="1">
            <a:spLocks noChangeArrowheads="1"/>
          </p:cNvSpPr>
          <p:nvPr/>
        </p:nvSpPr>
        <p:spPr bwMode="auto">
          <a:xfrm>
            <a:off x="2591594" y="1600200"/>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endParaRPr lang="en-GB" sz="2400" dirty="0">
              <a:latin typeface="Arial" charset="0"/>
            </a:endParaRPr>
          </a:p>
        </p:txBody>
      </p:sp>
      <p:sp>
        <p:nvSpPr>
          <p:cNvPr id="40964" name="Text Box 7"/>
          <p:cNvSpPr txBox="1">
            <a:spLocks noChangeArrowheads="1"/>
          </p:cNvSpPr>
          <p:nvPr/>
        </p:nvSpPr>
        <p:spPr bwMode="auto">
          <a:xfrm>
            <a:off x="6948264" y="1773238"/>
            <a:ext cx="1917924"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r>
              <a:rPr lang="en-GB" b="1" dirty="0">
                <a:latin typeface="Arial" charset="0"/>
              </a:rPr>
              <a:t>Close temporary closure when not in use</a:t>
            </a:r>
          </a:p>
        </p:txBody>
      </p:sp>
      <p:sp>
        <p:nvSpPr>
          <p:cNvPr id="40965" name="Text Box 9"/>
          <p:cNvSpPr txBox="1">
            <a:spLocks noChangeArrowheads="1"/>
          </p:cNvSpPr>
          <p:nvPr/>
        </p:nvSpPr>
        <p:spPr bwMode="auto">
          <a:xfrm>
            <a:off x="6948264" y="3213100"/>
            <a:ext cx="1917924"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r>
              <a:rPr lang="en-GB" b="1" dirty="0">
                <a:latin typeface="Arial" charset="0"/>
              </a:rPr>
              <a:t>Assemble it correctly.</a:t>
            </a:r>
            <a:br>
              <a:rPr lang="en-GB" b="1" dirty="0">
                <a:latin typeface="Arial" charset="0"/>
              </a:rPr>
            </a:br>
            <a:r>
              <a:rPr lang="en-GB" b="1" dirty="0">
                <a:latin typeface="Arial" charset="0"/>
              </a:rPr>
              <a:t>Snap lid on all round</a:t>
            </a:r>
            <a:endParaRPr lang="en-GB" sz="1800" b="1" dirty="0">
              <a:latin typeface="Arial" charset="0"/>
            </a:endParaRPr>
          </a:p>
        </p:txBody>
      </p:sp>
      <p:sp>
        <p:nvSpPr>
          <p:cNvPr id="40966" name="Text Box 11"/>
          <p:cNvSpPr txBox="1">
            <a:spLocks noChangeArrowheads="1"/>
          </p:cNvSpPr>
          <p:nvPr/>
        </p:nvSpPr>
        <p:spPr bwMode="auto">
          <a:xfrm>
            <a:off x="1047750" y="4868863"/>
            <a:ext cx="180974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r>
              <a:rPr lang="en-GB" b="1" dirty="0">
                <a:latin typeface="Arial" charset="0"/>
              </a:rPr>
              <a:t>Place on bracket, securely fitted to wall or trolley</a:t>
            </a:r>
          </a:p>
        </p:txBody>
      </p:sp>
      <p:sp>
        <p:nvSpPr>
          <p:cNvPr id="40967" name="Text Box 15"/>
          <p:cNvSpPr txBox="1">
            <a:spLocks noChangeArrowheads="1"/>
          </p:cNvSpPr>
          <p:nvPr/>
        </p:nvSpPr>
        <p:spPr bwMode="auto">
          <a:xfrm>
            <a:off x="1047750" y="3505200"/>
            <a:ext cx="1543844" cy="1323439"/>
          </a:xfrm>
          <a:prstGeom prst="rect">
            <a:avLst/>
          </a:prstGeom>
          <a:solidFill>
            <a:srgbClr val="AFD6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r>
              <a:rPr lang="en-GB" b="1" dirty="0">
                <a:latin typeface="Arial" charset="0"/>
              </a:rPr>
              <a:t>Identify your practice on label</a:t>
            </a:r>
            <a:endParaRPr lang="en-GB" sz="1800" b="1" dirty="0">
              <a:latin typeface="Arial" charset="0"/>
            </a:endParaRPr>
          </a:p>
        </p:txBody>
      </p:sp>
      <p:sp>
        <p:nvSpPr>
          <p:cNvPr id="40968" name="Text Box 13"/>
          <p:cNvSpPr txBox="1">
            <a:spLocks noChangeArrowheads="1"/>
          </p:cNvSpPr>
          <p:nvPr/>
        </p:nvSpPr>
        <p:spPr bwMode="auto">
          <a:xfrm>
            <a:off x="1047750" y="1773238"/>
            <a:ext cx="154384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spcBef>
                <a:spcPct val="50000"/>
              </a:spcBef>
            </a:pPr>
            <a:r>
              <a:rPr lang="en-GB" b="1" dirty="0">
                <a:latin typeface="Arial" charset="0"/>
              </a:rPr>
              <a:t>Lock when contents reach the fill line</a:t>
            </a:r>
            <a:endParaRPr lang="en-GB" sz="1800" b="1" dirty="0">
              <a:latin typeface="Arial" charset="0"/>
            </a:endParaRPr>
          </a:p>
        </p:txBody>
      </p:sp>
      <p:sp>
        <p:nvSpPr>
          <p:cNvPr id="40969" name="Line 20"/>
          <p:cNvSpPr>
            <a:spLocks noChangeShapeType="1"/>
          </p:cNvSpPr>
          <p:nvPr/>
        </p:nvSpPr>
        <p:spPr bwMode="auto">
          <a:xfrm>
            <a:off x="2124075" y="1916113"/>
            <a:ext cx="1584325" cy="10080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en-GB" dirty="0"/>
          </a:p>
        </p:txBody>
      </p:sp>
      <p:sp>
        <p:nvSpPr>
          <p:cNvPr id="40971" name="Line 13"/>
          <p:cNvSpPr>
            <a:spLocks noChangeShapeType="1"/>
          </p:cNvSpPr>
          <p:nvPr/>
        </p:nvSpPr>
        <p:spPr bwMode="auto">
          <a:xfrm flipH="1">
            <a:off x="5003800" y="2276872"/>
            <a:ext cx="1728788" cy="11140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0972" name="Line 14"/>
          <p:cNvSpPr>
            <a:spLocks noChangeShapeType="1"/>
          </p:cNvSpPr>
          <p:nvPr/>
        </p:nvSpPr>
        <p:spPr bwMode="auto">
          <a:xfrm>
            <a:off x="2591594" y="4457700"/>
            <a:ext cx="1476350" cy="55547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0973" name="Line 15"/>
          <p:cNvSpPr>
            <a:spLocks noChangeShapeType="1"/>
          </p:cNvSpPr>
          <p:nvPr/>
        </p:nvSpPr>
        <p:spPr bwMode="auto">
          <a:xfrm>
            <a:off x="1952624" y="2276872"/>
            <a:ext cx="2391570" cy="8076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0974" name="Line 16"/>
          <p:cNvSpPr>
            <a:spLocks noChangeShapeType="1"/>
          </p:cNvSpPr>
          <p:nvPr/>
        </p:nvSpPr>
        <p:spPr bwMode="auto">
          <a:xfrm flipH="1">
            <a:off x="5867400" y="3581400"/>
            <a:ext cx="838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0975" name="Line 19"/>
          <p:cNvSpPr>
            <a:spLocks noChangeShapeType="1"/>
          </p:cNvSpPr>
          <p:nvPr/>
        </p:nvSpPr>
        <p:spPr bwMode="auto">
          <a:xfrm flipV="1">
            <a:off x="2591594" y="5445124"/>
            <a:ext cx="1116806"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8399" y="2276872"/>
            <a:ext cx="2159001" cy="3533378"/>
          </a:xfrm>
          <a:prstGeom prst="rect">
            <a:avLst/>
          </a:prstGeom>
        </p:spPr>
      </p:pic>
    </p:spTree>
    <p:extLst>
      <p:ext uri="{BB962C8B-B14F-4D97-AF65-F5344CB8AC3E}">
        <p14:creationId xmlns:p14="http://schemas.microsoft.com/office/powerpoint/2010/main" val="1187077047"/>
      </p:ext>
    </p:extLst>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6000C-39C8-4822-A446-5A4942A81BE3}"/>
              </a:ext>
            </a:extLst>
          </p:cNvPr>
          <p:cNvSpPr>
            <a:spLocks noGrp="1"/>
          </p:cNvSpPr>
          <p:nvPr>
            <p:ph type="title"/>
          </p:nvPr>
        </p:nvSpPr>
        <p:spPr/>
        <p:txBody>
          <a:bodyPr/>
          <a:lstStyle/>
          <a:p>
            <a:r>
              <a:rPr lang="en-GB" dirty="0"/>
              <a:t>Reusable Sharps bins </a:t>
            </a:r>
          </a:p>
        </p:txBody>
      </p:sp>
      <p:sp>
        <p:nvSpPr>
          <p:cNvPr id="3" name="Content Placeholder 2">
            <a:extLst>
              <a:ext uri="{FF2B5EF4-FFF2-40B4-BE49-F238E27FC236}">
                <a16:creationId xmlns:a16="http://schemas.microsoft.com/office/drawing/2014/main" id="{62A533B1-EE52-4D87-AAEA-00127C14CC0F}"/>
              </a:ext>
            </a:extLst>
          </p:cNvPr>
          <p:cNvSpPr>
            <a:spLocks noGrp="1"/>
          </p:cNvSpPr>
          <p:nvPr>
            <p:ph idx="1"/>
          </p:nvPr>
        </p:nvSpPr>
        <p:spPr/>
        <p:txBody>
          <a:bodyPr>
            <a:normAutofit/>
          </a:bodyPr>
          <a:lstStyle/>
          <a:p>
            <a:pPr marL="0" indent="0">
              <a:buNone/>
            </a:pPr>
            <a:r>
              <a:rPr lang="en-GB" sz="2800" dirty="0"/>
              <a:t>Currently, there are two companies in the UK distributing reusable sharps containers: </a:t>
            </a:r>
            <a:r>
              <a:rPr lang="en-GB" sz="2800" dirty="0" err="1">
                <a:hlinkClick r:id="rId2"/>
              </a:rPr>
              <a:t>Sharpsmart</a:t>
            </a:r>
            <a:r>
              <a:rPr lang="en-GB" sz="2800" dirty="0"/>
              <a:t> and </a:t>
            </a:r>
            <a:r>
              <a:rPr lang="en-GB" sz="2800" dirty="0">
                <a:hlinkClick r:id="rId3"/>
              </a:rPr>
              <a:t>Bio Systems RSC</a:t>
            </a:r>
            <a:r>
              <a:rPr lang="en-GB" sz="2800" dirty="0"/>
              <a:t> (by Stericycle UK). </a:t>
            </a:r>
            <a:r>
              <a:rPr lang="en-GB" sz="2800" dirty="0" err="1"/>
              <a:t>Sharpsmart</a:t>
            </a:r>
            <a:r>
              <a:rPr lang="en-GB" sz="2800" dirty="0"/>
              <a:t> have also begun recycling  </a:t>
            </a:r>
            <a:r>
              <a:rPr lang="en-GB" sz="2800" dirty="0">
                <a:hlinkClick r:id="rId4"/>
              </a:rPr>
              <a:t>non-sharp single-use metal</a:t>
            </a:r>
            <a:r>
              <a:rPr lang="en-GB" sz="2800" dirty="0"/>
              <a:t> medical devices</a:t>
            </a:r>
          </a:p>
        </p:txBody>
      </p:sp>
    </p:spTree>
    <p:extLst>
      <p:ext uri="{BB962C8B-B14F-4D97-AF65-F5344CB8AC3E}">
        <p14:creationId xmlns:p14="http://schemas.microsoft.com/office/powerpoint/2010/main" val="429229487"/>
      </p:ext>
    </p:extLst>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5856"/>
            <a:ext cx="6567045" cy="932904"/>
          </a:xfrm>
        </p:spPr>
        <p:txBody>
          <a:bodyPr/>
          <a:lstStyle/>
          <a:p>
            <a:r>
              <a:rPr lang="en-GB" dirty="0"/>
              <a:t>Safe disposal</a:t>
            </a:r>
          </a:p>
        </p:txBody>
      </p:sp>
      <p:sp>
        <p:nvSpPr>
          <p:cNvPr id="3" name="Content Placeholder 2"/>
          <p:cNvSpPr>
            <a:spLocks noGrp="1"/>
          </p:cNvSpPr>
          <p:nvPr>
            <p:ph idx="1"/>
          </p:nvPr>
        </p:nvSpPr>
        <p:spPr>
          <a:xfrm>
            <a:off x="611560" y="1916832"/>
            <a:ext cx="7772400" cy="4611216"/>
          </a:xfrm>
        </p:spPr>
        <p:txBody>
          <a:bodyPr>
            <a:normAutofit fontScale="77500" lnSpcReduction="20000"/>
          </a:bodyPr>
          <a:lstStyle/>
          <a:p>
            <a:pPr marL="609600" indent="-609600">
              <a:spcAft>
                <a:spcPts val="1200"/>
              </a:spcAft>
            </a:pPr>
            <a:r>
              <a:rPr lang="en-US" sz="2400" dirty="0"/>
              <a:t>Keep hands behind sharps </a:t>
            </a:r>
          </a:p>
          <a:p>
            <a:pPr marL="609600" indent="-609600">
              <a:spcAft>
                <a:spcPts val="1200"/>
              </a:spcAft>
            </a:pPr>
            <a:r>
              <a:rPr lang="en-US" sz="2400" dirty="0"/>
              <a:t>Dispose at point of use by user</a:t>
            </a:r>
          </a:p>
          <a:p>
            <a:pPr marL="609600" indent="-609600">
              <a:spcAft>
                <a:spcPts val="1200"/>
              </a:spcAft>
            </a:pPr>
            <a:r>
              <a:rPr lang="en-US" sz="2400" dirty="0"/>
              <a:t>Never bend or manipulate needles</a:t>
            </a:r>
          </a:p>
          <a:p>
            <a:pPr marL="609600" indent="-609600">
              <a:spcAft>
                <a:spcPts val="1200"/>
              </a:spcAft>
            </a:pPr>
            <a:r>
              <a:rPr lang="en-US" sz="2400" dirty="0"/>
              <a:t>No recapping </a:t>
            </a:r>
          </a:p>
          <a:p>
            <a:pPr marL="609600" indent="-609600">
              <a:spcAft>
                <a:spcPts val="1200"/>
              </a:spcAft>
            </a:pPr>
            <a:r>
              <a:rPr lang="en-US" sz="2400" dirty="0"/>
              <a:t>Never put hands or fingers into sharps container</a:t>
            </a:r>
          </a:p>
          <a:p>
            <a:pPr marL="609600" indent="-609600">
              <a:spcAft>
                <a:spcPts val="1200"/>
              </a:spcAft>
            </a:pPr>
            <a:r>
              <a:rPr lang="en-US" sz="2400" dirty="0"/>
              <a:t>Visually inspect sharps container for overfilling</a:t>
            </a:r>
          </a:p>
          <a:p>
            <a:pPr marL="609600" indent="-609600">
              <a:spcAft>
                <a:spcPts val="1200"/>
              </a:spcAft>
            </a:pPr>
            <a:r>
              <a:rPr lang="en-US" sz="2400" dirty="0"/>
              <a:t>Replace containers before they become overfilled</a:t>
            </a:r>
          </a:p>
          <a:p>
            <a:pPr marL="609600" indent="-609600">
              <a:spcAft>
                <a:spcPts val="1200"/>
              </a:spcAft>
            </a:pPr>
            <a:r>
              <a:rPr lang="en-US" sz="2400" dirty="0"/>
              <a:t>Keep filled containers for disposal in a secure area</a:t>
            </a:r>
          </a:p>
          <a:p>
            <a:pPr marL="609600" indent="-609600">
              <a:spcAft>
                <a:spcPts val="1200"/>
              </a:spcAft>
            </a:pPr>
            <a:r>
              <a:rPr lang="en-US" sz="2400" dirty="0"/>
              <a:t>No transportation of contaminated sharps to LDU</a:t>
            </a:r>
          </a:p>
          <a:p>
            <a:pPr marL="0" indent="0">
              <a:spcAft>
                <a:spcPts val="1200"/>
              </a:spcAft>
              <a:buNone/>
            </a:pPr>
            <a:endParaRPr lang="en-US" dirty="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1412776"/>
            <a:ext cx="1846535" cy="1667882"/>
          </a:xfrm>
          <a:prstGeom prst="rect">
            <a:avLst/>
          </a:prstGeom>
        </p:spPr>
      </p:pic>
    </p:spTree>
    <p:extLst>
      <p:ext uri="{BB962C8B-B14F-4D97-AF65-F5344CB8AC3E}">
        <p14:creationId xmlns:p14="http://schemas.microsoft.com/office/powerpoint/2010/main" val="2819022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152048"/>
            <a:ext cx="5937755" cy="972696"/>
          </a:xfrm>
        </p:spPr>
        <p:txBody>
          <a:bodyPr/>
          <a:lstStyle/>
          <a:p>
            <a:r>
              <a:rPr lang="en-GB" dirty="0">
                <a:latin typeface="Tahoma" panose="020B0604030504040204" pitchFamily="34" charset="0"/>
                <a:ea typeface="Tahoma" panose="020B0604030504040204" pitchFamily="34" charset="0"/>
                <a:cs typeface="Tahoma" panose="020B0604030504040204" pitchFamily="34" charset="0"/>
              </a:rPr>
              <a:t>Managing an injury</a:t>
            </a:r>
          </a:p>
        </p:txBody>
      </p:sp>
      <p:sp>
        <p:nvSpPr>
          <p:cNvPr id="3" name="Content Placeholder 2"/>
          <p:cNvSpPr>
            <a:spLocks noGrp="1"/>
          </p:cNvSpPr>
          <p:nvPr>
            <p:ph idx="1"/>
          </p:nvPr>
        </p:nvSpPr>
        <p:spPr>
          <a:xfrm>
            <a:off x="467544" y="1340768"/>
            <a:ext cx="8568952" cy="5256584"/>
          </a:xfrm>
        </p:spPr>
        <p:txBody>
          <a:bodyPr>
            <a:normAutofit fontScale="62500" lnSpcReduction="20000"/>
          </a:bodyPr>
          <a:lstStyle/>
          <a:p>
            <a:r>
              <a:rPr lang="en-GB" sz="24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Deal with immediately</a:t>
            </a:r>
          </a:p>
          <a:p>
            <a:pPr marL="0" indent="0">
              <a:buNone/>
            </a:pPr>
            <a:endParaRPr lang="en-GB" sz="4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First aid</a:t>
            </a:r>
          </a:p>
          <a:p>
            <a:pPr lvl="2"/>
            <a:r>
              <a:rPr lang="en-GB" sz="2000" dirty="0">
                <a:latin typeface="Tahoma" panose="020B0604030504040204" pitchFamily="34" charset="0"/>
                <a:ea typeface="Tahoma" panose="020B0604030504040204" pitchFamily="34" charset="0"/>
                <a:cs typeface="Tahoma" panose="020B0604030504040204" pitchFamily="34" charset="0"/>
              </a:rPr>
              <a:t>Encourage wound to bleed</a:t>
            </a:r>
          </a:p>
          <a:p>
            <a:pPr lvl="2"/>
            <a:r>
              <a:rPr lang="en-GB" sz="2000" dirty="0">
                <a:latin typeface="Tahoma" panose="020B0604030504040204" pitchFamily="34" charset="0"/>
                <a:ea typeface="Tahoma" panose="020B0604030504040204" pitchFamily="34" charset="0"/>
                <a:cs typeface="Tahoma" panose="020B0604030504040204" pitchFamily="34" charset="0"/>
              </a:rPr>
              <a:t>Rinse under cold running water</a:t>
            </a:r>
          </a:p>
          <a:p>
            <a:pPr lvl="2"/>
            <a:r>
              <a:rPr lang="en-GB" sz="2000" dirty="0">
                <a:latin typeface="Tahoma" panose="020B0604030504040204" pitchFamily="34" charset="0"/>
                <a:ea typeface="Tahoma" panose="020B0604030504040204" pitchFamily="34" charset="0"/>
                <a:cs typeface="Tahoma" panose="020B0604030504040204" pitchFamily="34" charset="0"/>
              </a:rPr>
              <a:t>Apply a covering</a:t>
            </a:r>
          </a:p>
          <a:p>
            <a:pPr marL="914400" lvl="2" indent="0">
              <a:buNone/>
            </a:pPr>
            <a:endParaRPr lang="en-GB" sz="400" dirty="0">
              <a:latin typeface="Tahoma" panose="020B0604030504040204" pitchFamily="34" charset="0"/>
              <a:ea typeface="Tahoma" panose="020B0604030504040204" pitchFamily="34" charset="0"/>
              <a:cs typeface="Tahoma" panose="020B0604030504040204" pitchFamily="34" charset="0"/>
            </a:endParaRPr>
          </a:p>
          <a:p>
            <a:r>
              <a:rPr lang="en-GB" sz="24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Risk assessment</a:t>
            </a:r>
          </a:p>
          <a:p>
            <a:pPr lvl="2"/>
            <a:r>
              <a:rPr lang="en-GB" sz="20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Source (If source unknown risk assess clinical session)</a:t>
            </a:r>
          </a:p>
          <a:p>
            <a:pPr lvl="2"/>
            <a:r>
              <a:rPr lang="en-GB" sz="20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Injury &amp; vaccine status of recipient</a:t>
            </a:r>
          </a:p>
          <a:p>
            <a:pPr lvl="2"/>
            <a:r>
              <a:rPr lang="en-GB" sz="20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Item causing injury</a:t>
            </a:r>
          </a:p>
          <a:p>
            <a:pPr marL="594360" lvl="2"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Source referred to GMP for BBVs blood screening </a:t>
            </a:r>
            <a:r>
              <a:rPr lang="en-GB" sz="1900" dirty="0">
                <a:latin typeface="Tahoma" panose="020B0604030504040204" pitchFamily="34" charset="0"/>
                <a:ea typeface="Tahoma" panose="020B0604030504040204" pitchFamily="34" charset="0"/>
                <a:cs typeface="Tahoma" panose="020B0604030504040204" pitchFamily="34" charset="0"/>
              </a:rPr>
              <a:t>(sent to regional virus lab)</a:t>
            </a:r>
          </a:p>
          <a:p>
            <a:pPr marL="0" indent="0">
              <a:buNone/>
            </a:pPr>
            <a:endParaRPr lang="en-GB" sz="4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900" dirty="0">
              <a:latin typeface="Tahoma" panose="020B0604030504040204" pitchFamily="34" charset="0"/>
              <a:ea typeface="Tahoma" panose="020B0604030504040204" pitchFamily="34" charset="0"/>
              <a:cs typeface="Tahoma" panose="020B0604030504040204" pitchFamily="34" charset="0"/>
            </a:endParaRPr>
          </a:p>
          <a:p>
            <a:r>
              <a:rPr lang="en-GB" sz="24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Contact local occupational Department immediately with above information and follow advice</a:t>
            </a:r>
          </a:p>
          <a:p>
            <a:pPr marL="0" indent="0">
              <a:buNone/>
            </a:pPr>
            <a:endParaRPr lang="en-GB" sz="5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9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Complete all necessary documentation </a:t>
            </a:r>
          </a:p>
          <a:p>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83587214"/>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172" t="14148" r="33290" b="6620"/>
          <a:stretch/>
        </p:blipFill>
        <p:spPr bwMode="auto">
          <a:xfrm>
            <a:off x="1619672" y="260648"/>
            <a:ext cx="5616624"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842184"/>
      </p:ext>
    </p:extLst>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7632848" cy="936104"/>
          </a:xfrm>
        </p:spPr>
        <p:txBody>
          <a:bodyPr>
            <a:normAutofit fontScale="90000"/>
          </a:bodyPr>
          <a:lstStyle/>
          <a:p>
            <a:r>
              <a:rPr lang="en-GB" dirty="0">
                <a:latin typeface="Tahoma" panose="020B0604030504040204" pitchFamily="34" charset="0"/>
                <a:ea typeface="Tahoma" panose="020B0604030504040204" pitchFamily="34" charset="0"/>
                <a:cs typeface="Tahoma" panose="020B0604030504040204" pitchFamily="34" charset="0"/>
              </a:rPr>
              <a:t>What happens in Occupational health?</a:t>
            </a:r>
          </a:p>
        </p:txBody>
      </p:sp>
      <p:sp>
        <p:nvSpPr>
          <p:cNvPr id="3" name="Content Placeholder 2"/>
          <p:cNvSpPr>
            <a:spLocks noGrp="1"/>
          </p:cNvSpPr>
          <p:nvPr>
            <p:ph idx="1"/>
          </p:nvPr>
        </p:nvSpPr>
        <p:spPr>
          <a:xfrm>
            <a:off x="683568" y="1916832"/>
            <a:ext cx="7772400" cy="4395192"/>
          </a:xfrm>
        </p:spPr>
        <p:txBody>
          <a:bodyPr/>
          <a:lstStyle/>
          <a:p>
            <a:r>
              <a:rPr lang="en-GB" sz="2800" dirty="0">
                <a:latin typeface="Tahoma" panose="020B0604030504040204" pitchFamily="34" charset="0"/>
                <a:ea typeface="Tahoma" panose="020B0604030504040204" pitchFamily="34" charset="0"/>
                <a:cs typeface="Tahoma" panose="020B0604030504040204" pitchFamily="34" charset="0"/>
              </a:rPr>
              <a:t>Appointment should be as soon as possible</a:t>
            </a:r>
          </a:p>
          <a:p>
            <a:endParaRPr lang="en-GB" sz="1000" dirty="0">
              <a:latin typeface="Tahoma" panose="020B0604030504040204" pitchFamily="34" charset="0"/>
              <a:ea typeface="Tahoma" panose="020B0604030504040204" pitchFamily="34" charset="0"/>
              <a:cs typeface="Tahoma" panose="020B0604030504040204" pitchFamily="34" charset="0"/>
            </a:endParaRPr>
          </a:p>
          <a:p>
            <a:r>
              <a:rPr lang="en-GB" sz="2800" dirty="0">
                <a:latin typeface="Tahoma" panose="020B0604030504040204" pitchFamily="34" charset="0"/>
                <a:ea typeface="Tahoma" panose="020B0604030504040204" pitchFamily="34" charset="0"/>
                <a:cs typeface="Tahoma" panose="020B0604030504040204" pitchFamily="34" charset="0"/>
              </a:rPr>
              <a:t>Advise on risks and on safe use of sharps</a:t>
            </a:r>
          </a:p>
          <a:p>
            <a:endParaRPr lang="en-GB" sz="1000" dirty="0">
              <a:latin typeface="Tahoma" panose="020B0604030504040204" pitchFamily="34" charset="0"/>
              <a:ea typeface="Tahoma" panose="020B0604030504040204" pitchFamily="34" charset="0"/>
              <a:cs typeface="Tahoma" panose="020B0604030504040204" pitchFamily="34" charset="0"/>
            </a:endParaRPr>
          </a:p>
          <a:p>
            <a:r>
              <a:rPr lang="en-GB" sz="2800" dirty="0">
                <a:latin typeface="Tahoma" panose="020B0604030504040204" pitchFamily="34" charset="0"/>
                <a:ea typeface="Tahoma" panose="020B0604030504040204" pitchFamily="34" charset="0"/>
                <a:cs typeface="Tahoma" panose="020B0604030504040204" pitchFamily="34" charset="0"/>
              </a:rPr>
              <a:t>Blood screening for BBVs</a:t>
            </a:r>
          </a:p>
          <a:p>
            <a:endParaRPr lang="en-GB" sz="1000" dirty="0">
              <a:latin typeface="Tahoma" panose="020B0604030504040204" pitchFamily="34" charset="0"/>
              <a:ea typeface="Tahoma" panose="020B0604030504040204" pitchFamily="34" charset="0"/>
              <a:cs typeface="Tahoma" panose="020B0604030504040204" pitchFamily="34" charset="0"/>
            </a:endParaRPr>
          </a:p>
          <a:p>
            <a:r>
              <a:rPr lang="en-GB" sz="2800" dirty="0">
                <a:latin typeface="Tahoma" panose="020B0604030504040204" pitchFamily="34" charset="0"/>
                <a:ea typeface="Tahoma" panose="020B0604030504040204" pitchFamily="34" charset="0"/>
                <a:cs typeface="Tahoma" panose="020B0604030504040204" pitchFamily="34" charset="0"/>
              </a:rPr>
              <a:t>Follow-up appointment and tests</a:t>
            </a:r>
          </a:p>
          <a:p>
            <a:endParaRPr lang="en-GB" sz="1000" dirty="0">
              <a:latin typeface="Tahoma" panose="020B0604030504040204" pitchFamily="34" charset="0"/>
              <a:ea typeface="Tahoma" panose="020B0604030504040204" pitchFamily="34" charset="0"/>
              <a:cs typeface="Tahoma" panose="020B0604030504040204" pitchFamily="34" charset="0"/>
            </a:endParaRPr>
          </a:p>
          <a:p>
            <a:r>
              <a:rPr lang="en-GB" sz="2800" dirty="0">
                <a:latin typeface="Tahoma" panose="020B0604030504040204" pitchFamily="34" charset="0"/>
                <a:ea typeface="Tahoma" panose="020B0604030504040204" pitchFamily="34" charset="0"/>
                <a:cs typeface="Tahoma" panose="020B0604030504040204" pitchFamily="34" charset="0"/>
              </a:rPr>
              <a:t>Source patients results will be checked by occupational health</a:t>
            </a:r>
          </a:p>
          <a:p>
            <a:endParaRPr lang="en-GB" sz="2800" dirty="0">
              <a:latin typeface="Tahoma" panose="020B0604030504040204" pitchFamily="34" charset="0"/>
              <a:ea typeface="Tahoma" panose="020B0604030504040204" pitchFamily="34" charset="0"/>
              <a:cs typeface="Tahoma" panose="020B0604030504040204" pitchFamily="34" charset="0"/>
            </a:endParaRPr>
          </a:p>
          <a:p>
            <a:endParaRPr lang="en-GB" sz="2800" dirty="0"/>
          </a:p>
          <a:p>
            <a:endParaRPr lang="en-GB" sz="2800" dirty="0"/>
          </a:p>
        </p:txBody>
      </p:sp>
    </p:spTree>
    <p:extLst>
      <p:ext uri="{BB962C8B-B14F-4D97-AF65-F5344CB8AC3E}">
        <p14:creationId xmlns:p14="http://schemas.microsoft.com/office/powerpoint/2010/main" val="1427917125"/>
      </p:ext>
    </p:extLst>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60648"/>
            <a:ext cx="6840760" cy="1008112"/>
          </a:xfrm>
        </p:spPr>
        <p:txBody>
          <a:bodyPr/>
          <a:lstStyle/>
          <a:p>
            <a:r>
              <a:rPr lang="en-GB" dirty="0">
                <a:latin typeface="Tahoma" panose="020B0604030504040204" pitchFamily="34" charset="0"/>
                <a:ea typeface="Tahoma" panose="020B0604030504040204" pitchFamily="34" charset="0"/>
                <a:cs typeface="Tahoma" panose="020B0604030504040204" pitchFamily="34" charset="0"/>
              </a:rPr>
              <a:t>Staff with BBV</a:t>
            </a:r>
          </a:p>
        </p:txBody>
      </p:sp>
      <p:sp>
        <p:nvSpPr>
          <p:cNvPr id="3" name="Content Placeholder 2"/>
          <p:cNvSpPr>
            <a:spLocks noGrp="1"/>
          </p:cNvSpPr>
          <p:nvPr>
            <p:ph idx="1"/>
          </p:nvPr>
        </p:nvSpPr>
        <p:spPr>
          <a:xfrm>
            <a:off x="539552" y="1556792"/>
            <a:ext cx="8496944" cy="5184576"/>
          </a:xfrm>
        </p:spPr>
        <p:txBody>
          <a:bodyPr/>
          <a:lstStyle/>
          <a:p>
            <a:pPr marL="0" indent="0">
              <a:buNone/>
            </a:pPr>
            <a:r>
              <a:rPr lang="en-GB" dirty="0">
                <a:latin typeface="Tahoma" panose="020B0604030504040204" pitchFamily="34" charset="0"/>
                <a:ea typeface="Tahoma" panose="020B0604030504040204" pitchFamily="34" charset="0"/>
                <a:cs typeface="Tahoma" panose="020B0604030504040204" pitchFamily="34" charset="0"/>
              </a:rPr>
              <a:t>Change in guidance:</a:t>
            </a:r>
          </a:p>
          <a:p>
            <a:r>
              <a:rPr lang="en-GB"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Jan 14: HIV infected HCW could undertake EPP if on effective </a:t>
            </a:r>
            <a:r>
              <a:rPr lang="en-GB"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cART</a:t>
            </a:r>
            <a:r>
              <a:rPr lang="en-GB"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with low viral load</a:t>
            </a: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2007: HBV infected HCW could undertake EPP if on appropriate treatment, low viral load &amp; tested every 3 months </a:t>
            </a: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r>
              <a:rPr lang="en-GB"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Currently:  HCW with HCV cannot carry out EPP unless sustained viral response to therapy &amp; tested  6 monthly </a:t>
            </a:r>
          </a:p>
          <a:p>
            <a:endParaRPr lang="en-GB" dirty="0">
              <a:latin typeface="Tahoma" panose="020B0604030504040204" pitchFamily="34" charset="0"/>
              <a:ea typeface="Tahoma" panose="020B0604030504040204" pitchFamily="34" charset="0"/>
              <a:cs typeface="Tahoma" panose="020B0604030504040204" pitchFamily="34" charset="0"/>
            </a:endParaRPr>
          </a:p>
          <a:p>
            <a:endParaRPr lang="en-GB" dirty="0"/>
          </a:p>
          <a:p>
            <a:endParaRPr lang="en-GB" dirty="0"/>
          </a:p>
        </p:txBody>
      </p:sp>
    </p:spTree>
    <p:extLst>
      <p:ext uri="{BB962C8B-B14F-4D97-AF65-F5344CB8AC3E}">
        <p14:creationId xmlns:p14="http://schemas.microsoft.com/office/powerpoint/2010/main" val="757471302"/>
      </p:ext>
    </p:extLst>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347343"/>
            <a:ext cx="5937755" cy="921417"/>
          </a:xfrm>
        </p:spPr>
        <p:txBody>
          <a:bodyPr/>
          <a:lstStyle/>
          <a:p>
            <a:r>
              <a:rPr lang="en-GB" dirty="0"/>
              <a:t>New staff member</a:t>
            </a:r>
          </a:p>
        </p:txBody>
      </p:sp>
      <p:sp>
        <p:nvSpPr>
          <p:cNvPr id="3" name="Content Placeholder 2"/>
          <p:cNvSpPr>
            <a:spLocks noGrp="1"/>
          </p:cNvSpPr>
          <p:nvPr>
            <p:ph idx="1"/>
          </p:nvPr>
        </p:nvSpPr>
        <p:spPr>
          <a:xfrm>
            <a:off x="685800" y="1556792"/>
            <a:ext cx="8134672" cy="5040560"/>
          </a:xfrm>
        </p:spPr>
        <p:txBody>
          <a:bodyPr>
            <a:normAutofit/>
          </a:bodyPr>
          <a:lstStyle/>
          <a:p>
            <a:r>
              <a:rPr lang="en-GB" dirty="0"/>
              <a:t>Attend Occupational Health </a:t>
            </a:r>
            <a:r>
              <a:rPr lang="en-GB" dirty="0" err="1"/>
              <a:t>Dept</a:t>
            </a:r>
            <a:endParaRPr lang="en-GB" dirty="0"/>
          </a:p>
          <a:p>
            <a:pPr marL="0" indent="0">
              <a:buNone/>
            </a:pPr>
            <a:r>
              <a:rPr lang="en-GB" dirty="0"/>
              <a:t>    Tested for BBV / commence Hep B course</a:t>
            </a:r>
          </a:p>
          <a:p>
            <a:pPr marL="0" indent="0">
              <a:buNone/>
            </a:pPr>
            <a:endParaRPr lang="en-GB" dirty="0"/>
          </a:p>
          <a:p>
            <a:r>
              <a:rPr lang="en-GB" dirty="0"/>
              <a:t>If no vaccine available: use advise sheet: HSS (MD) 20/2017,  where necessary seek advice from occupational health re risk assessment and duties. </a:t>
            </a:r>
          </a:p>
          <a:p>
            <a:pPr marL="0" indent="0">
              <a:buNone/>
            </a:pPr>
            <a:endParaRPr lang="en-GB" dirty="0"/>
          </a:p>
          <a:p>
            <a:r>
              <a:rPr lang="en-GB" dirty="0"/>
              <a:t> Training provided on: </a:t>
            </a:r>
          </a:p>
          <a:p>
            <a:pPr lvl="1"/>
            <a:r>
              <a:rPr lang="en-GB" dirty="0"/>
              <a:t>Hand hygiene</a:t>
            </a:r>
          </a:p>
          <a:p>
            <a:pPr lvl="1"/>
            <a:r>
              <a:rPr lang="en-GB" dirty="0"/>
              <a:t>PPE </a:t>
            </a:r>
          </a:p>
          <a:p>
            <a:pPr lvl="1"/>
            <a:r>
              <a:rPr lang="en-GB" dirty="0"/>
              <a:t>Safer sharps </a:t>
            </a:r>
          </a:p>
          <a:p>
            <a:pPr lvl="1"/>
            <a:r>
              <a:rPr lang="en-GB" dirty="0"/>
              <a:t>IPC policy within the practice</a:t>
            </a:r>
          </a:p>
        </p:txBody>
      </p:sp>
    </p:spTree>
    <p:extLst>
      <p:ext uri="{BB962C8B-B14F-4D97-AF65-F5344CB8AC3E}">
        <p14:creationId xmlns:p14="http://schemas.microsoft.com/office/powerpoint/2010/main" val="932816504"/>
      </p:ext>
    </p:extLst>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accent1">
                    <a:lumMod val="50000"/>
                  </a:schemeClr>
                </a:solidFill>
                <a:effectLst>
                  <a:outerShdw blurRad="38100" dist="38100" dir="2700000" algn="tl">
                    <a:srgbClr val="000000">
                      <a:alpha val="43137"/>
                    </a:srgbClr>
                  </a:outerShdw>
                </a:effectLst>
              </a:rPr>
              <a:t>Control of the Environment </a:t>
            </a:r>
            <a:br>
              <a:rPr lang="en-GB" dirty="0">
                <a:solidFill>
                  <a:schemeClr val="accent1">
                    <a:lumMod val="50000"/>
                  </a:schemeClr>
                </a:solidFill>
                <a:effectLst>
                  <a:outerShdw blurRad="38100" dist="38100" dir="2700000" algn="tl">
                    <a:srgbClr val="000000">
                      <a:alpha val="43137"/>
                    </a:srgbClr>
                  </a:outerShdw>
                </a:effectLst>
              </a:rPr>
            </a:br>
            <a:endParaRPr lang="en-GB" dirty="0"/>
          </a:p>
        </p:txBody>
      </p:sp>
      <p:sp>
        <p:nvSpPr>
          <p:cNvPr id="4" name="Content Placeholder 3">
            <a:extLst>
              <a:ext uri="{FF2B5EF4-FFF2-40B4-BE49-F238E27FC236}">
                <a16:creationId xmlns:a16="http://schemas.microsoft.com/office/drawing/2014/main" id="{007F1FDB-1A6F-4CE6-8628-B0B0C1DAF6DA}"/>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66435579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E063E-5C82-EB21-E253-88CA9E65C1F5}"/>
              </a:ext>
            </a:extLst>
          </p:cNvPr>
          <p:cNvSpPr>
            <a:spLocks noGrp="1"/>
          </p:cNvSpPr>
          <p:nvPr>
            <p:ph type="title"/>
          </p:nvPr>
        </p:nvSpPr>
        <p:spPr/>
        <p:txBody>
          <a:bodyPr/>
          <a:lstStyle/>
          <a:p>
            <a:r>
              <a:rPr lang="en-GB" dirty="0"/>
              <a:t>Steps you </a:t>
            </a:r>
            <a:r>
              <a:rPr lang="en-GB"/>
              <a:t>can take</a:t>
            </a:r>
            <a:endParaRPr lang="en-GB" dirty="0"/>
          </a:p>
        </p:txBody>
      </p:sp>
      <p:pic>
        <p:nvPicPr>
          <p:cNvPr id="5" name="Content Placeholder 4">
            <a:extLst>
              <a:ext uri="{FF2B5EF4-FFF2-40B4-BE49-F238E27FC236}">
                <a16:creationId xmlns:a16="http://schemas.microsoft.com/office/drawing/2014/main" id="{83E42916-D966-2213-3AB2-79E8CCF8E8CC}"/>
              </a:ext>
            </a:extLst>
          </p:cNvPr>
          <p:cNvPicPr>
            <a:picLocks noGrp="1" noChangeAspect="1"/>
          </p:cNvPicPr>
          <p:nvPr>
            <p:ph idx="1"/>
          </p:nvPr>
        </p:nvPicPr>
        <p:blipFill>
          <a:blip r:embed="rId3"/>
          <a:stretch>
            <a:fillRect/>
          </a:stretch>
        </p:blipFill>
        <p:spPr>
          <a:xfrm>
            <a:off x="1606045" y="2420889"/>
            <a:ext cx="5937755" cy="3319512"/>
          </a:xfrm>
        </p:spPr>
      </p:pic>
    </p:spTree>
    <p:extLst>
      <p:ext uri="{BB962C8B-B14F-4D97-AF65-F5344CB8AC3E}">
        <p14:creationId xmlns:p14="http://schemas.microsoft.com/office/powerpoint/2010/main" val="947937887"/>
      </p:ext>
    </p:extLst>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960" y="260648"/>
            <a:ext cx="6454080" cy="1143000"/>
          </a:xfrm>
        </p:spPr>
        <p:txBody>
          <a:bodyPr>
            <a:normAutofit fontScale="90000"/>
          </a:bodyPr>
          <a:lstStyle/>
          <a:p>
            <a:br>
              <a:rPr lang="en-GB" dirty="0"/>
            </a:br>
            <a:r>
              <a:rPr lang="en-GB" dirty="0"/>
              <a:t>Control of the environment </a:t>
            </a:r>
            <a:br>
              <a:rPr lang="en-GB" dirty="0"/>
            </a:br>
            <a:br>
              <a:rPr lang="en-GB" dirty="0"/>
            </a:br>
            <a:endParaRPr lang="en-GB" dirty="0"/>
          </a:p>
        </p:txBody>
      </p:sp>
      <p:sp>
        <p:nvSpPr>
          <p:cNvPr id="3" name="Content Placeholder 2"/>
          <p:cNvSpPr>
            <a:spLocks noGrp="1"/>
          </p:cNvSpPr>
          <p:nvPr>
            <p:ph idx="1"/>
          </p:nvPr>
        </p:nvSpPr>
        <p:spPr>
          <a:xfrm>
            <a:off x="1344960" y="2132856"/>
            <a:ext cx="7588728" cy="4608512"/>
          </a:xfrm>
        </p:spPr>
        <p:txBody>
          <a:bodyPr>
            <a:normAutofit/>
          </a:bodyPr>
          <a:lstStyle/>
          <a:p>
            <a:pPr marL="82296" indent="0">
              <a:buNone/>
            </a:pPr>
            <a:r>
              <a:rPr lang="en-GB" sz="2800" dirty="0"/>
              <a:t>We can control the environment in two ways:</a:t>
            </a:r>
          </a:p>
          <a:p>
            <a:pPr marL="82296" indent="0">
              <a:buNone/>
            </a:pPr>
            <a:r>
              <a:rPr lang="en-GB" sz="2800" dirty="0"/>
              <a:t>   &gt;  Zoning  </a:t>
            </a:r>
          </a:p>
          <a:p>
            <a:pPr marL="82296" indent="0">
              <a:buNone/>
            </a:pPr>
            <a:r>
              <a:rPr lang="en-GB" sz="2800" dirty="0"/>
              <a:t>   &gt;  Cleaning </a:t>
            </a:r>
          </a:p>
          <a:p>
            <a:pPr marL="82296" indent="0">
              <a:buNone/>
            </a:pPr>
            <a:endParaRPr lang="en-GB" dirty="0"/>
          </a:p>
          <a:p>
            <a:pPr marL="82296" indent="0">
              <a:buNone/>
            </a:pPr>
            <a:endParaRPr lang="en-GB" dirty="0"/>
          </a:p>
        </p:txBody>
      </p:sp>
    </p:spTree>
    <p:extLst>
      <p:ext uri="{BB962C8B-B14F-4D97-AF65-F5344CB8AC3E}">
        <p14:creationId xmlns:p14="http://schemas.microsoft.com/office/powerpoint/2010/main" val="2433701041"/>
      </p:ext>
    </p:extLst>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title"/>
          </p:nvPr>
        </p:nvSpPr>
        <p:spPr>
          <a:xfrm>
            <a:off x="1606045" y="404664"/>
            <a:ext cx="5937755" cy="1008112"/>
          </a:xfrm>
        </p:spPr>
        <p:txBody>
          <a:bodyPr>
            <a:normAutofit fontScale="90000"/>
          </a:bodyPr>
          <a:lstStyle/>
          <a:p>
            <a:pPr eaLnBrk="1" hangingPunct="1"/>
            <a:r>
              <a:rPr lang="en-GB" sz="4000" b="1" dirty="0"/>
              <a:t>Zoning in the Surgery</a:t>
            </a:r>
          </a:p>
        </p:txBody>
      </p:sp>
      <p:sp>
        <p:nvSpPr>
          <p:cNvPr id="100354" name="Rectangle 3"/>
          <p:cNvSpPr>
            <a:spLocks noGrp="1" noChangeArrowheads="1"/>
          </p:cNvSpPr>
          <p:nvPr>
            <p:ph idx="1"/>
          </p:nvPr>
        </p:nvSpPr>
        <p:spPr>
          <a:xfrm>
            <a:off x="395288" y="1773238"/>
            <a:ext cx="7772400" cy="4680098"/>
          </a:xfrm>
        </p:spPr>
        <p:txBody>
          <a:bodyPr>
            <a:normAutofit lnSpcReduction="10000"/>
          </a:bodyPr>
          <a:lstStyle/>
          <a:p>
            <a:pPr eaLnBrk="1" hangingPunct="1">
              <a:buFontTx/>
              <a:buNone/>
            </a:pPr>
            <a:r>
              <a:rPr lang="en-GB" sz="2400" dirty="0">
                <a:cs typeface="Tahoma" pitchFamily="34" charset="0"/>
              </a:rPr>
              <a:t>	</a:t>
            </a:r>
            <a:r>
              <a:rPr lang="en-GB" sz="2400" b="1" dirty="0">
                <a:cs typeface="Tahoma" pitchFamily="34" charset="0"/>
              </a:rPr>
              <a:t>Aim:</a:t>
            </a:r>
          </a:p>
          <a:p>
            <a:pPr eaLnBrk="1" hangingPunct="1">
              <a:buFontTx/>
              <a:buNone/>
            </a:pPr>
            <a:endParaRPr lang="en-GB" sz="800" b="1" dirty="0">
              <a:cs typeface="Tahoma" pitchFamily="34" charset="0"/>
            </a:endParaRPr>
          </a:p>
          <a:p>
            <a:pPr eaLnBrk="1" hangingPunct="1">
              <a:buFontTx/>
              <a:buNone/>
            </a:pPr>
            <a:r>
              <a:rPr lang="en-GB" sz="2400" dirty="0">
                <a:cs typeface="Tahoma" pitchFamily="34" charset="0"/>
              </a:rPr>
              <a:t>   To separate areas likely to be contaminated with direct splatter or touch with PPE - ‘dirty zones’ - from those less likely to be contaminated - ‘clean zones’</a:t>
            </a:r>
            <a:endParaRPr lang="en-GB" dirty="0"/>
          </a:p>
          <a:p>
            <a:pPr eaLnBrk="1" hangingPunct="1">
              <a:buFontTx/>
              <a:buNone/>
            </a:pPr>
            <a:endParaRPr lang="en-GB" sz="1200" dirty="0"/>
          </a:p>
          <a:p>
            <a:pPr eaLnBrk="1" hangingPunct="1">
              <a:buFontTx/>
              <a:buNone/>
            </a:pPr>
            <a:r>
              <a:rPr lang="en-GB" sz="2400" dirty="0">
                <a:cs typeface="Tahoma" pitchFamily="34" charset="0"/>
              </a:rPr>
              <a:t>	</a:t>
            </a:r>
            <a:r>
              <a:rPr lang="en-GB" sz="2400" b="1" dirty="0">
                <a:cs typeface="Tahoma" pitchFamily="34" charset="0"/>
              </a:rPr>
              <a:t>Advantage:</a:t>
            </a:r>
          </a:p>
          <a:p>
            <a:pPr eaLnBrk="1" hangingPunct="1">
              <a:buFontTx/>
              <a:buNone/>
            </a:pPr>
            <a:endParaRPr lang="en-GB" sz="800" b="1" dirty="0">
              <a:cs typeface="Tahoma" pitchFamily="34" charset="0"/>
            </a:endParaRPr>
          </a:p>
          <a:p>
            <a:pPr eaLnBrk="1" hangingPunct="1">
              <a:buFontTx/>
              <a:buNone/>
            </a:pPr>
            <a:r>
              <a:rPr lang="en-GB" sz="2400" dirty="0">
                <a:cs typeface="Tahoma" pitchFamily="34" charset="0"/>
              </a:rPr>
              <a:t>   </a:t>
            </a:r>
            <a:r>
              <a:rPr lang="en-GB" sz="2400" dirty="0"/>
              <a:t>Minimizes the contamination of clean equipment, areas, instruments and materials.</a:t>
            </a:r>
          </a:p>
          <a:p>
            <a:pPr eaLnBrk="1" hangingPunct="1">
              <a:buFontTx/>
              <a:buNone/>
            </a:pPr>
            <a:r>
              <a:rPr lang="en-GB" sz="2400" dirty="0"/>
              <a:t>   Simplifies and speeds up the cleaning/disinfection process between patients</a:t>
            </a:r>
            <a:endParaRPr lang="en-GB" dirty="0"/>
          </a:p>
        </p:txBody>
      </p:sp>
    </p:spTree>
    <p:extLst>
      <p:ext uri="{BB962C8B-B14F-4D97-AF65-F5344CB8AC3E}">
        <p14:creationId xmlns:p14="http://schemas.microsoft.com/office/powerpoint/2010/main" val="2332633090"/>
      </p:ext>
    </p:extLst>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539552" y="260350"/>
            <a:ext cx="8136904" cy="1168400"/>
          </a:xfrm>
        </p:spPr>
        <p:txBody>
          <a:bodyPr>
            <a:normAutofit fontScale="90000"/>
          </a:bodyPr>
          <a:lstStyle/>
          <a:p>
            <a:pPr lvl="1" algn="ctr" fontAlgn="auto">
              <a:spcAft>
                <a:spcPts val="0"/>
              </a:spcAft>
              <a:defRPr/>
            </a:pPr>
            <a:r>
              <a:rPr lang="en-US" sz="2800" dirty="0">
                <a:solidFill>
                  <a:sysClr val="windowText" lastClr="000000"/>
                </a:solidFill>
              </a:rPr>
              <a:t>    Clinical Contact Surfaces</a:t>
            </a:r>
            <a:br>
              <a:rPr lang="en-US" sz="2800" dirty="0">
                <a:solidFill>
                  <a:sysClr val="windowText" lastClr="000000"/>
                </a:solidFill>
              </a:rPr>
            </a:br>
            <a:r>
              <a:rPr lang="en-US" sz="1700" dirty="0">
                <a:solidFill>
                  <a:sysClr val="windowText" lastClr="000000"/>
                </a:solidFill>
              </a:rPr>
              <a:t>High potential for contamination from spray or splatter or by hand contact </a:t>
            </a:r>
            <a:br>
              <a:rPr lang="en-US" sz="1700" dirty="0">
                <a:solidFill>
                  <a:sysClr val="windowText" lastClr="000000"/>
                </a:solidFill>
              </a:rPr>
            </a:br>
            <a:endParaRPr lang="en-US" sz="2800" dirty="0">
              <a:solidFill>
                <a:sysClr val="windowText" lastClr="000000"/>
              </a:solidFill>
            </a:endParaRPr>
          </a:p>
        </p:txBody>
      </p:sp>
      <p:pic>
        <p:nvPicPr>
          <p:cNvPr id="22531" name="Picture 3" descr="npo00007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6037" y="1949948"/>
            <a:ext cx="6415087" cy="4405312"/>
          </a:xfrm>
          <a:prstGeom prst="rect">
            <a:avLst/>
          </a:prstGeom>
          <a:noFill/>
          <a:ln w="9525">
            <a:solidFill>
              <a:srgbClr val="66FF33"/>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22532" name="Line 4"/>
          <p:cNvSpPr>
            <a:spLocks noChangeShapeType="1"/>
          </p:cNvSpPr>
          <p:nvPr/>
        </p:nvSpPr>
        <p:spPr bwMode="auto">
          <a:xfrm flipV="1">
            <a:off x="1687318" y="4121452"/>
            <a:ext cx="304800" cy="685800"/>
          </a:xfrm>
          <a:prstGeom prst="line">
            <a:avLst/>
          </a:prstGeom>
          <a:noFill/>
          <a:ln w="50800">
            <a:solidFill>
              <a:srgbClr val="66FF33"/>
            </a:solidFill>
            <a:round/>
            <a:headEnd/>
            <a:tailEnd type="triangle" w="lg" len="lg"/>
          </a:ln>
          <a:extLst>
            <a:ext uri="{909E8E84-426E-40DD-AFC4-6F175D3DCCD1}">
              <a14:hiddenFill xmlns:a14="http://schemas.microsoft.com/office/drawing/2010/main">
                <a:noFill/>
              </a14:hiddenFill>
            </a:ext>
          </a:extLst>
        </p:spPr>
        <p:txBody>
          <a:bodyPr wrap="none"/>
          <a:lstStyle/>
          <a:p>
            <a:endParaRPr lang="en-GB"/>
          </a:p>
        </p:txBody>
      </p:sp>
      <p:sp>
        <p:nvSpPr>
          <p:cNvPr id="22533" name="Line 5"/>
          <p:cNvSpPr>
            <a:spLocks noChangeShapeType="1"/>
          </p:cNvSpPr>
          <p:nvPr/>
        </p:nvSpPr>
        <p:spPr bwMode="auto">
          <a:xfrm flipV="1">
            <a:off x="2891250" y="4695825"/>
            <a:ext cx="303213" cy="687388"/>
          </a:xfrm>
          <a:prstGeom prst="line">
            <a:avLst/>
          </a:prstGeom>
          <a:noFill/>
          <a:ln w="50800">
            <a:solidFill>
              <a:srgbClr val="66FF33"/>
            </a:solidFill>
            <a:round/>
            <a:headEnd/>
            <a:tailEnd type="triangle" w="lg" len="lg"/>
          </a:ln>
          <a:extLst>
            <a:ext uri="{909E8E84-426E-40DD-AFC4-6F175D3DCCD1}">
              <a14:hiddenFill xmlns:a14="http://schemas.microsoft.com/office/drawing/2010/main">
                <a:noFill/>
              </a14:hiddenFill>
            </a:ext>
          </a:extLst>
        </p:spPr>
        <p:txBody>
          <a:bodyPr wrap="none"/>
          <a:lstStyle/>
          <a:p>
            <a:endParaRPr lang="en-GB"/>
          </a:p>
        </p:txBody>
      </p:sp>
      <p:sp>
        <p:nvSpPr>
          <p:cNvPr id="22534" name="Line 6"/>
          <p:cNvSpPr>
            <a:spLocks noChangeShapeType="1"/>
          </p:cNvSpPr>
          <p:nvPr/>
        </p:nvSpPr>
        <p:spPr bwMode="auto">
          <a:xfrm flipV="1">
            <a:off x="4156075" y="2780928"/>
            <a:ext cx="304800" cy="687388"/>
          </a:xfrm>
          <a:prstGeom prst="line">
            <a:avLst/>
          </a:prstGeom>
          <a:noFill/>
          <a:ln w="50800">
            <a:solidFill>
              <a:srgbClr val="66FF33"/>
            </a:solidFill>
            <a:round/>
            <a:headEnd/>
            <a:tailEnd type="triangle" w="lg" len="lg"/>
          </a:ln>
          <a:extLst>
            <a:ext uri="{909E8E84-426E-40DD-AFC4-6F175D3DCCD1}">
              <a14:hiddenFill xmlns:a14="http://schemas.microsoft.com/office/drawing/2010/main">
                <a:noFill/>
              </a14:hiddenFill>
            </a:ext>
          </a:extLst>
        </p:spPr>
        <p:txBody>
          <a:bodyPr wrap="none"/>
          <a:lstStyle/>
          <a:p>
            <a:endParaRPr lang="en-GB"/>
          </a:p>
        </p:txBody>
      </p:sp>
      <p:sp>
        <p:nvSpPr>
          <p:cNvPr id="22535" name="Line 7"/>
          <p:cNvSpPr>
            <a:spLocks noChangeShapeType="1"/>
          </p:cNvSpPr>
          <p:nvPr/>
        </p:nvSpPr>
        <p:spPr bwMode="auto">
          <a:xfrm flipV="1">
            <a:off x="5436623" y="4924028"/>
            <a:ext cx="306387" cy="685800"/>
          </a:xfrm>
          <a:prstGeom prst="line">
            <a:avLst/>
          </a:prstGeom>
          <a:noFill/>
          <a:ln w="50800">
            <a:solidFill>
              <a:srgbClr val="66FF33"/>
            </a:solidFill>
            <a:round/>
            <a:headEnd/>
            <a:tailEnd type="triangle" w="lg" len="lg"/>
          </a:ln>
          <a:extLst>
            <a:ext uri="{909E8E84-426E-40DD-AFC4-6F175D3DCCD1}">
              <a14:hiddenFill xmlns:a14="http://schemas.microsoft.com/office/drawing/2010/main">
                <a:noFill/>
              </a14:hiddenFill>
            </a:ext>
          </a:extLst>
        </p:spPr>
        <p:txBody>
          <a:bodyPr wrap="none"/>
          <a:lstStyle/>
          <a:p>
            <a:endParaRPr lang="en-GB"/>
          </a:p>
        </p:txBody>
      </p:sp>
      <p:sp>
        <p:nvSpPr>
          <p:cNvPr id="22536" name="Line 8"/>
          <p:cNvSpPr>
            <a:spLocks noChangeShapeType="1"/>
          </p:cNvSpPr>
          <p:nvPr/>
        </p:nvSpPr>
        <p:spPr bwMode="auto">
          <a:xfrm flipV="1">
            <a:off x="5530394" y="3993049"/>
            <a:ext cx="303213" cy="684213"/>
          </a:xfrm>
          <a:prstGeom prst="line">
            <a:avLst/>
          </a:prstGeom>
          <a:noFill/>
          <a:ln w="50800">
            <a:solidFill>
              <a:srgbClr val="66FF33"/>
            </a:solidFill>
            <a:round/>
            <a:headEnd/>
            <a:tailEnd type="triangle" w="lg" len="lg"/>
          </a:ln>
          <a:extLst>
            <a:ext uri="{909E8E84-426E-40DD-AFC4-6F175D3DCCD1}">
              <a14:hiddenFill xmlns:a14="http://schemas.microsoft.com/office/drawing/2010/main">
                <a:noFill/>
              </a14:hiddenFill>
            </a:ext>
          </a:extLst>
        </p:spPr>
        <p:txBody>
          <a:bodyPr wrap="none"/>
          <a:lstStyle/>
          <a:p>
            <a:endParaRPr lang="en-GB"/>
          </a:p>
        </p:txBody>
      </p:sp>
    </p:spTree>
    <p:extLst>
      <p:ext uri="{BB962C8B-B14F-4D97-AF65-F5344CB8AC3E}">
        <p14:creationId xmlns:p14="http://schemas.microsoft.com/office/powerpoint/2010/main" val="4125924750"/>
      </p:ext>
    </p:extLst>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What’s in your drawers?</a:t>
            </a:r>
          </a:p>
        </p:txBody>
      </p:sp>
      <p:sp>
        <p:nvSpPr>
          <p:cNvPr id="5" name="Content Placeholder 4"/>
          <p:cNvSpPr>
            <a:spLocks noGrp="1"/>
          </p:cNvSpPr>
          <p:nvPr>
            <p:ph sz="half" idx="2"/>
          </p:nvPr>
        </p:nvSpPr>
        <p:spPr/>
        <p:txBody>
          <a:bodyPr/>
          <a:lstStyle/>
          <a:p>
            <a:pPr marL="0" indent="0" algn="ctr">
              <a:buNone/>
            </a:pPr>
            <a:r>
              <a:rPr lang="en-GB" dirty="0"/>
              <a:t>REFLECT </a:t>
            </a:r>
          </a:p>
          <a:p>
            <a:r>
              <a:rPr lang="en-GB" dirty="0"/>
              <a:t>Where are your burs stored?</a:t>
            </a:r>
          </a:p>
          <a:p>
            <a:r>
              <a:rPr lang="en-GB" dirty="0"/>
              <a:t>What do you put out?</a:t>
            </a:r>
          </a:p>
          <a:p>
            <a:r>
              <a:rPr lang="en-GB" dirty="0"/>
              <a:t>Are the clinical areas tidy and free from clutter</a:t>
            </a:r>
          </a:p>
          <a:p>
            <a:r>
              <a:rPr lang="en-GB" dirty="0"/>
              <a:t>Do these items get the same standard as other instruments? </a:t>
            </a:r>
          </a:p>
          <a:p>
            <a:pPr marL="0" indent="0">
              <a:buNone/>
            </a:pPr>
            <a:endParaRPr lang="en-GB" dirty="0"/>
          </a:p>
        </p:txBody>
      </p:sp>
      <p:sp>
        <p:nvSpPr>
          <p:cNvPr id="4" name="Content Placeholder 3">
            <a:extLst>
              <a:ext uri="{FF2B5EF4-FFF2-40B4-BE49-F238E27FC236}">
                <a16:creationId xmlns:a16="http://schemas.microsoft.com/office/drawing/2014/main" id="{9950E40B-C674-4C3D-89C1-328E53BE75D3}"/>
              </a:ext>
            </a:extLst>
          </p:cNvPr>
          <p:cNvSpPr>
            <a:spLocks noGrp="1"/>
          </p:cNvSpPr>
          <p:nvPr>
            <p:ph sz="half" idx="1"/>
          </p:nvPr>
        </p:nvSpPr>
        <p:spPr/>
        <p:txBody>
          <a:bodyPr/>
          <a:lstStyle/>
          <a:p>
            <a:endParaRPr lang="en-GB"/>
          </a:p>
        </p:txBody>
      </p:sp>
    </p:spTree>
    <p:extLst>
      <p:ext uri="{BB962C8B-B14F-4D97-AF65-F5344CB8AC3E}">
        <p14:creationId xmlns:p14="http://schemas.microsoft.com/office/powerpoint/2010/main" val="4016770474"/>
      </p:ext>
    </p:extLst>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60648"/>
            <a:ext cx="7776864" cy="1143000"/>
          </a:xfrm>
        </p:spPr>
        <p:txBody>
          <a:bodyPr>
            <a:normAutofit fontScale="90000"/>
          </a:bodyPr>
          <a:lstStyle/>
          <a:p>
            <a:r>
              <a:rPr lang="en-GB" sz="3200" dirty="0"/>
              <a:t>National colour coding scheme</a:t>
            </a:r>
            <a:br>
              <a:rPr lang="en-GB" sz="3200" dirty="0"/>
            </a:br>
            <a:r>
              <a:rPr lang="en-GB" sz="3200" dirty="0"/>
              <a:t> for cleaning equipment</a:t>
            </a:r>
          </a:p>
        </p:txBody>
      </p:sp>
      <p:sp>
        <p:nvSpPr>
          <p:cNvPr id="3" name="Content Placeholder 2"/>
          <p:cNvSpPr>
            <a:spLocks noGrp="1"/>
          </p:cNvSpPr>
          <p:nvPr>
            <p:ph idx="1"/>
          </p:nvPr>
        </p:nvSpPr>
        <p:spPr>
          <a:xfrm>
            <a:off x="1435608" y="1844824"/>
            <a:ext cx="7498080" cy="4403576"/>
          </a:xfrm>
        </p:spPr>
        <p:txBody>
          <a:bodyPr/>
          <a:lstStyle/>
          <a:p>
            <a:pPr marL="0" indent="0">
              <a:buNone/>
            </a:pPr>
            <a:r>
              <a:rPr lang="en-GB" dirty="0">
                <a:solidFill>
                  <a:srgbClr val="FF0000"/>
                </a:solidFill>
              </a:rPr>
              <a:t>Red – Wash rooms</a:t>
            </a:r>
          </a:p>
          <a:p>
            <a:pPr marL="0" indent="0">
              <a:buNone/>
            </a:pPr>
            <a:endParaRPr lang="en-GB" dirty="0"/>
          </a:p>
          <a:p>
            <a:pPr marL="0" indent="0">
              <a:buNone/>
            </a:pPr>
            <a:r>
              <a:rPr lang="en-GB" dirty="0">
                <a:solidFill>
                  <a:schemeClr val="accent6">
                    <a:lumMod val="60000"/>
                    <a:lumOff val="40000"/>
                  </a:schemeClr>
                </a:solidFill>
              </a:rPr>
              <a:t>Blue – Offices </a:t>
            </a:r>
          </a:p>
          <a:p>
            <a:pPr marL="0" indent="0">
              <a:buNone/>
            </a:pPr>
            <a:endParaRPr lang="en-GB" dirty="0"/>
          </a:p>
          <a:p>
            <a:pPr marL="0" indent="0">
              <a:buNone/>
            </a:pPr>
            <a:r>
              <a:rPr lang="en-GB" dirty="0">
                <a:solidFill>
                  <a:srgbClr val="00B050"/>
                </a:solidFill>
              </a:rPr>
              <a:t>Green – Kitchens </a:t>
            </a:r>
          </a:p>
          <a:p>
            <a:pPr marL="0" indent="0">
              <a:buNone/>
            </a:pPr>
            <a:endParaRPr lang="en-GB" dirty="0"/>
          </a:p>
          <a:p>
            <a:pPr marL="0" indent="0">
              <a:buNone/>
            </a:pPr>
            <a:r>
              <a:rPr lang="en-GB" dirty="0">
                <a:solidFill>
                  <a:srgbClr val="FFFF00"/>
                </a:solidFill>
              </a:rPr>
              <a:t>Yellow – Clinical &amp; decontamination areas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357438"/>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5527358"/>
      </p:ext>
    </p:extLst>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87624" y="116632"/>
            <a:ext cx="6840760" cy="936104"/>
          </a:xfrm>
        </p:spPr>
        <p:txBody>
          <a:bodyPr/>
          <a:lstStyle/>
          <a:p>
            <a:r>
              <a:rPr lang="en-GB" dirty="0"/>
              <a:t>What to do when?</a:t>
            </a:r>
          </a:p>
        </p:txBody>
      </p:sp>
      <p:sp>
        <p:nvSpPr>
          <p:cNvPr id="6" name="Content Placeholder 5"/>
          <p:cNvSpPr>
            <a:spLocks noGrp="1"/>
          </p:cNvSpPr>
          <p:nvPr>
            <p:ph idx="1"/>
          </p:nvPr>
        </p:nvSpPr>
        <p:spPr>
          <a:xfrm>
            <a:off x="539552" y="1196752"/>
            <a:ext cx="8424936" cy="5472608"/>
          </a:xfrm>
        </p:spPr>
        <p:txBody>
          <a:bodyPr>
            <a:normAutofit/>
          </a:bodyPr>
          <a:lstStyle/>
          <a:p>
            <a:pPr lvl="0" defTabSz="457200" fontAlgn="auto">
              <a:spcAft>
                <a:spcPts val="0"/>
              </a:spcAft>
              <a:buFont typeface="Arial" panose="020B0604020202020204" pitchFamily="34" charset="0"/>
              <a:buChar char="•"/>
            </a:pPr>
            <a:r>
              <a:rPr lang="en-GB" sz="2000" kern="1200" dirty="0">
                <a:latin typeface="Tahoma" panose="020B0604030504040204" pitchFamily="34" charset="0"/>
                <a:ea typeface="Tahoma" panose="020B0604030504040204" pitchFamily="34" charset="0"/>
                <a:cs typeface="Tahoma" panose="020B0604030504040204" pitchFamily="34" charset="0"/>
              </a:rPr>
              <a:t>Damp dust clinical areas every morning</a:t>
            </a:r>
          </a:p>
          <a:p>
            <a:pPr marL="0" lvl="0" indent="0" defTabSz="457200" fontAlgn="auto">
              <a:spcAft>
                <a:spcPts val="0"/>
              </a:spcAft>
              <a:buNone/>
            </a:pPr>
            <a:endParaRPr lang="en-GB" sz="800" kern="1200" dirty="0">
              <a:latin typeface="Tahoma" panose="020B0604030504040204" pitchFamily="34" charset="0"/>
              <a:ea typeface="Tahoma" panose="020B0604030504040204" pitchFamily="34" charset="0"/>
              <a:cs typeface="Tahoma" panose="020B0604030504040204" pitchFamily="34" charset="0"/>
            </a:endParaRPr>
          </a:p>
          <a:p>
            <a:pPr lvl="0" defTabSz="457200" fontAlgn="auto">
              <a:spcAft>
                <a:spcPts val="0"/>
              </a:spcAft>
              <a:buFont typeface="Arial" panose="020B0604020202020204" pitchFamily="34" charset="0"/>
              <a:buChar char="•"/>
            </a:pPr>
            <a:r>
              <a:rPr lang="en-GB" sz="2000" kern="1200" dirty="0">
                <a:latin typeface="Tahoma" panose="020B0604030504040204" pitchFamily="34" charset="0"/>
                <a:ea typeface="Tahoma" panose="020B0604030504040204" pitchFamily="34" charset="0"/>
                <a:cs typeface="Tahoma" panose="020B0604030504040204" pitchFamily="34" charset="0"/>
              </a:rPr>
              <a:t>Look at the 1-2 meter radius</a:t>
            </a:r>
          </a:p>
          <a:p>
            <a:pPr marL="0" lvl="0" indent="0" defTabSz="457200" fontAlgn="auto">
              <a:spcAft>
                <a:spcPts val="0"/>
              </a:spcAft>
              <a:buNone/>
            </a:pPr>
            <a:endParaRPr lang="en-GB" sz="800" kern="1200" dirty="0">
              <a:latin typeface="Tahoma" panose="020B0604030504040204" pitchFamily="34" charset="0"/>
              <a:ea typeface="Tahoma" panose="020B0604030504040204" pitchFamily="34" charset="0"/>
              <a:cs typeface="Tahoma" panose="020B0604030504040204" pitchFamily="34" charset="0"/>
            </a:endParaRPr>
          </a:p>
          <a:p>
            <a:pPr lvl="0" defTabSz="457200" fontAlgn="auto">
              <a:spcAft>
                <a:spcPts val="0"/>
              </a:spcAft>
              <a:buFont typeface="Arial" panose="020B0604020202020204" pitchFamily="34" charset="0"/>
              <a:buChar char="•"/>
            </a:pPr>
            <a:r>
              <a:rPr lang="en-GB" sz="2000" kern="1200" dirty="0">
                <a:latin typeface="Tahoma" panose="020B0604030504040204" pitchFamily="34" charset="0"/>
                <a:ea typeface="Tahoma" panose="020B0604030504040204" pitchFamily="34" charset="0"/>
                <a:cs typeface="Tahoma" panose="020B0604030504040204" pitchFamily="34" charset="0"/>
              </a:rPr>
              <a:t>Put all items away or cover if needs to be out</a:t>
            </a:r>
          </a:p>
          <a:p>
            <a:pPr marL="0" lvl="0" indent="0" defTabSz="457200" fontAlgn="auto">
              <a:spcAft>
                <a:spcPts val="0"/>
              </a:spcAft>
              <a:buNone/>
            </a:pPr>
            <a:endParaRPr lang="en-GB" sz="800" kern="1200" dirty="0">
              <a:latin typeface="Tahoma" panose="020B0604030504040204" pitchFamily="34" charset="0"/>
              <a:ea typeface="Tahoma" panose="020B0604030504040204" pitchFamily="34" charset="0"/>
              <a:cs typeface="Tahoma" panose="020B0604030504040204" pitchFamily="34" charset="0"/>
            </a:endParaRPr>
          </a:p>
          <a:p>
            <a:pPr lvl="0" defTabSz="457200" fontAlgn="auto">
              <a:spcAft>
                <a:spcPts val="0"/>
              </a:spcAft>
              <a:buFont typeface="Arial" panose="020B0604020202020204" pitchFamily="34" charset="0"/>
              <a:buChar char="•"/>
            </a:pPr>
            <a:r>
              <a:rPr lang="en-GB" sz="2000" kern="1200" dirty="0">
                <a:latin typeface="Tahoma" panose="020B0604030504040204" pitchFamily="34" charset="0"/>
                <a:ea typeface="Tahoma" panose="020B0604030504040204" pitchFamily="34" charset="0"/>
                <a:cs typeface="Tahoma" panose="020B0604030504040204" pitchFamily="34" charset="0"/>
              </a:rPr>
              <a:t>Close door during patient treatment episode   </a:t>
            </a:r>
          </a:p>
          <a:p>
            <a:pPr marL="0" lvl="0" indent="0" defTabSz="457200" fontAlgn="auto">
              <a:spcAft>
                <a:spcPts val="0"/>
              </a:spcAft>
              <a:buNone/>
            </a:pPr>
            <a:endParaRPr lang="en-GB" sz="800" kern="1200" dirty="0">
              <a:latin typeface="Tahoma" panose="020B0604030504040204" pitchFamily="34" charset="0"/>
              <a:ea typeface="Tahoma" panose="020B0604030504040204" pitchFamily="34" charset="0"/>
              <a:cs typeface="Tahoma" panose="020B0604030504040204" pitchFamily="34" charset="0"/>
            </a:endParaRPr>
          </a:p>
          <a:p>
            <a:pPr lvl="0" defTabSz="457200" fontAlgn="auto">
              <a:spcAft>
                <a:spcPts val="0"/>
              </a:spcAft>
              <a:buFont typeface="Arial" panose="020B0604020202020204" pitchFamily="34" charset="0"/>
              <a:buChar char="•"/>
            </a:pPr>
            <a:r>
              <a:rPr lang="en-GB" sz="2000" kern="1200" dirty="0">
                <a:latin typeface="Tahoma" panose="020B0604030504040204" pitchFamily="34" charset="0"/>
                <a:ea typeface="Tahoma" panose="020B0604030504040204" pitchFamily="34" charset="0"/>
                <a:cs typeface="Tahoma" panose="020B0604030504040204" pitchFamily="34" charset="0"/>
              </a:rPr>
              <a:t>Decontamination following all treatment </a:t>
            </a:r>
          </a:p>
          <a:p>
            <a:pPr marL="0" lvl="0" indent="0" defTabSz="457200" fontAlgn="auto">
              <a:spcAft>
                <a:spcPts val="0"/>
              </a:spcAft>
              <a:buNone/>
            </a:pPr>
            <a:r>
              <a:rPr lang="en-GB" sz="2000" kern="1200" dirty="0">
                <a:latin typeface="Tahoma" panose="020B0604030504040204" pitchFamily="34" charset="0"/>
                <a:ea typeface="Tahoma" panose="020B0604030504040204" pitchFamily="34" charset="0"/>
                <a:cs typeface="Tahoma" panose="020B0604030504040204" pitchFamily="34" charset="0"/>
              </a:rPr>
              <a:t>   </a:t>
            </a:r>
            <a:endParaRPr lang="en-GB" kern="1200" dirty="0">
              <a:solidFill>
                <a:schemeClr val="tx2">
                  <a:lumMod val="60000"/>
                  <a:lumOff val="40000"/>
                </a:schemeClr>
              </a:solidFill>
              <a:latin typeface="Source Sans Pro"/>
            </a:endParaRPr>
          </a:p>
        </p:txBody>
      </p:sp>
    </p:spTree>
    <p:extLst>
      <p:ext uri="{BB962C8B-B14F-4D97-AF65-F5344CB8AC3E}">
        <p14:creationId xmlns:p14="http://schemas.microsoft.com/office/powerpoint/2010/main" val="2646712370"/>
      </p:ext>
    </p:extLst>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7521-1EB4-0152-8139-A5E5E085980E}"/>
              </a:ext>
            </a:extLst>
          </p:cNvPr>
          <p:cNvSpPr>
            <a:spLocks noGrp="1"/>
          </p:cNvSpPr>
          <p:nvPr>
            <p:ph type="title"/>
          </p:nvPr>
        </p:nvSpPr>
        <p:spPr/>
        <p:txBody>
          <a:bodyPr/>
          <a:lstStyle/>
          <a:p>
            <a:r>
              <a:rPr lang="en-GB" dirty="0"/>
              <a:t>Dental Water lines </a:t>
            </a:r>
          </a:p>
        </p:txBody>
      </p:sp>
      <p:pic>
        <p:nvPicPr>
          <p:cNvPr id="5" name="Content Placeholder 4">
            <a:extLst>
              <a:ext uri="{FF2B5EF4-FFF2-40B4-BE49-F238E27FC236}">
                <a16:creationId xmlns:a16="http://schemas.microsoft.com/office/drawing/2014/main" id="{E14ED12F-B3D4-F14A-12FD-ECE71E9A117D}"/>
              </a:ext>
            </a:extLst>
          </p:cNvPr>
          <p:cNvPicPr>
            <a:picLocks noGrp="1" noChangeAspect="1"/>
          </p:cNvPicPr>
          <p:nvPr>
            <p:ph idx="1"/>
          </p:nvPr>
        </p:nvPicPr>
        <p:blipFill>
          <a:blip r:embed="rId3"/>
          <a:stretch>
            <a:fillRect/>
          </a:stretch>
        </p:blipFill>
        <p:spPr>
          <a:xfrm>
            <a:off x="3006644" y="3443059"/>
            <a:ext cx="3130711" cy="1759040"/>
          </a:xfrm>
        </p:spPr>
      </p:pic>
      <p:sp>
        <p:nvSpPr>
          <p:cNvPr id="7" name="TextBox 6">
            <a:extLst>
              <a:ext uri="{FF2B5EF4-FFF2-40B4-BE49-F238E27FC236}">
                <a16:creationId xmlns:a16="http://schemas.microsoft.com/office/drawing/2014/main" id="{E674A6EE-BDED-B899-CAF7-92376598873E}"/>
              </a:ext>
            </a:extLst>
          </p:cNvPr>
          <p:cNvSpPr txBox="1"/>
          <p:nvPr/>
        </p:nvSpPr>
        <p:spPr>
          <a:xfrm>
            <a:off x="2483768" y="2292920"/>
            <a:ext cx="4572000" cy="1200329"/>
          </a:xfrm>
          <a:prstGeom prst="rect">
            <a:avLst/>
          </a:prstGeom>
          <a:noFill/>
        </p:spPr>
        <p:txBody>
          <a:bodyPr wrap="square">
            <a:spAutoFit/>
          </a:bodyPr>
          <a:lstStyle/>
          <a:p>
            <a:r>
              <a:rPr lang="en-GB" b="0" i="0" dirty="0">
                <a:solidFill>
                  <a:srgbClr val="212121"/>
                </a:solidFill>
                <a:effectLst/>
                <a:latin typeface="Open Sans" panose="020B0606030504020204" pitchFamily="34" charset="0"/>
              </a:rPr>
              <a:t>Water companies are required to keep (</a:t>
            </a:r>
            <a:r>
              <a:rPr lang="en-GB" b="0" i="1" dirty="0">
                <a:solidFill>
                  <a:srgbClr val="212121"/>
                </a:solidFill>
                <a:effectLst/>
                <a:latin typeface="Open Sans" panose="020B0606030504020204" pitchFamily="34" charset="0"/>
              </a:rPr>
              <a:t>bacterial limits</a:t>
            </a:r>
            <a:r>
              <a:rPr lang="en-GB" b="0" i="0" dirty="0">
                <a:solidFill>
                  <a:srgbClr val="212121"/>
                </a:solidFill>
                <a:effectLst/>
                <a:latin typeface="Open Sans" panose="020B0606030504020204" pitchFamily="34" charset="0"/>
              </a:rPr>
              <a:t>) them within the very strict limit of 100 Colony Forming Units (CFUs). </a:t>
            </a:r>
            <a:endParaRPr lang="en-GB" dirty="0"/>
          </a:p>
        </p:txBody>
      </p:sp>
      <p:sp>
        <p:nvSpPr>
          <p:cNvPr id="9" name="TextBox 8">
            <a:extLst>
              <a:ext uri="{FF2B5EF4-FFF2-40B4-BE49-F238E27FC236}">
                <a16:creationId xmlns:a16="http://schemas.microsoft.com/office/drawing/2014/main" id="{0DFD3DF1-A6A4-3889-1395-35907966EC1B}"/>
              </a:ext>
            </a:extLst>
          </p:cNvPr>
          <p:cNvSpPr txBox="1"/>
          <p:nvPr/>
        </p:nvSpPr>
        <p:spPr>
          <a:xfrm>
            <a:off x="1606046" y="5397588"/>
            <a:ext cx="5937754" cy="646331"/>
          </a:xfrm>
          <a:prstGeom prst="rect">
            <a:avLst/>
          </a:prstGeom>
          <a:noFill/>
        </p:spPr>
        <p:txBody>
          <a:bodyPr wrap="square">
            <a:spAutoFit/>
          </a:bodyPr>
          <a:lstStyle/>
          <a:p>
            <a:r>
              <a:rPr lang="en-GB" dirty="0"/>
              <a:t>https://www.cqc.org.uk/guidance-providers/dentists/dental-mythbuster-5-legionella-dental-waterline-management</a:t>
            </a:r>
          </a:p>
        </p:txBody>
      </p:sp>
    </p:spTree>
    <p:extLst>
      <p:ext uri="{BB962C8B-B14F-4D97-AF65-F5344CB8AC3E}">
        <p14:creationId xmlns:p14="http://schemas.microsoft.com/office/powerpoint/2010/main" val="2039343461"/>
      </p:ext>
    </p:extLst>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846640" cy="968152"/>
          </a:xfrm>
        </p:spPr>
        <p:txBody>
          <a:bodyPr>
            <a:normAutofit/>
          </a:bodyPr>
          <a:lstStyle/>
          <a:p>
            <a:r>
              <a:rPr lang="en-GB" sz="3600" dirty="0"/>
              <a:t>Dental Unit Water Lines </a:t>
            </a:r>
          </a:p>
        </p:txBody>
      </p:sp>
      <p:sp>
        <p:nvSpPr>
          <p:cNvPr id="5" name="Content Placeholder 4"/>
          <p:cNvSpPr>
            <a:spLocks noGrp="1"/>
          </p:cNvSpPr>
          <p:nvPr>
            <p:ph idx="1"/>
          </p:nvPr>
        </p:nvSpPr>
        <p:spPr>
          <a:xfrm>
            <a:off x="685800" y="1412776"/>
            <a:ext cx="7772400" cy="5328592"/>
          </a:xfrm>
        </p:spPr>
        <p:txBody>
          <a:bodyPr>
            <a:normAutofit fontScale="92500" lnSpcReduction="10000"/>
          </a:bodyPr>
          <a:lstStyle/>
          <a:p>
            <a:r>
              <a:rPr lang="en-GB" sz="2400" dirty="0"/>
              <a:t>Legionella risk assessment </a:t>
            </a:r>
            <a:r>
              <a:rPr lang="en-GB" sz="2400" b="1" dirty="0">
                <a:latin typeface="FS Albert"/>
                <a:hlinkClick r:id="rId3"/>
              </a:rPr>
              <a:t>Legionnaire’s Disease: the control of legionella bacteria in water systems</a:t>
            </a:r>
            <a:r>
              <a:rPr lang="en-GB" sz="2400" dirty="0">
                <a:latin typeface="FS Albert"/>
              </a:rPr>
              <a:t> (L8)</a:t>
            </a:r>
            <a:endParaRPr lang="en-GB" sz="2400" dirty="0"/>
          </a:p>
          <a:p>
            <a:pPr marL="0" indent="0">
              <a:buNone/>
            </a:pPr>
            <a:endParaRPr lang="en-GB" sz="800" dirty="0"/>
          </a:p>
          <a:p>
            <a:r>
              <a:rPr lang="en-GB" sz="2000" dirty="0"/>
              <a:t>Combination of methods of maintenance and cleaning will help reduce risk of bio contamination</a:t>
            </a:r>
          </a:p>
          <a:p>
            <a:pPr marL="0" indent="0">
              <a:buNone/>
            </a:pPr>
            <a:endParaRPr lang="en-GB" sz="800" dirty="0"/>
          </a:p>
          <a:p>
            <a:pPr lvl="1"/>
            <a:r>
              <a:rPr lang="en-GB" sz="2000" b="1" dirty="0">
                <a:solidFill>
                  <a:schemeClr val="accent1">
                    <a:lumMod val="50000"/>
                  </a:schemeClr>
                </a:solidFill>
              </a:rPr>
              <a:t>Daily maintenance:</a:t>
            </a:r>
          </a:p>
          <a:p>
            <a:pPr lvl="2"/>
            <a:r>
              <a:rPr lang="en-GB" sz="1600" dirty="0">
                <a:solidFill>
                  <a:schemeClr val="accent1">
                    <a:lumMod val="50000"/>
                  </a:schemeClr>
                </a:solidFill>
              </a:rPr>
              <a:t>Flush through hand piece for at least 2 mins before and at the end of each session</a:t>
            </a:r>
          </a:p>
          <a:p>
            <a:pPr lvl="2"/>
            <a:r>
              <a:rPr lang="en-GB" sz="1600" dirty="0">
                <a:solidFill>
                  <a:schemeClr val="accent1">
                    <a:lumMod val="50000"/>
                  </a:schemeClr>
                </a:solidFill>
              </a:rPr>
              <a:t>Flush for 30 secs between each patient</a:t>
            </a:r>
          </a:p>
          <a:p>
            <a:pPr lvl="2"/>
            <a:r>
              <a:rPr lang="en-GB" sz="1600" dirty="0">
                <a:solidFill>
                  <a:schemeClr val="accent1">
                    <a:lumMod val="50000"/>
                  </a:schemeClr>
                </a:solidFill>
              </a:rPr>
              <a:t>Use of good quality water in your unit bottles</a:t>
            </a:r>
          </a:p>
          <a:p>
            <a:pPr lvl="2"/>
            <a:r>
              <a:rPr lang="en-GB" sz="1600" dirty="0">
                <a:solidFill>
                  <a:schemeClr val="accent1">
                    <a:lumMod val="50000"/>
                  </a:schemeClr>
                </a:solidFill>
              </a:rPr>
              <a:t>Daily dosage system: ensure correct dosage to water / follow manufacturers instructions</a:t>
            </a:r>
          </a:p>
          <a:p>
            <a:pPr lvl="2"/>
            <a:r>
              <a:rPr lang="en-GB" sz="1600" dirty="0">
                <a:solidFill>
                  <a:schemeClr val="accent1">
                    <a:lumMod val="50000"/>
                  </a:schemeClr>
                </a:solidFill>
              </a:rPr>
              <a:t>Empty water bottle, clean according to manufacturers instructions and leave inverted to dry</a:t>
            </a:r>
          </a:p>
          <a:p>
            <a:pPr lvl="2"/>
            <a:r>
              <a:rPr lang="en-GB" sz="1600" dirty="0">
                <a:solidFill>
                  <a:schemeClr val="accent1">
                    <a:lumMod val="50000"/>
                  </a:schemeClr>
                </a:solidFill>
              </a:rPr>
              <a:t>Dental equipment with potential for backflow should have anti-retraction valve</a:t>
            </a:r>
          </a:p>
          <a:p>
            <a:pPr marL="914400" lvl="2" indent="0">
              <a:buNone/>
            </a:pPr>
            <a:endParaRPr lang="en-GB" sz="1600" dirty="0"/>
          </a:p>
          <a:p>
            <a:pPr lvl="1"/>
            <a:r>
              <a:rPr lang="en-GB" sz="2000" b="1" dirty="0"/>
              <a:t>NB </a:t>
            </a:r>
            <a:r>
              <a:rPr lang="en-GB" sz="2000" dirty="0"/>
              <a:t>Always refer to manufacturers guidelines</a:t>
            </a:r>
          </a:p>
          <a:p>
            <a:pPr marL="0" indent="0">
              <a:buNone/>
            </a:pPr>
            <a:endParaRPr lang="en-GB" dirty="0"/>
          </a:p>
        </p:txBody>
      </p:sp>
    </p:spTree>
    <p:extLst>
      <p:ext uri="{BB962C8B-B14F-4D97-AF65-F5344CB8AC3E}">
        <p14:creationId xmlns:p14="http://schemas.microsoft.com/office/powerpoint/2010/main" val="2477868874"/>
      </p:ext>
    </p:extLst>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260648"/>
            <a:ext cx="5937755" cy="857324"/>
          </a:xfrm>
        </p:spPr>
        <p:txBody>
          <a:bodyPr/>
          <a:lstStyle/>
          <a:p>
            <a:r>
              <a:rPr lang="en-GB" dirty="0"/>
              <a:t>Water lines </a:t>
            </a:r>
          </a:p>
        </p:txBody>
      </p:sp>
      <p:sp>
        <p:nvSpPr>
          <p:cNvPr id="3" name="Content Placeholder 2"/>
          <p:cNvSpPr>
            <a:spLocks noGrp="1"/>
          </p:cNvSpPr>
          <p:nvPr>
            <p:ph idx="1"/>
          </p:nvPr>
        </p:nvSpPr>
        <p:spPr>
          <a:xfrm>
            <a:off x="827584" y="1628800"/>
            <a:ext cx="7848871" cy="4896543"/>
          </a:xfrm>
        </p:spPr>
        <p:txBody>
          <a:bodyPr>
            <a:normAutofit/>
          </a:bodyPr>
          <a:lstStyle/>
          <a:p>
            <a:pPr lvl="1">
              <a:defRPr/>
            </a:pPr>
            <a:r>
              <a:rPr lang="en-GB" sz="2000" b="1" dirty="0">
                <a:solidFill>
                  <a:srgbClr val="000000"/>
                </a:solidFill>
                <a:cs typeface="Tahoma" pitchFamily="34" charset="0"/>
              </a:rPr>
              <a:t>Periodical disinfection:</a:t>
            </a:r>
          </a:p>
          <a:p>
            <a:pPr lvl="2">
              <a:defRPr/>
            </a:pPr>
            <a:r>
              <a:rPr lang="en-GB" sz="1800" dirty="0">
                <a:solidFill>
                  <a:srgbClr val="000000"/>
                </a:solidFill>
              </a:rPr>
              <a:t>HTM states ‘this should be done periodically not specific on how often’</a:t>
            </a:r>
          </a:p>
          <a:p>
            <a:pPr lvl="2">
              <a:defRPr/>
            </a:pPr>
            <a:r>
              <a:rPr lang="en-GB" sz="1800" dirty="0">
                <a:solidFill>
                  <a:srgbClr val="000000"/>
                </a:solidFill>
              </a:rPr>
              <a:t>There are a number of effective products </a:t>
            </a:r>
          </a:p>
          <a:p>
            <a:pPr lvl="2">
              <a:defRPr/>
            </a:pPr>
            <a:r>
              <a:rPr lang="en-GB" sz="1800" dirty="0">
                <a:solidFill>
                  <a:srgbClr val="000000"/>
                </a:solidFill>
              </a:rPr>
              <a:t>In all cases the manufacturers instructions should be consulted</a:t>
            </a:r>
          </a:p>
          <a:p>
            <a:pPr lvl="2">
              <a:defRPr/>
            </a:pPr>
            <a:r>
              <a:rPr lang="en-GB" sz="1800" dirty="0">
                <a:solidFill>
                  <a:srgbClr val="000000"/>
                </a:solidFill>
              </a:rPr>
              <a:t>Aids the removal of Bio-film</a:t>
            </a:r>
          </a:p>
          <a:p>
            <a:pPr lvl="2">
              <a:defRPr/>
            </a:pPr>
            <a:r>
              <a:rPr lang="en-GB" sz="1800" dirty="0">
                <a:solidFill>
                  <a:srgbClr val="000000"/>
                </a:solidFill>
              </a:rPr>
              <a:t>Ensure lines are flushed for at least 3 mins after disinfection before return to clinical use</a:t>
            </a:r>
          </a:p>
          <a:p>
            <a:pPr marL="342900" lvl="1" indent="-342900">
              <a:defRPr/>
            </a:pPr>
            <a:endParaRPr lang="en-GB" sz="2000" b="1" dirty="0">
              <a:solidFill>
                <a:srgbClr val="000000"/>
              </a:solidFill>
            </a:endParaRPr>
          </a:p>
          <a:p>
            <a:pPr marL="342900" lvl="1" indent="-342900">
              <a:defRPr/>
            </a:pPr>
            <a:r>
              <a:rPr lang="en-GB" sz="2000" b="1" dirty="0">
                <a:solidFill>
                  <a:srgbClr val="000000"/>
                </a:solidFill>
              </a:rPr>
              <a:t>NB </a:t>
            </a:r>
            <a:r>
              <a:rPr lang="en-GB" sz="2000" dirty="0">
                <a:solidFill>
                  <a:srgbClr val="000000"/>
                </a:solidFill>
              </a:rPr>
              <a:t>Always refer to manufacturers guidelines</a:t>
            </a:r>
          </a:p>
          <a:p>
            <a:pPr lvl="0">
              <a:buNone/>
              <a:defRPr/>
            </a:pPr>
            <a:endParaRPr lang="en-GB" sz="2000" dirty="0">
              <a:solidFill>
                <a:srgbClr val="000000"/>
              </a:solidFill>
              <a:cs typeface="Tahoma" pitchFamily="34" charset="0"/>
            </a:endParaRPr>
          </a:p>
          <a:p>
            <a:pPr lvl="0">
              <a:defRPr/>
            </a:pPr>
            <a:r>
              <a:rPr lang="en-GB" sz="2000" dirty="0">
                <a:solidFill>
                  <a:srgbClr val="000000"/>
                </a:solidFill>
                <a:cs typeface="Tahoma" pitchFamily="34" charset="0"/>
              </a:rPr>
              <a:t>For surgical procedures sterile water or saline from a separate single source should be used</a:t>
            </a:r>
          </a:p>
          <a:p>
            <a:pPr marL="0" indent="0">
              <a:buNone/>
            </a:pPr>
            <a:endParaRPr lang="en-GB" dirty="0"/>
          </a:p>
        </p:txBody>
      </p:sp>
    </p:spTree>
    <p:extLst>
      <p:ext uri="{BB962C8B-B14F-4D97-AF65-F5344CB8AC3E}">
        <p14:creationId xmlns:p14="http://schemas.microsoft.com/office/powerpoint/2010/main" val="1842554809"/>
      </p:ext>
    </p:extLst>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Decontamination </a:t>
            </a:r>
          </a:p>
        </p:txBody>
      </p:sp>
      <p:sp>
        <p:nvSpPr>
          <p:cNvPr id="5" name="Content Placeholder 4">
            <a:extLst>
              <a:ext uri="{FF2B5EF4-FFF2-40B4-BE49-F238E27FC236}">
                <a16:creationId xmlns:a16="http://schemas.microsoft.com/office/drawing/2014/main" id="{F2CE73EF-97D9-4964-9894-B27C069A256F}"/>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482386089"/>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6234109" y="1520698"/>
            <a:ext cx="2805112" cy="334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562" y="1574519"/>
            <a:ext cx="2615034" cy="3366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bwMode="auto">
          <a:xfrm>
            <a:off x="3851920" y="4941168"/>
            <a:ext cx="1944216"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p:nvPr/>
        </p:nvCxnSpPr>
        <p:spPr bwMode="auto">
          <a:xfrm>
            <a:off x="3851920" y="1484784"/>
            <a:ext cx="1944216"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Connector 4"/>
          <p:cNvCxnSpPr/>
          <p:nvPr/>
        </p:nvCxnSpPr>
        <p:spPr bwMode="auto">
          <a:xfrm>
            <a:off x="3419873" y="1484784"/>
            <a:ext cx="2448271"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3419873" y="1484784"/>
            <a:ext cx="0" cy="3456384"/>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a:off x="3419873" y="4941168"/>
            <a:ext cx="2376263"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5868144" y="1484784"/>
            <a:ext cx="0" cy="3456384"/>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a:extLst>
              <a:ext uri="{FF2B5EF4-FFF2-40B4-BE49-F238E27FC236}">
                <a16:creationId xmlns:a16="http://schemas.microsoft.com/office/drawing/2014/main" id="{432AD793-F36C-5E20-6BF6-E2B7FD47C7F7}"/>
              </a:ext>
            </a:extLst>
          </p:cNvPr>
          <p:cNvPicPr>
            <a:picLocks noChangeAspect="1"/>
          </p:cNvPicPr>
          <p:nvPr/>
        </p:nvPicPr>
        <p:blipFill>
          <a:blip r:embed="rId5"/>
          <a:stretch>
            <a:fillRect/>
          </a:stretch>
        </p:blipFill>
        <p:spPr>
          <a:xfrm>
            <a:off x="3423103" y="1484783"/>
            <a:ext cx="2445039" cy="3456383"/>
          </a:xfrm>
          <a:prstGeom prst="rect">
            <a:avLst/>
          </a:prstGeom>
        </p:spPr>
      </p:pic>
      <p:pic>
        <p:nvPicPr>
          <p:cNvPr id="8" name="Picture 7">
            <a:extLst>
              <a:ext uri="{FF2B5EF4-FFF2-40B4-BE49-F238E27FC236}">
                <a16:creationId xmlns:a16="http://schemas.microsoft.com/office/drawing/2014/main" id="{8286A401-EC8C-4481-CBA9-576A7F27C6C6}"/>
              </a:ext>
            </a:extLst>
          </p:cNvPr>
          <p:cNvPicPr>
            <a:picLocks noChangeAspect="1"/>
          </p:cNvPicPr>
          <p:nvPr/>
        </p:nvPicPr>
        <p:blipFill>
          <a:blip r:embed="rId6"/>
          <a:stretch>
            <a:fillRect/>
          </a:stretch>
        </p:blipFill>
        <p:spPr>
          <a:xfrm>
            <a:off x="5868142" y="5011663"/>
            <a:ext cx="3163112" cy="1771668"/>
          </a:xfrm>
          <a:prstGeom prst="rect">
            <a:avLst/>
          </a:prstGeom>
        </p:spPr>
      </p:pic>
      <p:pic>
        <p:nvPicPr>
          <p:cNvPr id="13" name="Picture 12">
            <a:extLst>
              <a:ext uri="{FF2B5EF4-FFF2-40B4-BE49-F238E27FC236}">
                <a16:creationId xmlns:a16="http://schemas.microsoft.com/office/drawing/2014/main" id="{7CA19BDB-E718-FADF-58C9-EAE2DE5DD856}"/>
              </a:ext>
            </a:extLst>
          </p:cNvPr>
          <p:cNvPicPr>
            <a:picLocks noChangeAspect="1"/>
          </p:cNvPicPr>
          <p:nvPr/>
        </p:nvPicPr>
        <p:blipFill>
          <a:blip r:embed="rId7"/>
          <a:stretch>
            <a:fillRect/>
          </a:stretch>
        </p:blipFill>
        <p:spPr>
          <a:xfrm>
            <a:off x="2395539" y="1371421"/>
            <a:ext cx="4352921" cy="4115157"/>
          </a:xfrm>
          <a:prstGeom prst="rect">
            <a:avLst/>
          </a:prstGeom>
        </p:spPr>
      </p:pic>
      <p:pic>
        <p:nvPicPr>
          <p:cNvPr id="3" name="Picture 2">
            <a:extLst>
              <a:ext uri="{FF2B5EF4-FFF2-40B4-BE49-F238E27FC236}">
                <a16:creationId xmlns:a16="http://schemas.microsoft.com/office/drawing/2014/main" id="{3528CB01-E5DB-3A5F-84D3-6A136B3C903D}"/>
              </a:ext>
            </a:extLst>
          </p:cNvPr>
          <p:cNvPicPr>
            <a:picLocks noChangeAspect="1"/>
          </p:cNvPicPr>
          <p:nvPr/>
        </p:nvPicPr>
        <p:blipFill>
          <a:blip r:embed="rId8"/>
          <a:stretch>
            <a:fillRect/>
          </a:stretch>
        </p:blipFill>
        <p:spPr>
          <a:xfrm>
            <a:off x="284562" y="5011663"/>
            <a:ext cx="3035316" cy="1771667"/>
          </a:xfrm>
          <a:prstGeom prst="rect">
            <a:avLst/>
          </a:prstGeom>
        </p:spPr>
      </p:pic>
    </p:spTree>
    <p:extLst>
      <p:ext uri="{BB962C8B-B14F-4D97-AF65-F5344CB8AC3E}">
        <p14:creationId xmlns:p14="http://schemas.microsoft.com/office/powerpoint/2010/main" val="147630323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74BD-358B-7031-3661-CF1258BFD45F}"/>
              </a:ext>
            </a:extLst>
          </p:cNvPr>
          <p:cNvSpPr>
            <a:spLocks noGrp="1"/>
          </p:cNvSpPr>
          <p:nvPr>
            <p:ph type="title"/>
          </p:nvPr>
        </p:nvSpPr>
        <p:spPr>
          <a:xfrm>
            <a:off x="515126" y="1722430"/>
            <a:ext cx="2400300" cy="3345872"/>
          </a:xfrm>
        </p:spPr>
        <p:txBody>
          <a:bodyPr>
            <a:normAutofit/>
          </a:bodyPr>
          <a:lstStyle/>
          <a:p>
            <a:r>
              <a:rPr lang="en-US">
                <a:solidFill>
                  <a:srgbClr val="FFFFFF"/>
                </a:solidFill>
              </a:rPr>
              <a:t>Infection control</a:t>
            </a:r>
          </a:p>
        </p:txBody>
      </p:sp>
      <p:sp>
        <p:nvSpPr>
          <p:cNvPr id="3" name="Content Placeholder 2">
            <a:extLst>
              <a:ext uri="{FF2B5EF4-FFF2-40B4-BE49-F238E27FC236}">
                <a16:creationId xmlns:a16="http://schemas.microsoft.com/office/drawing/2014/main" id="{DB9F3B03-0F14-B6A1-9477-73B2407A72CE}"/>
              </a:ext>
            </a:extLst>
          </p:cNvPr>
          <p:cNvSpPr>
            <a:spLocks noGrp="1"/>
          </p:cNvSpPr>
          <p:nvPr>
            <p:ph idx="1"/>
          </p:nvPr>
        </p:nvSpPr>
        <p:spPr>
          <a:xfrm>
            <a:off x="3335482" y="1300759"/>
            <a:ext cx="5179868" cy="4189214"/>
          </a:xfrm>
        </p:spPr>
        <p:txBody>
          <a:bodyPr anchor="ctr">
            <a:normAutofit lnSpcReduction="10000"/>
          </a:bodyPr>
          <a:lstStyle/>
          <a:p>
            <a:pPr marL="0" indent="0">
              <a:buNone/>
            </a:pPr>
            <a:r>
              <a:rPr lang="en-GB" dirty="0">
                <a:latin typeface="FS Albert"/>
              </a:rPr>
              <a:t>The requirements for in-house decontamination are described in the following guidance:</a:t>
            </a:r>
          </a:p>
          <a:p>
            <a:pPr>
              <a:buFont typeface="Arial" panose="020B0604020202020204" pitchFamily="34" charset="0"/>
              <a:buChar char="•"/>
            </a:pPr>
            <a:r>
              <a:rPr lang="en-GB" dirty="0">
                <a:latin typeface="FS Albert"/>
              </a:rPr>
              <a:t>England – HTM 01-05: </a:t>
            </a:r>
            <a:r>
              <a:rPr lang="en-GB" b="1" dirty="0">
                <a:latin typeface="FS Albert"/>
                <a:hlinkClick r:id="rId2"/>
              </a:rPr>
              <a:t>Decontamination in primary care dental practices</a:t>
            </a:r>
            <a:r>
              <a:rPr lang="en-GB" dirty="0">
                <a:latin typeface="FS Albert"/>
              </a:rPr>
              <a:t> and the Health and Social Care Act 2008: </a:t>
            </a:r>
            <a:r>
              <a:rPr lang="en-GB" b="1" dirty="0">
                <a:latin typeface="FS Albert"/>
                <a:hlinkClick r:id="rId3"/>
              </a:rPr>
              <a:t>Code of practice on the prevention and control of health associated infection and related guidance</a:t>
            </a:r>
            <a:endParaRPr lang="en-GB" dirty="0">
              <a:latin typeface="FS Albert"/>
            </a:endParaRPr>
          </a:p>
          <a:p>
            <a:pPr>
              <a:buFont typeface="Arial" panose="020B0604020202020204" pitchFamily="34" charset="0"/>
              <a:buChar char="•"/>
            </a:pPr>
            <a:r>
              <a:rPr lang="en-GB" dirty="0">
                <a:latin typeface="FS Albert"/>
              </a:rPr>
              <a:t>Scottish Dental Clinical Effectiveness Programme – </a:t>
            </a:r>
            <a:r>
              <a:rPr lang="en-GB" b="1" dirty="0">
                <a:latin typeface="FS Albert"/>
                <a:hlinkClick r:id="rId4"/>
              </a:rPr>
              <a:t>Decontamination into Practice</a:t>
            </a:r>
            <a:endParaRPr lang="en-GB" dirty="0">
              <a:latin typeface="FS Albert"/>
            </a:endParaRPr>
          </a:p>
          <a:p>
            <a:pPr>
              <a:buFont typeface="Arial" panose="020B0604020202020204" pitchFamily="34" charset="0"/>
              <a:buChar char="•"/>
            </a:pPr>
            <a:r>
              <a:rPr lang="en-GB" dirty="0">
                <a:latin typeface="FS Albert"/>
              </a:rPr>
              <a:t>Northern Ireland – </a:t>
            </a:r>
            <a:r>
              <a:rPr lang="en-GB" b="1" dirty="0">
                <a:latin typeface="FS Albert"/>
                <a:hlinkClick r:id="rId2"/>
              </a:rPr>
              <a:t>HTM 01-05</a:t>
            </a:r>
            <a:r>
              <a:rPr lang="en-GB" dirty="0">
                <a:latin typeface="FS Albert"/>
              </a:rPr>
              <a:t> as amended by </a:t>
            </a:r>
            <a:r>
              <a:rPr lang="en-GB" b="1" dirty="0">
                <a:latin typeface="FS Albert"/>
                <a:hlinkClick r:id="rId5"/>
              </a:rPr>
              <a:t>PEL 13-13</a:t>
            </a:r>
            <a:endParaRPr lang="en-GB" dirty="0">
              <a:latin typeface="FS Albert"/>
            </a:endParaRPr>
          </a:p>
          <a:p>
            <a:pPr>
              <a:buFont typeface="Arial" panose="020B0604020202020204" pitchFamily="34" charset="0"/>
              <a:buChar char="•"/>
            </a:pPr>
            <a:r>
              <a:rPr lang="en-GB" dirty="0">
                <a:latin typeface="FS Albert"/>
              </a:rPr>
              <a:t>Wales – WHTM 01-05: Decontamination in primary care dental practices and community dental services</a:t>
            </a:r>
          </a:p>
          <a:p>
            <a:endParaRPr lang="en-US" dirty="0"/>
          </a:p>
        </p:txBody>
      </p:sp>
    </p:spTree>
    <p:extLst>
      <p:ext uri="{BB962C8B-B14F-4D97-AF65-F5344CB8AC3E}">
        <p14:creationId xmlns:p14="http://schemas.microsoft.com/office/powerpoint/2010/main" val="4184119489"/>
      </p:ext>
    </p:extLst>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1043608" y="404664"/>
            <a:ext cx="7200800" cy="864096"/>
          </a:xfrm>
        </p:spPr>
        <p:txBody>
          <a:bodyPr>
            <a:normAutofit/>
          </a:bodyPr>
          <a:lstStyle/>
          <a:p>
            <a:pPr eaLnBrk="1" hangingPunct="1"/>
            <a:r>
              <a:rPr lang="en-GB" dirty="0"/>
              <a:t>Local Decontamination Unit</a:t>
            </a:r>
            <a:endParaRPr lang="en-US" dirty="0"/>
          </a:p>
        </p:txBody>
      </p:sp>
      <p:sp>
        <p:nvSpPr>
          <p:cNvPr id="61442" name="Content Placeholder 2"/>
          <p:cNvSpPr>
            <a:spLocks noGrp="1"/>
          </p:cNvSpPr>
          <p:nvPr>
            <p:ph sz="half" idx="1"/>
          </p:nvPr>
        </p:nvSpPr>
        <p:spPr>
          <a:xfrm>
            <a:off x="179512" y="1628800"/>
            <a:ext cx="5472608" cy="4968552"/>
          </a:xfrm>
        </p:spPr>
        <p:txBody>
          <a:bodyPr>
            <a:normAutofit/>
          </a:bodyPr>
          <a:lstStyle/>
          <a:p>
            <a:r>
              <a:rPr lang="en-GB" sz="2000" dirty="0">
                <a:latin typeface="Tahoma" pitchFamily="34" charset="0"/>
                <a:cs typeface="Tahoma" pitchFamily="34" charset="0"/>
              </a:rPr>
              <a:t>Should be separate from clinical treatment area</a:t>
            </a:r>
          </a:p>
          <a:p>
            <a:pPr eaLnBrk="1" hangingPunct="1"/>
            <a:r>
              <a:rPr lang="en-GB" sz="2000" dirty="0">
                <a:latin typeface="Tahoma" pitchFamily="34" charset="0"/>
                <a:cs typeface="Tahoma" pitchFamily="34" charset="0"/>
              </a:rPr>
              <a:t>A dirty to clean workflow should be clearly followed</a:t>
            </a:r>
          </a:p>
          <a:p>
            <a:pPr eaLnBrk="1" hangingPunct="1"/>
            <a:r>
              <a:rPr lang="en-GB" sz="2000" dirty="0">
                <a:latin typeface="Tahoma" pitchFamily="34" charset="0"/>
                <a:cs typeface="Tahoma" pitchFamily="34" charset="0"/>
              </a:rPr>
              <a:t>Segregation between dirty and clean</a:t>
            </a:r>
          </a:p>
          <a:p>
            <a:pPr eaLnBrk="1" hangingPunct="1"/>
            <a:r>
              <a:rPr lang="en-GB" sz="2000" dirty="0">
                <a:latin typeface="Tahoma" pitchFamily="34" charset="0"/>
                <a:cs typeface="Tahoma" pitchFamily="34" charset="0"/>
              </a:rPr>
              <a:t>Surfaces should be continuous and easily cleaned/disinfected</a:t>
            </a:r>
          </a:p>
          <a:p>
            <a:pPr eaLnBrk="1" hangingPunct="1"/>
            <a:r>
              <a:rPr lang="en-GB" sz="2000" dirty="0">
                <a:latin typeface="Tahoma" pitchFamily="34" charset="0"/>
                <a:cs typeface="Tahoma" pitchFamily="34" charset="0"/>
              </a:rPr>
              <a:t>Where possible the air movement should be from clean to dirty areas</a:t>
            </a:r>
          </a:p>
          <a:p>
            <a:pPr eaLnBrk="1" hangingPunct="1"/>
            <a:r>
              <a:rPr lang="en-GB" sz="2000" dirty="0">
                <a:latin typeface="Tahoma" pitchFamily="34" charset="0"/>
                <a:cs typeface="Tahoma" pitchFamily="34" charset="0"/>
              </a:rPr>
              <a:t>RO or other provision of good quality water </a:t>
            </a:r>
          </a:p>
          <a:p>
            <a:pPr eaLnBrk="1" hangingPunct="1"/>
            <a:r>
              <a:rPr lang="en-GB" sz="2000" dirty="0">
                <a:latin typeface="Tahoma" pitchFamily="34" charset="0"/>
                <a:cs typeface="Tahoma" pitchFamily="34" charset="0"/>
              </a:rPr>
              <a:t>Separate hand washing facilities </a:t>
            </a:r>
          </a:p>
          <a:p>
            <a:pPr eaLnBrk="1" hangingPunct="1"/>
            <a:r>
              <a:rPr lang="en-GB" sz="2000" dirty="0">
                <a:latin typeface="Tahoma" pitchFamily="34" charset="0"/>
                <a:cs typeface="Tahoma" pitchFamily="34" charset="0"/>
              </a:rPr>
              <a:t>Administrative area</a:t>
            </a:r>
          </a:p>
          <a:p>
            <a:pPr eaLnBrk="1" hangingPunct="1">
              <a:buFontTx/>
              <a:buNone/>
            </a:pPr>
            <a:endParaRPr lang="en-GB" sz="2000" dirty="0">
              <a:latin typeface="Tahoma" pitchFamily="34" charset="0"/>
              <a:cs typeface="Tahoma" pitchFamily="34" charset="0"/>
            </a:endParaRPr>
          </a:p>
          <a:p>
            <a:pPr eaLnBrk="1" hangingPunct="1"/>
            <a:endParaRPr lang="en-US" sz="2000" dirty="0">
              <a:latin typeface="Tahoma" pitchFamily="34" charset="0"/>
              <a:cs typeface="Tahoma" pitchFamily="34" charset="0"/>
            </a:endParaRPr>
          </a:p>
        </p:txBody>
      </p:sp>
      <p:sp>
        <p:nvSpPr>
          <p:cNvPr id="3" name="Content Placeholder 2">
            <a:extLst>
              <a:ext uri="{FF2B5EF4-FFF2-40B4-BE49-F238E27FC236}">
                <a16:creationId xmlns:a16="http://schemas.microsoft.com/office/drawing/2014/main" id="{AA2A294F-34D8-4546-9FBD-CC11EEE01361}"/>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3372368586"/>
      </p:ext>
    </p:extLst>
  </p:cSld>
  <p:clrMapOvr>
    <a:masterClrMapping/>
  </p:clrMapOvr>
  <p:transition>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52048"/>
            <a:ext cx="7344816" cy="1188720"/>
          </a:xfrm>
        </p:spPr>
        <p:txBody>
          <a:bodyPr/>
          <a:lstStyle/>
          <a:p>
            <a:r>
              <a:rPr lang="en-GB" dirty="0"/>
              <a:t>Manager</a:t>
            </a:r>
          </a:p>
        </p:txBody>
      </p:sp>
      <p:sp>
        <p:nvSpPr>
          <p:cNvPr id="3" name="Content Placeholder 2"/>
          <p:cNvSpPr>
            <a:spLocks noGrp="1"/>
          </p:cNvSpPr>
          <p:nvPr>
            <p:ph idx="1"/>
          </p:nvPr>
        </p:nvSpPr>
        <p:spPr>
          <a:xfrm>
            <a:off x="467544" y="1340768"/>
            <a:ext cx="8568952" cy="5517232"/>
          </a:xfrm>
        </p:spPr>
        <p:txBody>
          <a:bodyPr/>
          <a:lstStyle/>
          <a:p>
            <a:r>
              <a:rPr lang="en-GB" sz="2800" b="1" dirty="0">
                <a:solidFill>
                  <a:schemeClr val="bg1">
                    <a:lumMod val="50000"/>
                  </a:schemeClr>
                </a:solidFill>
                <a:latin typeface="Tahoma" pitchFamily="34" charset="0"/>
                <a:cs typeface="Tahoma" pitchFamily="34" charset="0"/>
              </a:rPr>
              <a:t>Manager e.g. practice principal</a:t>
            </a:r>
          </a:p>
          <a:p>
            <a:pPr>
              <a:buNone/>
            </a:pPr>
            <a:r>
              <a:rPr lang="en-GB" dirty="0">
                <a:latin typeface="Tahoma" pitchFamily="34" charset="0"/>
                <a:cs typeface="Tahoma" pitchFamily="34" charset="0"/>
              </a:rPr>
              <a:t>   </a:t>
            </a:r>
            <a:r>
              <a:rPr lang="en-GB" sz="2800" dirty="0">
                <a:latin typeface="Tahoma" pitchFamily="34" charset="0"/>
                <a:cs typeface="Tahoma" pitchFamily="34" charset="0"/>
              </a:rPr>
              <a:t>Person ultimately accountable for the operation of the LDU (local decontamination unit) </a:t>
            </a:r>
          </a:p>
          <a:p>
            <a:pPr>
              <a:buNone/>
            </a:pPr>
            <a:r>
              <a:rPr lang="en-GB" dirty="0">
                <a:latin typeface="Tahoma" pitchFamily="34" charset="0"/>
                <a:cs typeface="Tahoma" pitchFamily="34" charset="0"/>
              </a:rPr>
              <a:t>			------------------------------</a:t>
            </a:r>
          </a:p>
          <a:p>
            <a:r>
              <a:rPr lang="en-GB" sz="2800" b="1" dirty="0">
                <a:solidFill>
                  <a:schemeClr val="bg1">
                    <a:lumMod val="50000"/>
                  </a:schemeClr>
                </a:solidFill>
                <a:latin typeface="Tahoma" pitchFamily="34" charset="0"/>
                <a:cs typeface="Tahoma" pitchFamily="34" charset="0"/>
              </a:rPr>
              <a:t>User e.g. Practice manager/senior nurse</a:t>
            </a:r>
          </a:p>
          <a:p>
            <a:pPr marL="0" indent="0">
              <a:buNone/>
            </a:pPr>
            <a:endParaRPr lang="en-GB" sz="800" b="1" dirty="0">
              <a:latin typeface="Tahoma" pitchFamily="34" charset="0"/>
              <a:cs typeface="Tahoma" pitchFamily="34" charset="0"/>
            </a:endParaRPr>
          </a:p>
          <a:p>
            <a:pPr>
              <a:buNone/>
            </a:pPr>
            <a:r>
              <a:rPr lang="en-GB" sz="2000" dirty="0">
                <a:latin typeface="Tahoma" pitchFamily="34" charset="0"/>
                <a:cs typeface="Tahoma" pitchFamily="34" charset="0"/>
              </a:rPr>
              <a:t>    Person responsible for the day to day management of the decontamination equipment. Main responsibilities include:</a:t>
            </a:r>
          </a:p>
          <a:p>
            <a:pPr lvl="2"/>
            <a:r>
              <a:rPr lang="en-GB" sz="2000" dirty="0">
                <a:latin typeface="Tahoma" pitchFamily="34" charset="0"/>
                <a:cs typeface="Tahoma" pitchFamily="34" charset="0"/>
              </a:rPr>
              <a:t>Certify sterilisers fit for use</a:t>
            </a:r>
          </a:p>
          <a:p>
            <a:pPr lvl="2"/>
            <a:r>
              <a:rPr lang="en-GB" sz="2000" dirty="0">
                <a:latin typeface="Tahoma" pitchFamily="34" charset="0"/>
                <a:cs typeface="Tahoma" pitchFamily="34" charset="0"/>
              </a:rPr>
              <a:t>Hold all documentation relating to decontamination equipment and details of key personnel</a:t>
            </a:r>
          </a:p>
          <a:p>
            <a:pPr lvl="2"/>
            <a:r>
              <a:rPr lang="en-GB" sz="2000" dirty="0">
                <a:latin typeface="Tahoma" pitchFamily="34" charset="0"/>
                <a:cs typeface="Tahoma" pitchFamily="34" charset="0"/>
              </a:rPr>
              <a:t>Ensure periodic testing/maintenance/records retained </a:t>
            </a:r>
          </a:p>
          <a:p>
            <a:pPr lvl="2"/>
            <a:r>
              <a:rPr lang="en-GB" sz="2000" dirty="0">
                <a:latin typeface="Tahoma" pitchFamily="34" charset="0"/>
                <a:cs typeface="Tahoma" pitchFamily="34" charset="0"/>
              </a:rPr>
              <a:t>Appoint and ensure training of operators</a:t>
            </a:r>
          </a:p>
          <a:p>
            <a:pPr>
              <a:buNone/>
            </a:pPr>
            <a:endParaRPr lang="en-GB" dirty="0">
              <a:latin typeface="Tahoma" pitchFamily="34" charset="0"/>
              <a:cs typeface="Tahoma" pitchFamily="34" charset="0"/>
            </a:endParaRPr>
          </a:p>
          <a:p>
            <a:pPr marL="0" indent="0">
              <a:buNone/>
            </a:pPr>
            <a:endParaRPr lang="en-GB" dirty="0"/>
          </a:p>
        </p:txBody>
      </p:sp>
    </p:spTree>
    <p:extLst>
      <p:ext uri="{BB962C8B-B14F-4D97-AF65-F5344CB8AC3E}">
        <p14:creationId xmlns:p14="http://schemas.microsoft.com/office/powerpoint/2010/main" val="1000343777"/>
      </p:ext>
    </p:extLst>
  </p:cSld>
  <p:clrMapOvr>
    <a:masterClrMapping/>
  </p:clrMapOvr>
  <p:transition>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60648"/>
            <a:ext cx="5937755" cy="1188720"/>
          </a:xfrm>
        </p:spPr>
        <p:txBody>
          <a:bodyPr>
            <a:normAutofit fontScale="90000"/>
          </a:bodyPr>
          <a:lstStyle/>
          <a:p>
            <a:r>
              <a:rPr lang="en-GB" dirty="0"/>
              <a:t>Your team</a:t>
            </a:r>
            <a:br>
              <a:rPr lang="en-GB" dirty="0"/>
            </a:br>
            <a:r>
              <a:rPr lang="en-GB" sz="2000" dirty="0">
                <a:latin typeface="Tahoma" pitchFamily="34" charset="0"/>
                <a:cs typeface="Tahoma" pitchFamily="34" charset="0"/>
              </a:rPr>
              <a:t>The manager will appoint the following roles.</a:t>
            </a:r>
            <a:br>
              <a:rPr lang="en-GB" sz="2000" dirty="0">
                <a:latin typeface="Tahoma" pitchFamily="34" charset="0"/>
                <a:cs typeface="Tahoma" pitchFamily="34" charset="0"/>
              </a:rPr>
            </a:br>
            <a:endParaRPr lang="en-GB" sz="2000" dirty="0"/>
          </a:p>
        </p:txBody>
      </p:sp>
      <p:sp>
        <p:nvSpPr>
          <p:cNvPr id="3" name="Content Placeholder 2"/>
          <p:cNvSpPr>
            <a:spLocks noGrp="1"/>
          </p:cNvSpPr>
          <p:nvPr>
            <p:ph idx="1"/>
          </p:nvPr>
        </p:nvSpPr>
        <p:spPr>
          <a:xfrm>
            <a:off x="685800" y="2060848"/>
            <a:ext cx="8062664" cy="4464496"/>
          </a:xfrm>
        </p:spPr>
        <p:txBody>
          <a:bodyPr/>
          <a:lstStyle/>
          <a:p>
            <a:r>
              <a:rPr lang="en-GB" sz="2400" dirty="0">
                <a:latin typeface="Tahoma" pitchFamily="34" charset="0"/>
                <a:cs typeface="Tahoma" pitchFamily="34" charset="0"/>
              </a:rPr>
              <a:t>User e.g. Practice manager/senior nurse</a:t>
            </a:r>
          </a:p>
          <a:p>
            <a:r>
              <a:rPr lang="en-GB" sz="2400" dirty="0">
                <a:latin typeface="Tahoma" pitchFamily="34" charset="0"/>
                <a:cs typeface="Tahoma" pitchFamily="34" charset="0"/>
              </a:rPr>
              <a:t>Decontamination lead e.g. Practice manager/senior nurse</a:t>
            </a:r>
          </a:p>
          <a:p>
            <a:r>
              <a:rPr lang="en-GB" sz="2400" dirty="0">
                <a:latin typeface="Tahoma" pitchFamily="34" charset="0"/>
                <a:cs typeface="Tahoma" pitchFamily="34" charset="0"/>
              </a:rPr>
              <a:t>Operator e.g. Dental nurse</a:t>
            </a:r>
          </a:p>
          <a:p>
            <a:r>
              <a:rPr lang="en-GB" sz="2400" dirty="0">
                <a:latin typeface="Tahoma" pitchFamily="34" charset="0"/>
                <a:cs typeface="Tahoma" pitchFamily="34" charset="0"/>
              </a:rPr>
              <a:t>Authorising Engineer (decontamination)</a:t>
            </a:r>
          </a:p>
          <a:p>
            <a:r>
              <a:rPr lang="en-GB" sz="2400" dirty="0">
                <a:latin typeface="Tahoma" pitchFamily="34" charset="0"/>
                <a:cs typeface="Tahoma" pitchFamily="34" charset="0"/>
              </a:rPr>
              <a:t>Competent Person/service engineer</a:t>
            </a:r>
          </a:p>
          <a:p>
            <a:r>
              <a:rPr lang="en-GB" sz="2400" dirty="0">
                <a:latin typeface="Tahoma" pitchFamily="34" charset="0"/>
                <a:cs typeface="Tahoma" pitchFamily="34" charset="0"/>
              </a:rPr>
              <a:t>Microbiologist (Decontamination)</a:t>
            </a:r>
          </a:p>
          <a:p>
            <a:r>
              <a:rPr lang="en-GB" sz="2400" dirty="0">
                <a:latin typeface="Tahoma" pitchFamily="34" charset="0"/>
                <a:cs typeface="Tahoma" pitchFamily="34" charset="0"/>
              </a:rPr>
              <a:t>Control of Infection Officer</a:t>
            </a:r>
          </a:p>
          <a:p>
            <a:endParaRPr lang="en-GB" dirty="0">
              <a:latin typeface="Tahoma" pitchFamily="34" charset="0"/>
              <a:cs typeface="Tahoma" pitchFamily="34" charset="0"/>
            </a:endParaRPr>
          </a:p>
          <a:p>
            <a:pPr marL="0" indent="0">
              <a:buNone/>
            </a:pPr>
            <a:endParaRPr lang="en-GB" dirty="0"/>
          </a:p>
        </p:txBody>
      </p:sp>
    </p:spTree>
    <p:extLst>
      <p:ext uri="{BB962C8B-B14F-4D97-AF65-F5344CB8AC3E}">
        <p14:creationId xmlns:p14="http://schemas.microsoft.com/office/powerpoint/2010/main" val="1375442965"/>
      </p:ext>
    </p:extLst>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357188" y="188913"/>
            <a:ext cx="8535292" cy="1151855"/>
          </a:xfrm>
        </p:spPr>
        <p:txBody>
          <a:bodyPr/>
          <a:lstStyle/>
          <a:p>
            <a:r>
              <a:rPr lang="en-GB" dirty="0">
                <a:solidFill>
                  <a:schemeClr val="tx1"/>
                </a:solidFill>
              </a:rPr>
              <a:t>Decontamination Life cycle/Process</a:t>
            </a:r>
          </a:p>
        </p:txBody>
      </p:sp>
      <p:pic>
        <p:nvPicPr>
          <p:cNvPr id="20482" name="Picture 2"/>
          <p:cNvPicPr>
            <a:picLocks noGrp="1" noChangeAspect="1" noChangeArrowheads="1"/>
          </p:cNvPicPr>
          <p:nvPr>
            <p:ph idx="1"/>
          </p:nvPr>
        </p:nvPicPr>
        <p:blipFill>
          <a:blip r:embed="rId3" cstate="print"/>
          <a:srcRect/>
          <a:stretch>
            <a:fillRect/>
          </a:stretch>
        </p:blipFill>
        <p:spPr>
          <a:xfrm>
            <a:off x="357188" y="1628800"/>
            <a:ext cx="8382000" cy="5013300"/>
          </a:xfrm>
        </p:spPr>
      </p:pic>
    </p:spTree>
    <p:extLst>
      <p:ext uri="{BB962C8B-B14F-4D97-AF65-F5344CB8AC3E}">
        <p14:creationId xmlns:p14="http://schemas.microsoft.com/office/powerpoint/2010/main" val="61804840"/>
      </p:ext>
    </p:extLst>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8143"/>
            <a:ext cx="7488832" cy="1188720"/>
          </a:xfrm>
        </p:spPr>
        <p:txBody>
          <a:bodyPr>
            <a:normAutofit fontScale="90000"/>
          </a:bodyPr>
          <a:lstStyle/>
          <a:p>
            <a:pPr algn="l"/>
            <a:r>
              <a:rPr lang="en-GB" sz="4000" dirty="0"/>
              <a:t>Acquisition / Procurement</a:t>
            </a:r>
            <a:endParaRPr lang="en-US" sz="4000" dirty="0"/>
          </a:p>
        </p:txBody>
      </p:sp>
      <p:sp>
        <p:nvSpPr>
          <p:cNvPr id="3" name="Content Placeholder 2"/>
          <p:cNvSpPr>
            <a:spLocks noGrp="1"/>
          </p:cNvSpPr>
          <p:nvPr>
            <p:ph idx="1"/>
          </p:nvPr>
        </p:nvSpPr>
        <p:spPr>
          <a:xfrm>
            <a:off x="395536" y="1268760"/>
            <a:ext cx="8640960" cy="5328592"/>
          </a:xfrm>
        </p:spPr>
        <p:txBody>
          <a:bodyPr>
            <a:normAutofit lnSpcReduction="10000"/>
          </a:bodyPr>
          <a:lstStyle/>
          <a:p>
            <a:pPr>
              <a:buNone/>
            </a:pPr>
            <a:endParaRPr lang="en-GB" sz="2400" dirty="0">
              <a:latin typeface="Tahoma" pitchFamily="34" charset="0"/>
              <a:cs typeface="Tahoma" pitchFamily="34" charset="0"/>
            </a:endParaRPr>
          </a:p>
          <a:p>
            <a:pPr>
              <a:buNone/>
            </a:pPr>
            <a:r>
              <a:rPr lang="en-GB" sz="2400" dirty="0">
                <a:latin typeface="Tahoma" pitchFamily="34" charset="0"/>
                <a:cs typeface="Tahoma" pitchFamily="34" charset="0"/>
              </a:rPr>
              <a:t>Must be:</a:t>
            </a:r>
          </a:p>
          <a:p>
            <a:pPr lvl="1">
              <a:buFont typeface="Arial" pitchFamily="34" charset="0"/>
              <a:buChar char="•"/>
            </a:pPr>
            <a:r>
              <a:rPr lang="en-GB" sz="2400" dirty="0">
                <a:latin typeface="Tahoma" pitchFamily="34" charset="0"/>
                <a:cs typeface="Tahoma" pitchFamily="34" charset="0"/>
              </a:rPr>
              <a:t>Suitable for purpose</a:t>
            </a:r>
          </a:p>
          <a:p>
            <a:pPr lvl="1">
              <a:buFont typeface="Arial" pitchFamily="34" charset="0"/>
              <a:buChar char="•"/>
            </a:pPr>
            <a:r>
              <a:rPr lang="en-GB" sz="2400" dirty="0">
                <a:latin typeface="Tahoma" pitchFamily="34" charset="0"/>
                <a:cs typeface="Tahoma" pitchFamily="34" charset="0"/>
              </a:rPr>
              <a:t>Processed to meet standards </a:t>
            </a:r>
          </a:p>
          <a:p>
            <a:pPr lvl="1">
              <a:buFont typeface="Arial" pitchFamily="34" charset="0"/>
              <a:buChar char="•"/>
            </a:pPr>
            <a:r>
              <a:rPr lang="en-GB" sz="2400" dirty="0">
                <a:latin typeface="Tahoma" pitchFamily="34" charset="0"/>
                <a:cs typeface="Tahoma" pitchFamily="34" charset="0"/>
              </a:rPr>
              <a:t>Commissioned/validated at installation on site</a:t>
            </a:r>
          </a:p>
          <a:p>
            <a:pPr lvl="1">
              <a:buFont typeface="Arial" pitchFamily="34" charset="0"/>
              <a:buChar char="•"/>
            </a:pPr>
            <a:r>
              <a:rPr lang="en-GB" sz="2400" dirty="0">
                <a:latin typeface="Tahoma" pitchFamily="34" charset="0"/>
                <a:cs typeface="Tahoma" pitchFamily="34" charset="0"/>
              </a:rPr>
              <a:t>Should be procured against relevant model engineering specification (advice available from authorising engineer decontamination)</a:t>
            </a:r>
          </a:p>
          <a:p>
            <a:pPr lvl="1">
              <a:buFont typeface="Arial" pitchFamily="34" charset="0"/>
              <a:buChar char="•"/>
            </a:pPr>
            <a:r>
              <a:rPr lang="en-GB" sz="2400" dirty="0">
                <a:latin typeface="Tahoma" pitchFamily="34" charset="0"/>
                <a:cs typeface="Tahoma" pitchFamily="34" charset="0"/>
              </a:rPr>
              <a:t>Should display CE mark</a:t>
            </a:r>
          </a:p>
          <a:p>
            <a:pPr lvl="1">
              <a:buFont typeface="Arial" pitchFamily="34" charset="0"/>
              <a:buChar char="•"/>
            </a:pPr>
            <a:r>
              <a:rPr lang="en-GB" sz="2400" dirty="0">
                <a:latin typeface="Tahoma" pitchFamily="34" charset="0"/>
                <a:cs typeface="Tahoma" pitchFamily="34" charset="0"/>
              </a:rPr>
              <a:t>Testing schedule</a:t>
            </a:r>
          </a:p>
          <a:p>
            <a:pPr lvl="1">
              <a:buFont typeface="Arial" pitchFamily="34" charset="0"/>
              <a:buChar char="•"/>
            </a:pPr>
            <a:r>
              <a:rPr lang="en-GB" sz="2400" dirty="0">
                <a:latin typeface="Tahoma" pitchFamily="34" charset="0"/>
                <a:cs typeface="Tahoma" pitchFamily="34" charset="0"/>
              </a:rPr>
              <a:t>Maintenance and servicing schedule in place</a:t>
            </a:r>
          </a:p>
          <a:p>
            <a:pPr>
              <a:buNone/>
            </a:pPr>
            <a:r>
              <a:rPr lang="en-GB" sz="2400" dirty="0">
                <a:latin typeface="Tahoma" pitchFamily="34" charset="0"/>
                <a:cs typeface="Tahoma" pitchFamily="34" charset="0"/>
              </a:rPr>
              <a:t> </a:t>
            </a:r>
          </a:p>
          <a:p>
            <a:pPr>
              <a:buNone/>
            </a:pPr>
            <a:endParaRPr lang="en-GB" sz="2000" dirty="0">
              <a:latin typeface="Tahoma" pitchFamily="34" charset="0"/>
              <a:cs typeface="Tahoma" pitchFamily="34" charset="0"/>
            </a:endParaRPr>
          </a:p>
          <a:p>
            <a:pPr>
              <a:buNone/>
            </a:pPr>
            <a:endParaRPr lang="en-GB" sz="2000" dirty="0">
              <a:latin typeface="Tahoma" pitchFamily="34" charset="0"/>
              <a:cs typeface="Tahoma" pitchFamily="34" charset="0"/>
            </a:endParaRPr>
          </a:p>
          <a:p>
            <a:pPr>
              <a:buNone/>
            </a:pPr>
            <a:endParaRPr lang="en-GB" sz="2000" dirty="0">
              <a:latin typeface="Tahoma" pitchFamily="34" charset="0"/>
              <a:cs typeface="Tahoma" pitchFamily="34" charset="0"/>
            </a:endParaRPr>
          </a:p>
          <a:p>
            <a:pPr lvl="1">
              <a:buFont typeface="Arial" pitchFamily="34" charset="0"/>
              <a:buChar char="•"/>
            </a:pPr>
            <a:endParaRPr lang="en-US" sz="1050" dirty="0">
              <a:latin typeface="Tahoma" pitchFamily="34" charset="0"/>
              <a:cs typeface="Tahoma" pitchFamily="34" charset="0"/>
            </a:endParaRPr>
          </a:p>
        </p:txBody>
      </p:sp>
      <p:pic>
        <p:nvPicPr>
          <p:cNvPr id="4" name="Picture 3"/>
          <p:cNvPicPr>
            <a:picLocks noChangeAspect="1" noChangeArrowheads="1"/>
          </p:cNvPicPr>
          <p:nvPr/>
        </p:nvPicPr>
        <p:blipFill>
          <a:blip r:embed="rId3"/>
          <a:srcRect/>
          <a:stretch>
            <a:fillRect/>
          </a:stretch>
        </p:blipFill>
        <p:spPr bwMode="auto">
          <a:xfrm>
            <a:off x="4860032" y="4293096"/>
            <a:ext cx="2376265" cy="1268041"/>
          </a:xfrm>
          <a:prstGeom prst="rect">
            <a:avLst/>
          </a:prstGeom>
          <a:noFill/>
          <a:ln w="9525">
            <a:noFill/>
            <a:miter lim="800000"/>
            <a:headEnd/>
            <a:tailEnd/>
          </a:ln>
        </p:spPr>
      </p:pic>
    </p:spTree>
    <p:extLst>
      <p:ext uri="{BB962C8B-B14F-4D97-AF65-F5344CB8AC3E}">
        <p14:creationId xmlns:p14="http://schemas.microsoft.com/office/powerpoint/2010/main" val="10382562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1603122" y="188052"/>
            <a:ext cx="5937755" cy="1188720"/>
          </a:xfrm>
        </p:spPr>
        <p:txBody>
          <a:bodyPr/>
          <a:lstStyle/>
          <a:p>
            <a:pPr eaLnBrk="1" hangingPunct="1"/>
            <a:r>
              <a:rPr lang="en-GB"/>
              <a:t>Single use Items</a:t>
            </a:r>
            <a:endParaRPr lang="en-US"/>
          </a:p>
        </p:txBody>
      </p:sp>
      <p:sp>
        <p:nvSpPr>
          <p:cNvPr id="69634" name="Content Placeholder 2"/>
          <p:cNvSpPr>
            <a:spLocks noGrp="1"/>
          </p:cNvSpPr>
          <p:nvPr>
            <p:ph idx="1"/>
          </p:nvPr>
        </p:nvSpPr>
        <p:spPr>
          <a:xfrm>
            <a:off x="685800" y="1628800"/>
            <a:ext cx="8062664" cy="4896544"/>
          </a:xfrm>
        </p:spPr>
        <p:txBody>
          <a:bodyPr>
            <a:normAutofit fontScale="92500" lnSpcReduction="20000"/>
          </a:bodyPr>
          <a:lstStyle/>
          <a:p>
            <a:pPr eaLnBrk="1" hangingPunct="1"/>
            <a:r>
              <a:rPr lang="en-GB" sz="2400" dirty="0">
                <a:latin typeface="Tahoma" pitchFamily="34" charset="0"/>
                <a:cs typeface="Tahoma" pitchFamily="34" charset="0"/>
              </a:rPr>
              <a:t>Single use means an item can be used once on a single patient for treatment then discarded</a:t>
            </a:r>
          </a:p>
          <a:p>
            <a:pPr marL="0" indent="0" eaLnBrk="1" hangingPunct="1">
              <a:buNone/>
            </a:pPr>
            <a:endParaRPr lang="en-GB" sz="2400" dirty="0">
              <a:latin typeface="Tahoma" pitchFamily="34" charset="0"/>
              <a:cs typeface="Tahoma" pitchFamily="34" charset="0"/>
            </a:endParaRPr>
          </a:p>
          <a:p>
            <a:pPr eaLnBrk="1" hangingPunct="1"/>
            <a:r>
              <a:rPr lang="en-GB" sz="2400" dirty="0">
                <a:latin typeface="Tahoma" pitchFamily="34" charset="0"/>
                <a:cs typeface="Tahoma" pitchFamily="34" charset="0"/>
              </a:rPr>
              <a:t>They must not be reprocessed</a:t>
            </a:r>
          </a:p>
          <a:p>
            <a:pPr marL="0" indent="0" eaLnBrk="1" hangingPunct="1">
              <a:buNone/>
            </a:pPr>
            <a:endParaRPr lang="en-GB" sz="2400" dirty="0">
              <a:latin typeface="Tahoma" pitchFamily="34" charset="0"/>
              <a:cs typeface="Tahoma" pitchFamily="34" charset="0"/>
            </a:endParaRPr>
          </a:p>
          <a:p>
            <a:pPr eaLnBrk="1" hangingPunct="1"/>
            <a:r>
              <a:rPr lang="en-GB" sz="2400" dirty="0">
                <a:latin typeface="Tahoma" pitchFamily="34" charset="0"/>
                <a:cs typeface="Tahoma" pitchFamily="34" charset="0"/>
              </a:rPr>
              <a:t>Single use items include:</a:t>
            </a:r>
            <a:endParaRPr lang="en-GB" sz="1600" dirty="0">
              <a:latin typeface="Tahoma" pitchFamily="34" charset="0"/>
              <a:cs typeface="Tahoma" pitchFamily="34" charset="0"/>
            </a:endParaRPr>
          </a:p>
          <a:p>
            <a:pPr lvl="1" eaLnBrk="1" hangingPunct="1">
              <a:buFont typeface="Arial" charset="0"/>
              <a:buChar char="•"/>
            </a:pPr>
            <a:r>
              <a:rPr lang="en-GB" sz="1800" dirty="0">
                <a:latin typeface="Tahoma" pitchFamily="34" charset="0"/>
                <a:cs typeface="Tahoma" pitchFamily="34" charset="0"/>
              </a:rPr>
              <a:t>Gloves/aprons/masks</a:t>
            </a:r>
          </a:p>
          <a:p>
            <a:pPr lvl="1" eaLnBrk="1" hangingPunct="1">
              <a:buFont typeface="Arial" charset="0"/>
              <a:buChar char="•"/>
            </a:pPr>
            <a:r>
              <a:rPr lang="en-GB" sz="1800" dirty="0">
                <a:latin typeface="Tahoma" pitchFamily="34" charset="0"/>
                <a:cs typeface="Tahoma" pitchFamily="34" charset="0"/>
              </a:rPr>
              <a:t>Salvia ejectors</a:t>
            </a:r>
          </a:p>
          <a:p>
            <a:pPr lvl="1" eaLnBrk="1" hangingPunct="1">
              <a:buFont typeface="Arial" charset="0"/>
              <a:buChar char="•"/>
            </a:pPr>
            <a:r>
              <a:rPr lang="en-GB" sz="1800" dirty="0">
                <a:latin typeface="Tahoma" pitchFamily="34" charset="0"/>
                <a:cs typeface="Tahoma" pitchFamily="34" charset="0"/>
              </a:rPr>
              <a:t>Matrix bands</a:t>
            </a:r>
          </a:p>
          <a:p>
            <a:pPr lvl="1" eaLnBrk="1" hangingPunct="1">
              <a:buFont typeface="Arial" charset="0"/>
              <a:buChar char="•"/>
            </a:pPr>
            <a:r>
              <a:rPr lang="en-GB" sz="1800" dirty="0">
                <a:latin typeface="Tahoma" pitchFamily="34" charset="0"/>
                <a:cs typeface="Tahoma" pitchFamily="34" charset="0"/>
              </a:rPr>
              <a:t>Endodontic files/reamers/broaches</a:t>
            </a:r>
          </a:p>
          <a:p>
            <a:pPr lvl="1" eaLnBrk="1" hangingPunct="1">
              <a:buFont typeface="Arial" charset="0"/>
              <a:buChar char="•"/>
            </a:pPr>
            <a:r>
              <a:rPr lang="en-GB" sz="1800" dirty="0">
                <a:latin typeface="Tahoma" pitchFamily="34" charset="0"/>
                <a:cs typeface="Tahoma" pitchFamily="34" charset="0"/>
              </a:rPr>
              <a:t>S/S burs</a:t>
            </a:r>
          </a:p>
          <a:p>
            <a:pPr lvl="1" eaLnBrk="1" hangingPunct="1">
              <a:buFont typeface="Arial" charset="0"/>
              <a:buChar char="•"/>
            </a:pPr>
            <a:r>
              <a:rPr lang="en-GB" sz="1800" dirty="0">
                <a:latin typeface="Tahoma" pitchFamily="34" charset="0"/>
                <a:cs typeface="Tahoma" pitchFamily="34" charset="0"/>
              </a:rPr>
              <a:t>Single use diamond burs</a:t>
            </a:r>
          </a:p>
          <a:p>
            <a:pPr lvl="1" eaLnBrk="1" hangingPunct="1">
              <a:buFont typeface="Arial" charset="0"/>
              <a:buChar char="•"/>
            </a:pPr>
            <a:r>
              <a:rPr lang="en-GB" sz="1800" dirty="0">
                <a:latin typeface="Tahoma" pitchFamily="34" charset="0"/>
                <a:cs typeface="Tahoma" pitchFamily="34" charset="0"/>
              </a:rPr>
              <a:t>Single use dental instruments</a:t>
            </a:r>
          </a:p>
          <a:p>
            <a:pPr lvl="1" eaLnBrk="1" hangingPunct="1">
              <a:buFont typeface="Arial" charset="0"/>
              <a:buChar char="•"/>
            </a:pPr>
            <a:endParaRPr lang="en-US" sz="1600" dirty="0">
              <a:latin typeface="Tahoma" pitchFamily="34" charset="0"/>
              <a:cs typeface="Tahoma" pitchFamily="34" charset="0"/>
            </a:endParaRPr>
          </a:p>
        </p:txBody>
      </p:sp>
      <p:pic>
        <p:nvPicPr>
          <p:cNvPr id="69635" name="Picture 7"/>
          <p:cNvPicPr>
            <a:picLocks noChangeAspect="1" noChangeArrowheads="1"/>
          </p:cNvPicPr>
          <p:nvPr/>
        </p:nvPicPr>
        <p:blipFill>
          <a:blip r:embed="rId2"/>
          <a:srcRect/>
          <a:stretch>
            <a:fillRect/>
          </a:stretch>
        </p:blipFill>
        <p:spPr bwMode="auto">
          <a:xfrm>
            <a:off x="6372200" y="4365104"/>
            <a:ext cx="1582737" cy="1520825"/>
          </a:xfrm>
          <a:prstGeom prst="rect">
            <a:avLst/>
          </a:prstGeom>
          <a:noFill/>
          <a:ln w="9525">
            <a:noFill/>
            <a:miter lim="800000"/>
            <a:headEnd/>
            <a:tailEnd/>
          </a:ln>
        </p:spPr>
      </p:pic>
    </p:spTree>
    <p:extLst>
      <p:ext uri="{BB962C8B-B14F-4D97-AF65-F5344CB8AC3E}">
        <p14:creationId xmlns:p14="http://schemas.microsoft.com/office/powerpoint/2010/main" val="3891727737"/>
      </p:ext>
    </p:extLst>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318211"/>
            <a:ext cx="5937755" cy="1188720"/>
          </a:xfrm>
        </p:spPr>
        <p:txBody>
          <a:bodyPr/>
          <a:lstStyle/>
          <a:p>
            <a:r>
              <a:rPr lang="en-GB" dirty="0"/>
              <a:t>Updated Guidance </a:t>
            </a: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31673" y="2638425"/>
            <a:ext cx="3287004" cy="310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bwMode="auto">
          <a:xfrm>
            <a:off x="2483768" y="2060848"/>
            <a:ext cx="4176464"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2483768" y="2060848"/>
            <a:ext cx="0" cy="4104456"/>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a:off x="6660232" y="2060848"/>
            <a:ext cx="0" cy="4104456"/>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p:nvPr/>
        </p:nvCxnSpPr>
        <p:spPr bwMode="auto">
          <a:xfrm>
            <a:off x="2483768" y="6165304"/>
            <a:ext cx="4176464" cy="0"/>
          </a:xfrm>
          <a:prstGeom prst="lin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77504178"/>
      </p:ext>
    </p:extLst>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339624"/>
            <a:ext cx="5937755" cy="1188720"/>
          </a:xfrm>
        </p:spPr>
        <p:txBody>
          <a:bodyPr/>
          <a:lstStyle/>
          <a:p>
            <a:r>
              <a:rPr lang="en-GB" dirty="0"/>
              <a:t>Segregation</a:t>
            </a:r>
            <a:endParaRPr lang="en-US" dirty="0"/>
          </a:p>
        </p:txBody>
      </p:sp>
      <p:sp>
        <p:nvSpPr>
          <p:cNvPr id="5" name="Content Placeholder 4"/>
          <p:cNvSpPr>
            <a:spLocks noGrp="1"/>
          </p:cNvSpPr>
          <p:nvPr>
            <p:ph idx="1"/>
          </p:nvPr>
        </p:nvSpPr>
        <p:spPr>
          <a:xfrm>
            <a:off x="827584" y="1844825"/>
            <a:ext cx="7704855" cy="3895204"/>
          </a:xfrm>
        </p:spPr>
        <p:txBody>
          <a:bodyPr/>
          <a:lstStyle/>
          <a:p>
            <a:r>
              <a:rPr lang="en-GB" sz="2000" dirty="0">
                <a:latin typeface="Tahoma" pitchFamily="34" charset="0"/>
                <a:cs typeface="Tahoma" pitchFamily="34" charset="0"/>
              </a:rPr>
              <a:t>Sorting of instrument trays at the end of each patient</a:t>
            </a:r>
          </a:p>
          <a:p>
            <a:r>
              <a:rPr lang="en-GB" sz="2000" dirty="0">
                <a:latin typeface="Tahoma" pitchFamily="34" charset="0"/>
                <a:cs typeface="Tahoma" pitchFamily="34" charset="0"/>
              </a:rPr>
              <a:t>Disposal sharps/single use items in surgery</a:t>
            </a:r>
          </a:p>
          <a:p>
            <a:r>
              <a:rPr lang="en-GB" sz="2000" dirty="0">
                <a:latin typeface="Tahoma" pitchFamily="34" charset="0"/>
                <a:cs typeface="Tahoma" pitchFamily="34" charset="0"/>
              </a:rPr>
              <a:t>Correct disposal of waste</a:t>
            </a:r>
          </a:p>
          <a:p>
            <a:pPr marL="0" indent="0">
              <a:buNone/>
            </a:pPr>
            <a:endParaRPr lang="en-GB" dirty="0"/>
          </a:p>
        </p:txBody>
      </p:sp>
      <p:pic>
        <p:nvPicPr>
          <p:cNvPr id="3" name="Picture 2">
            <a:extLst>
              <a:ext uri="{FF2B5EF4-FFF2-40B4-BE49-F238E27FC236}">
                <a16:creationId xmlns:a16="http://schemas.microsoft.com/office/drawing/2014/main" id="{1A5141C9-7DFA-4878-AA46-9FB03394714E}"/>
              </a:ext>
            </a:extLst>
          </p:cNvPr>
          <p:cNvPicPr>
            <a:picLocks noChangeAspect="1"/>
          </p:cNvPicPr>
          <p:nvPr/>
        </p:nvPicPr>
        <p:blipFill>
          <a:blip r:embed="rId2"/>
          <a:stretch>
            <a:fillRect/>
          </a:stretch>
        </p:blipFill>
        <p:spPr>
          <a:xfrm>
            <a:off x="2195736" y="3611856"/>
            <a:ext cx="4392488" cy="2873352"/>
          </a:xfrm>
          <a:prstGeom prst="rect">
            <a:avLst/>
          </a:prstGeom>
        </p:spPr>
      </p:pic>
    </p:spTree>
    <p:extLst>
      <p:ext uri="{BB962C8B-B14F-4D97-AF65-F5344CB8AC3E}">
        <p14:creationId xmlns:p14="http://schemas.microsoft.com/office/powerpoint/2010/main" val="1074949188"/>
      </p:ext>
    </p:extLst>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971601" y="217001"/>
            <a:ext cx="7200800" cy="1051759"/>
          </a:xfrm>
        </p:spPr>
        <p:txBody>
          <a:bodyPr/>
          <a:lstStyle/>
          <a:p>
            <a:pPr eaLnBrk="1" hangingPunct="1"/>
            <a:r>
              <a:rPr lang="en-GB"/>
              <a:t>Instrument Tray Systems</a:t>
            </a:r>
            <a:endParaRPr lang="en-US"/>
          </a:p>
        </p:txBody>
      </p:sp>
      <p:sp>
        <p:nvSpPr>
          <p:cNvPr id="77826" name="Content Placeholder 6"/>
          <p:cNvSpPr>
            <a:spLocks noGrp="1"/>
          </p:cNvSpPr>
          <p:nvPr>
            <p:ph idx="1"/>
          </p:nvPr>
        </p:nvSpPr>
        <p:spPr>
          <a:xfrm>
            <a:off x="467545" y="1628800"/>
            <a:ext cx="7076256" cy="4752527"/>
          </a:xfrm>
        </p:spPr>
        <p:txBody>
          <a:bodyPr>
            <a:normAutofit/>
          </a:bodyPr>
          <a:lstStyle/>
          <a:p>
            <a:pPr eaLnBrk="1" hangingPunct="1"/>
            <a:r>
              <a:rPr lang="en-GB" sz="2400" dirty="0">
                <a:latin typeface="Tahoma" pitchFamily="34" charset="0"/>
                <a:cs typeface="Tahoma" pitchFamily="34" charset="0"/>
              </a:rPr>
              <a:t>Keep instrument sets together</a:t>
            </a:r>
          </a:p>
          <a:p>
            <a:pPr eaLnBrk="1" hangingPunct="1"/>
            <a:r>
              <a:rPr lang="en-GB" sz="2400" dirty="0">
                <a:latin typeface="Tahoma" pitchFamily="34" charset="0"/>
                <a:cs typeface="Tahoma" pitchFamily="34" charset="0"/>
              </a:rPr>
              <a:t>Give protection to the operator</a:t>
            </a:r>
          </a:p>
          <a:p>
            <a:pPr eaLnBrk="1" hangingPunct="1"/>
            <a:r>
              <a:rPr lang="en-GB" sz="2400" dirty="0">
                <a:latin typeface="Tahoma" pitchFamily="34" charset="0"/>
                <a:cs typeface="Tahoma" pitchFamily="34" charset="0"/>
              </a:rPr>
              <a:t>Protect instruments</a:t>
            </a:r>
          </a:p>
          <a:p>
            <a:pPr marL="0" indent="0" eaLnBrk="1" hangingPunct="1">
              <a:buNone/>
            </a:pPr>
            <a:endParaRPr lang="en-GB" sz="2400" dirty="0">
              <a:latin typeface="Tahoma" pitchFamily="34" charset="0"/>
              <a:cs typeface="Tahoma" pitchFamily="34" charset="0"/>
            </a:endParaRPr>
          </a:p>
          <a:p>
            <a:pPr marL="0" indent="0" eaLnBrk="1" hangingPunct="1">
              <a:buNone/>
            </a:pPr>
            <a:endParaRPr lang="en-GB" sz="800" dirty="0">
              <a:latin typeface="Tahoma" pitchFamily="34" charset="0"/>
              <a:cs typeface="Tahoma" pitchFamily="34" charset="0"/>
            </a:endParaRPr>
          </a:p>
          <a:p>
            <a:pPr marL="0" indent="0">
              <a:buNone/>
            </a:pPr>
            <a:r>
              <a:rPr lang="en-GB" sz="2400" dirty="0"/>
              <a:t>‘a separate clean/sterilised instrument tray should be used for each patient, alternatively a disposable tray may be used’</a:t>
            </a:r>
          </a:p>
          <a:p>
            <a:pPr marL="0" indent="0">
              <a:buNone/>
            </a:pPr>
            <a:endParaRPr lang="en-GB" sz="2400" dirty="0"/>
          </a:p>
          <a:p>
            <a:pPr marL="0" indent="0" eaLnBrk="1" hangingPunct="1">
              <a:buNone/>
            </a:pPr>
            <a:endParaRPr lang="en-US" sz="2400" dirty="0">
              <a:latin typeface="Tahoma" pitchFamily="34" charset="0"/>
              <a:cs typeface="Tahoma"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869160"/>
            <a:ext cx="2476500"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75451BBD-FF2C-4B35-92C4-082A6E52E97F}"/>
              </a:ext>
            </a:extLst>
          </p:cNvPr>
          <p:cNvPicPr>
            <a:picLocks noChangeAspect="1"/>
          </p:cNvPicPr>
          <p:nvPr/>
        </p:nvPicPr>
        <p:blipFill>
          <a:blip r:embed="rId3"/>
          <a:stretch>
            <a:fillRect/>
          </a:stretch>
        </p:blipFill>
        <p:spPr>
          <a:xfrm>
            <a:off x="6386686" y="1520955"/>
            <a:ext cx="1885950" cy="1781175"/>
          </a:xfrm>
          <a:prstGeom prst="rect">
            <a:avLst/>
          </a:prstGeom>
        </p:spPr>
      </p:pic>
    </p:spTree>
    <p:extLst>
      <p:ext uri="{BB962C8B-B14F-4D97-AF65-F5344CB8AC3E}">
        <p14:creationId xmlns:p14="http://schemas.microsoft.com/office/powerpoint/2010/main" val="1800910597"/>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187624" y="173093"/>
            <a:ext cx="6019800" cy="1143000"/>
          </a:xfrm>
        </p:spPr>
        <p:txBody>
          <a:bodyPr/>
          <a:lstStyle/>
          <a:p>
            <a:endParaRPr lang="en-GB" dirty="0"/>
          </a:p>
        </p:txBody>
      </p:sp>
      <p:sp>
        <p:nvSpPr>
          <p:cNvPr id="3" name="Content Placeholder 2"/>
          <p:cNvSpPr>
            <a:spLocks noGrp="1"/>
          </p:cNvSpPr>
          <p:nvPr>
            <p:ph type="body" sz="half" idx="1"/>
          </p:nvPr>
        </p:nvSpPr>
        <p:spPr/>
        <p:txBody>
          <a:bodyPr/>
          <a:lstStyle/>
          <a:p>
            <a:pPr marL="0" lvl="0" indent="0">
              <a:buNone/>
            </a:pPr>
            <a:endParaRPr lang="en-GB" dirty="0"/>
          </a:p>
          <a:p>
            <a:pPr marL="0" indent="0">
              <a:buNone/>
            </a:pPr>
            <a:endParaRPr lang="en-GB" dirty="0"/>
          </a:p>
        </p:txBody>
      </p:sp>
      <p:pic>
        <p:nvPicPr>
          <p:cNvPr id="10" name="Picture 4">
            <a:extLst>
              <a:ext uri="{FF2B5EF4-FFF2-40B4-BE49-F238E27FC236}">
                <a16:creationId xmlns:a16="http://schemas.microsoft.com/office/drawing/2014/main" id="{4BBC666C-E3AF-46A7-93DD-7F1F6D2034FE}"/>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bwMode="auto">
          <a:xfrm>
            <a:off x="2073288" y="323378"/>
            <a:ext cx="4248472" cy="869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59513143-A0C4-476B-9E70-7670B4C6035F}"/>
              </a:ext>
            </a:extLst>
          </p:cNvPr>
          <p:cNvPicPr>
            <a:picLocks noChangeAspect="1"/>
          </p:cNvPicPr>
          <p:nvPr/>
        </p:nvPicPr>
        <p:blipFill>
          <a:blip r:embed="rId3"/>
          <a:stretch>
            <a:fillRect/>
          </a:stretch>
        </p:blipFill>
        <p:spPr>
          <a:xfrm>
            <a:off x="143768" y="1486355"/>
            <a:ext cx="4068192" cy="5035809"/>
          </a:xfrm>
          <a:prstGeom prst="rect">
            <a:avLst/>
          </a:prstGeom>
        </p:spPr>
      </p:pic>
      <p:pic>
        <p:nvPicPr>
          <p:cNvPr id="7" name="Picture 6">
            <a:extLst>
              <a:ext uri="{FF2B5EF4-FFF2-40B4-BE49-F238E27FC236}">
                <a16:creationId xmlns:a16="http://schemas.microsoft.com/office/drawing/2014/main" id="{34C90031-CBF1-106D-BEFC-C266EA2B97DE}"/>
              </a:ext>
            </a:extLst>
          </p:cNvPr>
          <p:cNvPicPr>
            <a:picLocks noChangeAspect="1"/>
          </p:cNvPicPr>
          <p:nvPr/>
        </p:nvPicPr>
        <p:blipFill>
          <a:blip r:embed="rId4"/>
          <a:stretch>
            <a:fillRect/>
          </a:stretch>
        </p:blipFill>
        <p:spPr>
          <a:xfrm>
            <a:off x="4377134" y="2852936"/>
            <a:ext cx="4591286" cy="2376264"/>
          </a:xfrm>
          <a:prstGeom prst="rect">
            <a:avLst/>
          </a:prstGeom>
        </p:spPr>
      </p:pic>
    </p:spTree>
    <p:extLst>
      <p:ext uri="{BB962C8B-B14F-4D97-AF65-F5344CB8AC3E}">
        <p14:creationId xmlns:p14="http://schemas.microsoft.com/office/powerpoint/2010/main" val="2807393451"/>
      </p:ext>
    </p:extLst>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230008"/>
            <a:ext cx="5937755" cy="894736"/>
          </a:xfrm>
        </p:spPr>
        <p:txBody>
          <a:bodyPr/>
          <a:lstStyle/>
          <a:p>
            <a:r>
              <a:rPr lang="en-GB" dirty="0"/>
              <a:t>Instrument Transfer</a:t>
            </a:r>
            <a:endParaRPr lang="en-US" dirty="0"/>
          </a:p>
        </p:txBody>
      </p:sp>
      <p:sp>
        <p:nvSpPr>
          <p:cNvPr id="3" name="Content Placeholder 2"/>
          <p:cNvSpPr>
            <a:spLocks noGrp="1"/>
          </p:cNvSpPr>
          <p:nvPr>
            <p:ph idx="1"/>
          </p:nvPr>
        </p:nvSpPr>
        <p:spPr>
          <a:xfrm>
            <a:off x="467544" y="1628800"/>
            <a:ext cx="7990656" cy="4752528"/>
          </a:xfrm>
        </p:spPr>
        <p:txBody>
          <a:bodyPr>
            <a:normAutofit fontScale="92500" lnSpcReduction="10000"/>
          </a:bodyPr>
          <a:lstStyle/>
          <a:p>
            <a:r>
              <a:rPr lang="en-GB" sz="2400" dirty="0">
                <a:latin typeface="Tahoma" pitchFamily="34" charset="0"/>
                <a:cs typeface="Tahoma" pitchFamily="34" charset="0"/>
              </a:rPr>
              <a:t>Instruments should be transferred as soon as possible after use</a:t>
            </a:r>
          </a:p>
          <a:p>
            <a:endParaRPr lang="en-GB" sz="800" dirty="0">
              <a:latin typeface="Tahoma" pitchFamily="34" charset="0"/>
              <a:cs typeface="Tahoma" pitchFamily="34" charset="0"/>
            </a:endParaRPr>
          </a:p>
          <a:p>
            <a:r>
              <a:rPr lang="en-GB" sz="2400" dirty="0">
                <a:latin typeface="Tahoma" pitchFamily="34" charset="0"/>
                <a:cs typeface="Tahoma" pitchFamily="34" charset="0"/>
              </a:rPr>
              <a:t>Containers should protect both instrumentation and handler</a:t>
            </a:r>
          </a:p>
          <a:p>
            <a:endParaRPr lang="en-GB" sz="800" dirty="0">
              <a:latin typeface="Tahoma" pitchFamily="34" charset="0"/>
              <a:cs typeface="Tahoma" pitchFamily="34" charset="0"/>
            </a:endParaRPr>
          </a:p>
          <a:p>
            <a:r>
              <a:rPr lang="en-GB" sz="2400" dirty="0">
                <a:latin typeface="Tahoma" pitchFamily="34" charset="0"/>
                <a:cs typeface="Tahoma" pitchFamily="34" charset="0"/>
              </a:rPr>
              <a:t>Transfer containers should be </a:t>
            </a:r>
            <a:endParaRPr lang="en-GB" sz="800" dirty="0">
              <a:latin typeface="Tahoma" pitchFamily="34" charset="0"/>
              <a:cs typeface="Tahoma" pitchFamily="34" charset="0"/>
            </a:endParaRPr>
          </a:p>
          <a:p>
            <a:pPr lvl="2"/>
            <a:r>
              <a:rPr lang="en-GB" sz="2000" dirty="0">
                <a:latin typeface="Tahoma" pitchFamily="34" charset="0"/>
                <a:cs typeface="Tahoma" pitchFamily="34" charset="0"/>
              </a:rPr>
              <a:t>Leak proof </a:t>
            </a:r>
          </a:p>
          <a:p>
            <a:pPr lvl="2"/>
            <a:r>
              <a:rPr lang="en-GB" sz="2000" dirty="0">
                <a:latin typeface="Tahoma" pitchFamily="34" charset="0"/>
                <a:cs typeface="Tahoma" pitchFamily="34" charset="0"/>
              </a:rPr>
              <a:t>Clean/disinfected every use</a:t>
            </a:r>
          </a:p>
          <a:p>
            <a:pPr lvl="2"/>
            <a:r>
              <a:rPr lang="en-GB" sz="2000" dirty="0">
                <a:latin typeface="Tahoma" pitchFamily="34" charset="0"/>
                <a:cs typeface="Tahoma" pitchFamily="34" charset="0"/>
              </a:rPr>
              <a:t>Rigid</a:t>
            </a:r>
          </a:p>
          <a:p>
            <a:pPr lvl="2"/>
            <a:r>
              <a:rPr lang="en-GB" sz="2000" dirty="0">
                <a:latin typeface="Tahoma" pitchFamily="34" charset="0"/>
                <a:cs typeface="Tahoma" pitchFamily="34" charset="0"/>
              </a:rPr>
              <a:t>Clearly labelled</a:t>
            </a:r>
          </a:p>
          <a:p>
            <a:pPr lvl="2"/>
            <a:r>
              <a:rPr lang="en-GB" sz="2000" dirty="0">
                <a:latin typeface="Tahoma" pitchFamily="34" charset="0"/>
                <a:cs typeface="Tahoma" pitchFamily="34" charset="0"/>
              </a:rPr>
              <a:t>Separate dirty/clean boxes </a:t>
            </a:r>
          </a:p>
          <a:p>
            <a:pPr lvl="2"/>
            <a:r>
              <a:rPr lang="en-GB" sz="2000" dirty="0">
                <a:latin typeface="Tahoma" pitchFamily="34" charset="0"/>
                <a:cs typeface="Tahoma" pitchFamily="34" charset="0"/>
              </a:rPr>
              <a:t>Sterilised unwrapped instruments preferably should not contact the box</a:t>
            </a:r>
            <a:endParaRPr lang="en-US" sz="2000" dirty="0">
              <a:latin typeface="Tahoma" pitchFamily="34" charset="0"/>
              <a:cs typeface="Tahoma" pitchFamily="34" charset="0"/>
            </a:endParaRPr>
          </a:p>
        </p:txBody>
      </p:sp>
    </p:spTree>
    <p:extLst>
      <p:ext uri="{BB962C8B-B14F-4D97-AF65-F5344CB8AC3E}">
        <p14:creationId xmlns:p14="http://schemas.microsoft.com/office/powerpoint/2010/main" val="422663477"/>
      </p:ext>
    </p:extLst>
  </p:cSld>
  <p:clrMapOvr>
    <a:masterClrMapping/>
  </p:clrMapOvr>
  <p:transition>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149074"/>
            <a:ext cx="5937755" cy="975670"/>
          </a:xfrm>
        </p:spPr>
        <p:txBody>
          <a:bodyPr/>
          <a:lstStyle/>
          <a:p>
            <a:r>
              <a:rPr lang="en-GB" dirty="0"/>
              <a:t>Used instruments</a:t>
            </a:r>
          </a:p>
        </p:txBody>
      </p:sp>
      <p:sp>
        <p:nvSpPr>
          <p:cNvPr id="3" name="Content Placeholder 2"/>
          <p:cNvSpPr>
            <a:spLocks noGrp="1"/>
          </p:cNvSpPr>
          <p:nvPr>
            <p:ph idx="1"/>
          </p:nvPr>
        </p:nvSpPr>
        <p:spPr>
          <a:xfrm>
            <a:off x="539552" y="1340768"/>
            <a:ext cx="7992888" cy="5184576"/>
          </a:xfrm>
        </p:spPr>
        <p:txBody>
          <a:bodyPr/>
          <a:lstStyle/>
          <a:p>
            <a:pPr marL="0" indent="0" algn="ctr">
              <a:buNone/>
            </a:pPr>
            <a:r>
              <a:rPr lang="en-GB" sz="2400" dirty="0"/>
              <a:t>To Spray </a:t>
            </a:r>
            <a:r>
              <a:rPr lang="en-GB" sz="2400" b="1" dirty="0"/>
              <a:t>Or</a:t>
            </a:r>
            <a:r>
              <a:rPr lang="en-GB" sz="2400" dirty="0"/>
              <a:t> Not To Spray</a:t>
            </a:r>
          </a:p>
          <a:p>
            <a:pPr marL="0" indent="0" algn="ctr">
              <a:buNone/>
            </a:pPr>
            <a:endParaRPr lang="en-GB" dirty="0"/>
          </a:p>
          <a:p>
            <a:pPr marL="0" indent="0" algn="ctr">
              <a:buNone/>
            </a:pPr>
            <a:endParaRPr lang="en-GB" dirty="0"/>
          </a:p>
          <a:p>
            <a:pPr marL="0" indent="0" algn="ctr">
              <a:buNone/>
            </a:pPr>
            <a:endParaRPr lang="en-GB" dirty="0"/>
          </a:p>
          <a:p>
            <a:pPr marL="0" indent="0">
              <a:buNone/>
            </a:pPr>
            <a:r>
              <a:rPr lang="en-GB" dirty="0"/>
              <a:t>3.5 </a:t>
            </a:r>
            <a:r>
              <a:rPr lang="en-GB" sz="2800" dirty="0"/>
              <a:t>Instruments cleaned as soon as possible... Where this is not possible, water immersion or the use of foam spray or gel are thought to be useful….Long periods of wet storage should however be avoided.  </a:t>
            </a:r>
          </a:p>
          <a:p>
            <a:pPr marL="0" indent="0" algn="ctr">
              <a:buNone/>
            </a:pPr>
            <a:endParaRPr lang="en-GB" dirty="0"/>
          </a:p>
        </p:txBody>
      </p:sp>
    </p:spTree>
    <p:extLst>
      <p:ext uri="{BB962C8B-B14F-4D97-AF65-F5344CB8AC3E}">
        <p14:creationId xmlns:p14="http://schemas.microsoft.com/office/powerpoint/2010/main" val="104356530"/>
      </p:ext>
    </p:extLst>
  </p:cSld>
  <p:clrMapOvr>
    <a:masterClrMapping/>
  </p:clrMapOvr>
  <p:transition>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Remember…..</a:t>
            </a:r>
          </a:p>
        </p:txBody>
      </p:sp>
      <p:sp>
        <p:nvSpPr>
          <p:cNvPr id="3" name="Content Placeholder 2"/>
          <p:cNvSpPr>
            <a:spLocks noGrp="1"/>
          </p:cNvSpPr>
          <p:nvPr>
            <p:ph idx="1"/>
          </p:nvPr>
        </p:nvSpPr>
        <p:spPr>
          <a:xfrm>
            <a:off x="1475656" y="2564904"/>
            <a:ext cx="5937755" cy="3101983"/>
          </a:xfrm>
        </p:spPr>
        <p:txBody>
          <a:bodyPr>
            <a:noAutofit/>
          </a:bodyPr>
          <a:lstStyle/>
          <a:p>
            <a:pPr marL="0" indent="0">
              <a:buNone/>
            </a:pPr>
            <a:r>
              <a:rPr lang="en-GB" sz="2800" dirty="0"/>
              <a:t>Non refillable bottles:</a:t>
            </a:r>
          </a:p>
          <a:p>
            <a:pPr marL="0" indent="0">
              <a:buNone/>
            </a:pPr>
            <a:endParaRPr lang="en-GB" sz="2800" dirty="0"/>
          </a:p>
          <a:p>
            <a:pPr marL="0" indent="0">
              <a:buNone/>
            </a:pPr>
            <a:r>
              <a:rPr lang="en-GB" sz="2800" dirty="0"/>
              <a:t>6.58 </a:t>
            </a:r>
          </a:p>
          <a:p>
            <a:pPr marL="0" indent="0">
              <a:buNone/>
            </a:pPr>
            <a:r>
              <a:rPr lang="en-GB" sz="2800" dirty="0"/>
              <a:t>It is not good practice to refill spray bottles used to apply cleaning or disinfecting solutions…..</a:t>
            </a:r>
          </a:p>
          <a:p>
            <a:pPr marL="0" indent="0">
              <a:buNone/>
            </a:pPr>
            <a:endParaRPr lang="en-GB" sz="2800" dirty="0"/>
          </a:p>
          <a:p>
            <a:pPr marL="0" indent="0">
              <a:buNone/>
            </a:pPr>
            <a:r>
              <a:rPr lang="en-GB" sz="2800" dirty="0"/>
              <a:t>Such bottles should be single use.</a:t>
            </a:r>
          </a:p>
        </p:txBody>
      </p:sp>
    </p:spTree>
    <p:extLst>
      <p:ext uri="{BB962C8B-B14F-4D97-AF65-F5344CB8AC3E}">
        <p14:creationId xmlns:p14="http://schemas.microsoft.com/office/powerpoint/2010/main" val="3162225239"/>
      </p:ext>
    </p:extLst>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1691680" y="332656"/>
            <a:ext cx="5937755" cy="1188720"/>
          </a:xfrm>
        </p:spPr>
        <p:txBody>
          <a:bodyPr/>
          <a:lstStyle/>
          <a:p>
            <a:pPr eaLnBrk="1" hangingPunct="1"/>
            <a:r>
              <a:rPr lang="en-GB"/>
              <a:t>Cleaning</a:t>
            </a:r>
            <a:endParaRPr lang="en-US"/>
          </a:p>
        </p:txBody>
      </p:sp>
      <p:sp>
        <p:nvSpPr>
          <p:cNvPr id="71682" name="Content Placeholder 2"/>
          <p:cNvSpPr>
            <a:spLocks noGrp="1"/>
          </p:cNvSpPr>
          <p:nvPr>
            <p:ph idx="1"/>
          </p:nvPr>
        </p:nvSpPr>
        <p:spPr>
          <a:xfrm>
            <a:off x="685800" y="1628800"/>
            <a:ext cx="7772400" cy="4467200"/>
          </a:xfrm>
        </p:spPr>
        <p:txBody>
          <a:bodyPr/>
          <a:lstStyle/>
          <a:p>
            <a:pPr algn="ctr" eaLnBrk="1" hangingPunct="1">
              <a:buFontTx/>
              <a:buNone/>
            </a:pPr>
            <a:r>
              <a:rPr lang="en-GB" sz="2400" dirty="0">
                <a:latin typeface="Tahoma" pitchFamily="34" charset="0"/>
                <a:cs typeface="Tahoma" pitchFamily="34" charset="0"/>
              </a:rPr>
              <a:t>Cleaning is the process by which you physically remove contamination from the device</a:t>
            </a:r>
          </a:p>
          <a:p>
            <a:pPr eaLnBrk="1" hangingPunct="1">
              <a:buFontTx/>
              <a:buNone/>
            </a:pPr>
            <a:endParaRPr lang="en-GB" sz="800" dirty="0">
              <a:latin typeface="Tahoma" pitchFamily="34" charset="0"/>
              <a:cs typeface="Tahoma" pitchFamily="34" charset="0"/>
            </a:endParaRPr>
          </a:p>
          <a:p>
            <a:pPr eaLnBrk="1" hangingPunct="1">
              <a:buFontTx/>
              <a:buNone/>
            </a:pPr>
            <a:endParaRPr lang="en-GB" sz="2400" dirty="0">
              <a:latin typeface="Tahoma" pitchFamily="34" charset="0"/>
              <a:cs typeface="Tahoma" pitchFamily="34" charset="0"/>
            </a:endParaRPr>
          </a:p>
          <a:p>
            <a:pPr eaLnBrk="1" hangingPunct="1">
              <a:buFontTx/>
              <a:buNone/>
            </a:pPr>
            <a:r>
              <a:rPr lang="en-GB" sz="2400" dirty="0">
                <a:latin typeface="Tahoma" pitchFamily="34" charset="0"/>
                <a:cs typeface="Tahoma" pitchFamily="34" charset="0"/>
              </a:rPr>
              <a:t>Why is Cleaning important?</a:t>
            </a:r>
          </a:p>
          <a:p>
            <a:pPr lvl="2" eaLnBrk="1" hangingPunct="1"/>
            <a:r>
              <a:rPr lang="en-GB" sz="2000" dirty="0">
                <a:latin typeface="Tahoma" pitchFamily="34" charset="0"/>
                <a:cs typeface="Tahoma" pitchFamily="34" charset="0"/>
              </a:rPr>
              <a:t>Greatly reduces the bio burden on the device</a:t>
            </a:r>
          </a:p>
          <a:p>
            <a:pPr lvl="2" eaLnBrk="1" hangingPunct="1"/>
            <a:r>
              <a:rPr lang="en-GB" sz="2000" dirty="0">
                <a:latin typeface="Tahoma" pitchFamily="34" charset="0"/>
                <a:cs typeface="Tahoma" pitchFamily="34" charset="0"/>
              </a:rPr>
              <a:t>Soil/debris can provide protection for the microbes during sterilization</a:t>
            </a:r>
          </a:p>
          <a:p>
            <a:pPr lvl="2" eaLnBrk="1" hangingPunct="1"/>
            <a:r>
              <a:rPr lang="en-GB" sz="2000" dirty="0">
                <a:latin typeface="Tahoma" pitchFamily="34" charset="0"/>
                <a:cs typeface="Tahoma" pitchFamily="34" charset="0"/>
              </a:rPr>
              <a:t>It is essential to maximise the chances of the item finishing in a sterilized state</a:t>
            </a:r>
          </a:p>
          <a:p>
            <a:pPr eaLnBrk="1" hangingPunct="1">
              <a:buFontTx/>
              <a:buNone/>
            </a:pPr>
            <a:endParaRPr lang="en-GB" sz="800" dirty="0">
              <a:latin typeface="Tahoma" pitchFamily="34" charset="0"/>
              <a:cs typeface="Tahoma" pitchFamily="34" charset="0"/>
            </a:endParaRPr>
          </a:p>
          <a:p>
            <a:pPr eaLnBrk="1" hangingPunct="1">
              <a:buFontTx/>
              <a:buNone/>
            </a:pPr>
            <a:endParaRPr lang="en-US" sz="2000" dirty="0">
              <a:latin typeface="Tahoma" pitchFamily="34" charset="0"/>
              <a:cs typeface="Tahoma" pitchFamily="34" charset="0"/>
            </a:endParaRPr>
          </a:p>
        </p:txBody>
      </p:sp>
    </p:spTree>
    <p:extLst>
      <p:ext uri="{BB962C8B-B14F-4D97-AF65-F5344CB8AC3E}">
        <p14:creationId xmlns:p14="http://schemas.microsoft.com/office/powerpoint/2010/main" val="2697869071"/>
      </p:ext>
    </p:extLst>
  </p:cSld>
  <p:clrMapOvr>
    <a:masterClrMapping/>
  </p:clrMapOvr>
  <p:transition>
    <p:wipe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523612"/>
            <a:ext cx="5937755" cy="889164"/>
          </a:xfrm>
        </p:spPr>
        <p:txBody>
          <a:bodyPr/>
          <a:lstStyle/>
          <a:p>
            <a:r>
              <a:rPr lang="en-GB" dirty="0"/>
              <a:t>Manual Cleaning</a:t>
            </a:r>
            <a:endParaRPr lang="en-US" dirty="0"/>
          </a:p>
        </p:txBody>
      </p:sp>
      <p:sp>
        <p:nvSpPr>
          <p:cNvPr id="3" name="Content Placeholder 2"/>
          <p:cNvSpPr>
            <a:spLocks noGrp="1"/>
          </p:cNvSpPr>
          <p:nvPr>
            <p:ph idx="1"/>
          </p:nvPr>
        </p:nvSpPr>
        <p:spPr>
          <a:xfrm>
            <a:off x="1115616" y="1916832"/>
            <a:ext cx="7488831" cy="4752528"/>
          </a:xfrm>
        </p:spPr>
        <p:txBody>
          <a:bodyPr>
            <a:normAutofit/>
          </a:bodyPr>
          <a:lstStyle/>
          <a:p>
            <a:r>
              <a:rPr lang="en-GB" sz="2400" dirty="0">
                <a:latin typeface="Tahoma" pitchFamily="34" charset="0"/>
                <a:cs typeface="Tahoma" pitchFamily="34" charset="0"/>
              </a:rPr>
              <a:t>Not a validated process</a:t>
            </a:r>
          </a:p>
          <a:p>
            <a:r>
              <a:rPr lang="en-GB" sz="2400" dirty="0">
                <a:latin typeface="Tahoma" pitchFamily="34" charset="0"/>
                <a:cs typeface="Tahoma" pitchFamily="34" charset="0"/>
              </a:rPr>
              <a:t>Can be hazardous to the operator</a:t>
            </a:r>
          </a:p>
          <a:p>
            <a:r>
              <a:rPr lang="en-GB" sz="2400" dirty="0">
                <a:latin typeface="Tahoma" pitchFamily="34" charset="0"/>
                <a:cs typeface="Tahoma" pitchFamily="34" charset="0"/>
              </a:rPr>
              <a:t>Used as a back up process when:</a:t>
            </a:r>
          </a:p>
          <a:p>
            <a:pPr lvl="1">
              <a:buFont typeface="Arial" pitchFamily="34" charset="0"/>
              <a:buChar char="•"/>
            </a:pPr>
            <a:endParaRPr lang="en-GB" sz="800" dirty="0">
              <a:latin typeface="Tahoma" pitchFamily="34" charset="0"/>
              <a:cs typeface="Tahoma" pitchFamily="34" charset="0"/>
            </a:endParaRPr>
          </a:p>
          <a:p>
            <a:pPr lvl="1">
              <a:buFont typeface="Arial" pitchFamily="34" charset="0"/>
              <a:buChar char="•"/>
            </a:pPr>
            <a:r>
              <a:rPr lang="en-GB" sz="2400" dirty="0">
                <a:latin typeface="Tahoma" pitchFamily="34" charset="0"/>
                <a:cs typeface="Tahoma" pitchFamily="34" charset="0"/>
              </a:rPr>
              <a:t>Washer disinfector is broken down</a:t>
            </a:r>
          </a:p>
          <a:p>
            <a:pPr lvl="1">
              <a:buFont typeface="Arial" pitchFamily="34" charset="0"/>
              <a:buChar char="•"/>
            </a:pPr>
            <a:r>
              <a:rPr lang="en-GB" sz="2400" dirty="0">
                <a:latin typeface="Tahoma" pitchFamily="34" charset="0"/>
                <a:cs typeface="Tahoma" pitchFamily="34" charset="0"/>
              </a:rPr>
              <a:t>Washer disinfector is being serviced/validated</a:t>
            </a:r>
          </a:p>
          <a:p>
            <a:pPr lvl="1">
              <a:buFont typeface="Arial" pitchFamily="34" charset="0"/>
              <a:buChar char="•"/>
            </a:pPr>
            <a:r>
              <a:rPr lang="en-GB" sz="2400" dirty="0">
                <a:latin typeface="Tahoma" pitchFamily="34" charset="0"/>
                <a:cs typeface="Tahoma" pitchFamily="34" charset="0"/>
              </a:rPr>
              <a:t>When manufacturers instructions do not recommend placement in a WD</a:t>
            </a:r>
          </a:p>
          <a:p>
            <a:pPr marL="228600" lvl="1" indent="0">
              <a:buNone/>
            </a:pPr>
            <a:endParaRPr lang="en-GB" sz="800" dirty="0">
              <a:latin typeface="Tahoma" pitchFamily="34" charset="0"/>
              <a:cs typeface="Tahoma" pitchFamily="34" charset="0"/>
            </a:endParaRPr>
          </a:p>
          <a:p>
            <a:r>
              <a:rPr lang="en-GB" sz="2400" dirty="0">
                <a:latin typeface="Tahoma" pitchFamily="34" charset="0"/>
                <a:cs typeface="Tahoma" pitchFamily="34" charset="0"/>
              </a:rPr>
              <a:t>Must have written procedures for the task </a:t>
            </a:r>
            <a:r>
              <a:rPr lang="en-GB" sz="1600" b="1" dirty="0">
                <a:latin typeface="Tahoma" pitchFamily="34" charset="0"/>
                <a:cs typeface="Tahoma" pitchFamily="34" charset="0"/>
              </a:rPr>
              <a:t>(P 64 HTM01-05)</a:t>
            </a:r>
          </a:p>
          <a:p>
            <a:pPr lvl="2"/>
            <a:endParaRPr lang="en-GB" sz="1200" dirty="0">
              <a:latin typeface="Tahoma" pitchFamily="34" charset="0"/>
              <a:cs typeface="Tahoma" pitchFamily="34" charset="0"/>
            </a:endParaRPr>
          </a:p>
          <a:p>
            <a:pPr lvl="2">
              <a:buNone/>
            </a:pPr>
            <a:endParaRPr lang="en-GB" sz="1200" dirty="0">
              <a:latin typeface="Tahoma" pitchFamily="34" charset="0"/>
              <a:cs typeface="Tahoma" pitchFamily="34" charset="0"/>
            </a:endParaRPr>
          </a:p>
          <a:p>
            <a:pPr lvl="2">
              <a:buNone/>
            </a:pPr>
            <a:endParaRPr lang="en-GB" sz="1200" dirty="0">
              <a:latin typeface="Tahoma" pitchFamily="34" charset="0"/>
              <a:cs typeface="Tahoma" pitchFamily="34" charset="0"/>
            </a:endParaRPr>
          </a:p>
          <a:p>
            <a:pPr lvl="2"/>
            <a:endParaRPr lang="en-GB" sz="1200" dirty="0">
              <a:latin typeface="Tahoma" pitchFamily="34" charset="0"/>
              <a:cs typeface="Tahoma" pitchFamily="34" charset="0"/>
            </a:endParaRPr>
          </a:p>
          <a:p>
            <a:pPr lvl="2"/>
            <a:endParaRPr lang="en-GB" sz="1200" dirty="0">
              <a:latin typeface="Tahoma" pitchFamily="34" charset="0"/>
              <a:cs typeface="Tahoma" pitchFamily="34" charset="0"/>
            </a:endParaRPr>
          </a:p>
          <a:p>
            <a:endParaRPr lang="en-US" sz="2000" dirty="0">
              <a:latin typeface="Tahoma" pitchFamily="34" charset="0"/>
              <a:cs typeface="Tahoma" pitchFamily="34" charset="0"/>
            </a:endParaRPr>
          </a:p>
        </p:txBody>
      </p:sp>
    </p:spTree>
    <p:extLst>
      <p:ext uri="{BB962C8B-B14F-4D97-AF65-F5344CB8AC3E}">
        <p14:creationId xmlns:p14="http://schemas.microsoft.com/office/powerpoint/2010/main" val="3222340842"/>
      </p:ext>
    </p:extLst>
  </p:cSld>
  <p:clrMapOvr>
    <a:masterClrMapping/>
  </p:clrMapOvr>
  <p:transition>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606045" y="964692"/>
            <a:ext cx="5937755" cy="520092"/>
          </a:xfrm>
        </p:spPr>
        <p:txBody>
          <a:bodyPr>
            <a:normAutofit fontScale="90000"/>
          </a:bodyPr>
          <a:lstStyle/>
          <a:p>
            <a:endParaRPr lang="en-GB"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91680" y="1988840"/>
            <a:ext cx="1642749" cy="2988000"/>
          </a:xfrm>
        </p:spPr>
      </p:pic>
      <p:sp>
        <p:nvSpPr>
          <p:cNvPr id="10" name="Content Placeholder 9"/>
          <p:cNvSpPr>
            <a:spLocks noGrp="1"/>
          </p:cNvSpPr>
          <p:nvPr>
            <p:ph sz="half" idx="2"/>
          </p:nvPr>
        </p:nvSpPr>
        <p:spPr>
          <a:xfrm>
            <a:off x="3923928" y="1844824"/>
            <a:ext cx="4968552" cy="4824536"/>
          </a:xfrm>
        </p:spPr>
        <p:txBody>
          <a:bodyPr/>
          <a:lstStyle/>
          <a:p>
            <a:r>
              <a:rPr lang="en-GB" sz="2800" dirty="0"/>
              <a:t>PPE</a:t>
            </a:r>
          </a:p>
          <a:p>
            <a:r>
              <a:rPr lang="en-GB" sz="2800" dirty="0"/>
              <a:t>Detergent neutral </a:t>
            </a:r>
            <a:r>
              <a:rPr lang="en-GB" sz="2800" dirty="0" err="1"/>
              <a:t>ph</a:t>
            </a:r>
            <a:r>
              <a:rPr lang="en-GB" sz="2800" dirty="0"/>
              <a:t> /dilution</a:t>
            </a:r>
          </a:p>
          <a:p>
            <a:r>
              <a:rPr lang="en-GB" sz="2800" dirty="0"/>
              <a:t>Temperature</a:t>
            </a:r>
          </a:p>
          <a:p>
            <a:r>
              <a:rPr lang="en-GB" sz="2800" dirty="0"/>
              <a:t>Avoid aerosol</a:t>
            </a:r>
          </a:p>
          <a:p>
            <a:r>
              <a:rPr lang="en-GB" sz="2800" dirty="0"/>
              <a:t>Rinse</a:t>
            </a:r>
          </a:p>
          <a:p>
            <a:r>
              <a:rPr lang="en-GB" sz="2800" dirty="0"/>
              <a:t>Dry</a:t>
            </a:r>
          </a:p>
          <a:p>
            <a:r>
              <a:rPr lang="en-GB" sz="2800" dirty="0"/>
              <a:t>Not disinfected</a:t>
            </a:r>
          </a:p>
          <a:p>
            <a:endParaRPr lang="en-GB" dirty="0"/>
          </a:p>
          <a:p>
            <a:endParaRPr lang="en-GB" dirty="0"/>
          </a:p>
        </p:txBody>
      </p:sp>
    </p:spTree>
    <p:extLst>
      <p:ext uri="{BB962C8B-B14F-4D97-AF65-F5344CB8AC3E}">
        <p14:creationId xmlns:p14="http://schemas.microsoft.com/office/powerpoint/2010/main" val="1593607035"/>
      </p:ext>
    </p:extLst>
  </p:cSld>
  <p:clrMapOvr>
    <a:masterClrMapping/>
  </p:clrMapOvr>
  <p:transition>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xfrm>
            <a:off x="685800" y="228600"/>
            <a:ext cx="7702624" cy="752128"/>
          </a:xfrm>
        </p:spPr>
        <p:txBody>
          <a:bodyPr/>
          <a:lstStyle/>
          <a:p>
            <a:pPr eaLnBrk="1" hangingPunct="1"/>
            <a:r>
              <a:rPr lang="en-GB" dirty="0"/>
              <a:t>Manual Cleaning</a:t>
            </a:r>
            <a:endParaRPr lang="en-US" dirty="0"/>
          </a:p>
        </p:txBody>
      </p:sp>
      <p:sp>
        <p:nvSpPr>
          <p:cNvPr id="72706" name="Content Placeholder 2"/>
          <p:cNvSpPr>
            <a:spLocks noGrp="1"/>
          </p:cNvSpPr>
          <p:nvPr>
            <p:ph idx="1"/>
          </p:nvPr>
        </p:nvSpPr>
        <p:spPr>
          <a:xfrm>
            <a:off x="395536" y="1124744"/>
            <a:ext cx="8748464" cy="5733256"/>
          </a:xfrm>
        </p:spPr>
        <p:txBody>
          <a:bodyPr>
            <a:normAutofit fontScale="92500" lnSpcReduction="10000"/>
          </a:bodyPr>
          <a:lstStyle/>
          <a:p>
            <a:pPr eaLnBrk="1" hangingPunct="1"/>
            <a:r>
              <a:rPr lang="en-GB" sz="2400" dirty="0">
                <a:solidFill>
                  <a:schemeClr val="accent1">
                    <a:lumMod val="50000"/>
                  </a:schemeClr>
                </a:solidFill>
                <a:latin typeface="Tahoma" pitchFamily="34" charset="0"/>
                <a:cs typeface="Tahoma" pitchFamily="34" charset="0"/>
              </a:rPr>
              <a:t>Can be hazardous to the operator: </a:t>
            </a:r>
          </a:p>
          <a:p>
            <a:pPr marL="0" indent="0" eaLnBrk="1" hangingPunct="1">
              <a:buNone/>
            </a:pPr>
            <a:r>
              <a:rPr lang="en-GB" sz="2400" dirty="0">
                <a:latin typeface="Tahoma" pitchFamily="34" charset="0"/>
                <a:cs typeface="Tahoma" pitchFamily="34" charset="0"/>
              </a:rPr>
              <a:t>                                                 </a:t>
            </a:r>
            <a:r>
              <a:rPr lang="en-GB" sz="2400" dirty="0">
                <a:solidFill>
                  <a:schemeClr val="accent1">
                    <a:lumMod val="50000"/>
                  </a:schemeClr>
                </a:solidFill>
                <a:latin typeface="Tahoma" pitchFamily="34" charset="0"/>
                <a:cs typeface="Tahoma" pitchFamily="34" charset="0"/>
              </a:rPr>
              <a:t>Full PPE &amp; heavy-duty gloves </a:t>
            </a:r>
          </a:p>
          <a:p>
            <a:pPr eaLnBrk="1" hangingPunct="1">
              <a:buFontTx/>
              <a:buNone/>
            </a:pPr>
            <a:r>
              <a:rPr lang="en-GB" sz="2400" dirty="0">
                <a:latin typeface="Tahoma" pitchFamily="34" charset="0"/>
                <a:cs typeface="Tahoma" pitchFamily="34" charset="0"/>
              </a:rPr>
              <a:t>The process of manual cleaning</a:t>
            </a:r>
            <a:r>
              <a:rPr lang="en-GB" sz="2000" dirty="0">
                <a:latin typeface="Tahoma" pitchFamily="34" charset="0"/>
                <a:cs typeface="Tahoma" pitchFamily="34" charset="0"/>
              </a:rPr>
              <a:t>:</a:t>
            </a:r>
          </a:p>
          <a:p>
            <a:pPr lvl="2" eaLnBrk="1" hangingPunct="1"/>
            <a:r>
              <a:rPr lang="en-GB" sz="2000" dirty="0">
                <a:latin typeface="Tahoma" pitchFamily="34" charset="0"/>
                <a:cs typeface="Tahoma" pitchFamily="34" charset="0"/>
              </a:rPr>
              <a:t>Only used specifically formulated detergent (neutral </a:t>
            </a:r>
            <a:r>
              <a:rPr lang="en-GB" sz="2000" dirty="0" err="1">
                <a:latin typeface="Tahoma" pitchFamily="34" charset="0"/>
                <a:cs typeface="Tahoma" pitchFamily="34" charset="0"/>
              </a:rPr>
              <a:t>ph</a:t>
            </a:r>
            <a:r>
              <a:rPr lang="en-GB" sz="2000" dirty="0">
                <a:latin typeface="Tahoma" pitchFamily="34" charset="0"/>
                <a:cs typeface="Tahoma" pitchFamily="34" charset="0"/>
              </a:rPr>
              <a:t>)</a:t>
            </a:r>
          </a:p>
          <a:p>
            <a:pPr lvl="2" eaLnBrk="1" hangingPunct="1"/>
            <a:r>
              <a:rPr lang="en-GB" sz="2000" dirty="0">
                <a:latin typeface="Tahoma" pitchFamily="34" charset="0"/>
                <a:cs typeface="Tahoma" pitchFamily="34" charset="0"/>
              </a:rPr>
              <a:t>Volume of water/detergent important, gradients on sink                      (ref to instructions on detergent) </a:t>
            </a:r>
          </a:p>
          <a:p>
            <a:pPr lvl="2" eaLnBrk="1" hangingPunct="1"/>
            <a:r>
              <a:rPr lang="en-GB" sz="2000" dirty="0">
                <a:latin typeface="Tahoma" pitchFamily="34" charset="0"/>
                <a:cs typeface="Tahoma" pitchFamily="34" charset="0"/>
              </a:rPr>
              <a:t>Temperature of water 45oC or lower </a:t>
            </a:r>
          </a:p>
          <a:p>
            <a:pPr lvl="2" eaLnBrk="1" hangingPunct="1"/>
            <a:r>
              <a:rPr lang="en-GB" sz="2000" dirty="0">
                <a:latin typeface="Tahoma" pitchFamily="34" charset="0"/>
                <a:cs typeface="Tahoma" pitchFamily="34" charset="0"/>
              </a:rPr>
              <a:t>Personal protective equipment:</a:t>
            </a:r>
          </a:p>
          <a:p>
            <a:pPr marL="914400" lvl="2" indent="0" eaLnBrk="1" hangingPunct="1">
              <a:buNone/>
            </a:pPr>
            <a:r>
              <a:rPr lang="en-GB" sz="2000" dirty="0">
                <a:latin typeface="Tahoma" pitchFamily="34" charset="0"/>
                <a:cs typeface="Tahoma" pitchFamily="34" charset="0"/>
              </a:rPr>
              <a:t>     Household gloves/goggles/apron/mask</a:t>
            </a:r>
          </a:p>
          <a:p>
            <a:pPr lvl="2" eaLnBrk="1" hangingPunct="1"/>
            <a:r>
              <a:rPr lang="en-GB" sz="2000" dirty="0">
                <a:latin typeface="Tahoma" pitchFamily="34" charset="0"/>
                <a:cs typeface="Tahoma" pitchFamily="34" charset="0"/>
              </a:rPr>
              <a:t>Wash below the water line to avoid aerosol</a:t>
            </a:r>
          </a:p>
          <a:p>
            <a:pPr lvl="2" eaLnBrk="1" hangingPunct="1"/>
            <a:r>
              <a:rPr lang="en-GB" sz="2000" dirty="0">
                <a:latin typeface="Tahoma" pitchFamily="34" charset="0"/>
                <a:cs typeface="Tahoma" pitchFamily="34" charset="0"/>
              </a:rPr>
              <a:t>Use a long-handled nylon bristle brush fit for purpose                        (no abrasive pads) </a:t>
            </a:r>
          </a:p>
          <a:p>
            <a:pPr lvl="2" eaLnBrk="1" hangingPunct="1"/>
            <a:r>
              <a:rPr lang="en-GB" sz="2000" dirty="0">
                <a:latin typeface="Tahoma" pitchFamily="34" charset="0"/>
                <a:cs typeface="Tahoma" pitchFamily="34" charset="0"/>
              </a:rPr>
              <a:t>Keep kits together be aware of sharp instruments</a:t>
            </a:r>
          </a:p>
          <a:p>
            <a:pPr lvl="2" eaLnBrk="1" hangingPunct="1"/>
            <a:r>
              <a:rPr lang="en-GB" sz="2000" dirty="0">
                <a:latin typeface="Tahoma" pitchFamily="34" charset="0"/>
                <a:cs typeface="Tahoma" pitchFamily="34" charset="0"/>
              </a:rPr>
              <a:t>Rinse in separate sink with good quality water i.e., RO water</a:t>
            </a:r>
          </a:p>
          <a:p>
            <a:pPr lvl="2" eaLnBrk="1" hangingPunct="1"/>
            <a:r>
              <a:rPr lang="en-GB" sz="2000" dirty="0">
                <a:latin typeface="Tahoma" pitchFamily="34" charset="0"/>
                <a:cs typeface="Tahoma" pitchFamily="34" charset="0"/>
              </a:rPr>
              <a:t>Dry with a lint free disposable cloth</a:t>
            </a:r>
          </a:p>
          <a:p>
            <a:pPr marL="457200" lvl="2" indent="0" eaLnBrk="1" hangingPunct="1">
              <a:buNone/>
            </a:pPr>
            <a:endParaRPr lang="en-GB" sz="2000" dirty="0">
              <a:latin typeface="Tahoma" pitchFamily="34" charset="0"/>
              <a:cs typeface="Tahoma" pitchFamily="34" charset="0"/>
            </a:endParaRPr>
          </a:p>
          <a:p>
            <a:pPr lvl="2" eaLnBrk="1" hangingPunct="1">
              <a:buFontTx/>
              <a:buNone/>
            </a:pPr>
            <a:endParaRPr lang="en-GB" sz="1600" dirty="0">
              <a:latin typeface="Tahoma" pitchFamily="34" charset="0"/>
              <a:cs typeface="Tahoma" pitchFamily="34" charset="0"/>
            </a:endParaRPr>
          </a:p>
          <a:p>
            <a:pPr lvl="2" eaLnBrk="1" hangingPunct="1">
              <a:buFontTx/>
              <a:buNone/>
            </a:pPr>
            <a:endParaRPr lang="en-GB" sz="1600" dirty="0">
              <a:latin typeface="Tahoma" pitchFamily="34" charset="0"/>
              <a:cs typeface="Tahoma" pitchFamily="34" charset="0"/>
            </a:endParaRPr>
          </a:p>
          <a:p>
            <a:pPr lvl="2" eaLnBrk="1" hangingPunct="1"/>
            <a:endParaRPr lang="en-GB" sz="1200" dirty="0">
              <a:latin typeface="Tahoma" pitchFamily="34" charset="0"/>
              <a:cs typeface="Tahoma" pitchFamily="34" charset="0"/>
            </a:endParaRPr>
          </a:p>
          <a:p>
            <a:pPr lvl="2" eaLnBrk="1" hangingPunct="1"/>
            <a:endParaRPr lang="en-GB" sz="1200" dirty="0">
              <a:latin typeface="Tahoma" pitchFamily="34" charset="0"/>
              <a:cs typeface="Tahoma" pitchFamily="34" charset="0"/>
            </a:endParaRPr>
          </a:p>
          <a:p>
            <a:pPr eaLnBrk="1" hangingPunct="1"/>
            <a:endParaRPr lang="en-US" sz="2000" dirty="0">
              <a:latin typeface="Tahoma" pitchFamily="34" charset="0"/>
              <a:cs typeface="Tahoma" pitchFamily="34" charset="0"/>
            </a:endParaRPr>
          </a:p>
        </p:txBody>
      </p:sp>
    </p:spTree>
    <p:extLst>
      <p:ext uri="{BB962C8B-B14F-4D97-AF65-F5344CB8AC3E}">
        <p14:creationId xmlns:p14="http://schemas.microsoft.com/office/powerpoint/2010/main" val="97845650"/>
      </p:ext>
    </p:extLst>
  </p:cSld>
  <p:clrMapOvr>
    <a:masterClrMapping/>
  </p:clrMapOvr>
  <p:transition>
    <p:wipe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1475656" y="260648"/>
            <a:ext cx="5937755" cy="936104"/>
          </a:xfrm>
        </p:spPr>
        <p:txBody>
          <a:bodyPr/>
          <a:lstStyle/>
          <a:p>
            <a:pPr eaLnBrk="1" hangingPunct="1"/>
            <a:r>
              <a:rPr lang="en-GB"/>
              <a:t>Washer Disinfectors</a:t>
            </a:r>
            <a:endParaRPr lang="en-US"/>
          </a:p>
        </p:txBody>
      </p:sp>
      <p:sp>
        <p:nvSpPr>
          <p:cNvPr id="80898" name="Content Placeholder 4"/>
          <p:cNvSpPr>
            <a:spLocks noGrp="1"/>
          </p:cNvSpPr>
          <p:nvPr>
            <p:ph idx="1"/>
          </p:nvPr>
        </p:nvSpPr>
        <p:spPr>
          <a:xfrm>
            <a:off x="685800" y="1340768"/>
            <a:ext cx="7772400" cy="4755232"/>
          </a:xfrm>
        </p:spPr>
        <p:txBody>
          <a:bodyPr/>
          <a:lstStyle/>
          <a:p>
            <a:pPr eaLnBrk="1" hangingPunct="1"/>
            <a:r>
              <a:rPr lang="en-GB" sz="2400" dirty="0">
                <a:latin typeface="Tahoma" pitchFamily="34" charset="0"/>
                <a:cs typeface="Tahoma" pitchFamily="34" charset="0"/>
              </a:rPr>
              <a:t>Validated cleaning Process</a:t>
            </a:r>
          </a:p>
          <a:p>
            <a:pPr eaLnBrk="1" hangingPunct="1"/>
            <a:r>
              <a:rPr lang="en-GB" sz="2400" dirty="0">
                <a:latin typeface="Tahoma" pitchFamily="34" charset="0"/>
                <a:cs typeface="Tahoma" pitchFamily="34" charset="0"/>
              </a:rPr>
              <a:t>Requirement for achievement of Best Practice in HTM01-05</a:t>
            </a:r>
          </a:p>
          <a:p>
            <a:pPr eaLnBrk="1" hangingPunct="1"/>
            <a:r>
              <a:rPr lang="en-GB" sz="2400" dirty="0">
                <a:latin typeface="Tahoma" pitchFamily="34" charset="0"/>
                <a:cs typeface="Tahoma" pitchFamily="34" charset="0"/>
              </a:rPr>
              <a:t>Independent monitoring</a:t>
            </a:r>
          </a:p>
          <a:p>
            <a:pPr eaLnBrk="1" hangingPunct="1"/>
            <a:r>
              <a:rPr lang="en-GB" sz="2400" dirty="0">
                <a:latin typeface="Tahoma" pitchFamily="34" charset="0"/>
                <a:cs typeface="Tahoma" pitchFamily="34" charset="0"/>
              </a:rPr>
              <a:t>Can be single or double door</a:t>
            </a:r>
          </a:p>
          <a:p>
            <a:pPr eaLnBrk="1" hangingPunct="1"/>
            <a:r>
              <a:rPr lang="en-GB" sz="2400" dirty="0">
                <a:latin typeface="Tahoma" pitchFamily="34" charset="0"/>
                <a:cs typeface="Tahoma" pitchFamily="34" charset="0"/>
              </a:rPr>
              <a:t>Require good quality water i.e. RO water </a:t>
            </a:r>
          </a:p>
          <a:p>
            <a:pPr marL="0" indent="0" eaLnBrk="1" hangingPunct="1">
              <a:buNone/>
            </a:pPr>
            <a:endParaRPr lang="en-US" sz="2400" dirty="0">
              <a:latin typeface="Tahoma" pitchFamily="34" charset="0"/>
              <a:cs typeface="Tahoma" pitchFamily="34" charset="0"/>
            </a:endParaRPr>
          </a:p>
        </p:txBody>
      </p:sp>
    </p:spTree>
    <p:extLst>
      <p:ext uri="{BB962C8B-B14F-4D97-AF65-F5344CB8AC3E}">
        <p14:creationId xmlns:p14="http://schemas.microsoft.com/office/powerpoint/2010/main" val="3286422565"/>
      </p:ext>
    </p:extLst>
  </p:cSld>
  <p:clrMapOvr>
    <a:masterClrMapping/>
  </p:clrMapOvr>
  <p:transition>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75707"/>
            <a:ext cx="7344816" cy="949037"/>
          </a:xfrm>
        </p:spPr>
        <p:txBody>
          <a:bodyPr/>
          <a:lstStyle/>
          <a:p>
            <a:r>
              <a:rPr lang="en-GB" dirty="0"/>
              <a:t>The Cycle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7546085"/>
              </p:ext>
            </p:extLst>
          </p:nvPr>
        </p:nvGraphicFramePr>
        <p:xfrm>
          <a:off x="539552" y="1340768"/>
          <a:ext cx="8208912"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3800122"/>
      </p:ext>
    </p:extLst>
  </p:cSld>
  <p:clrMapOvr>
    <a:masterClrMapping/>
  </p:clrMapOvr>
  <p:transition>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xfrm>
            <a:off x="1115616" y="410568"/>
            <a:ext cx="7344816" cy="1188720"/>
          </a:xfrm>
        </p:spPr>
        <p:txBody>
          <a:bodyPr/>
          <a:lstStyle/>
          <a:p>
            <a:pPr eaLnBrk="1" hangingPunct="1"/>
            <a:r>
              <a:rPr lang="en-GB"/>
              <a:t>Using a Washer Disinfector</a:t>
            </a:r>
            <a:endParaRPr lang="en-US"/>
          </a:p>
        </p:txBody>
      </p:sp>
      <p:sp>
        <p:nvSpPr>
          <p:cNvPr id="82946" name="Content Placeholder 2"/>
          <p:cNvSpPr>
            <a:spLocks noGrp="1"/>
          </p:cNvSpPr>
          <p:nvPr>
            <p:ph idx="1"/>
          </p:nvPr>
        </p:nvSpPr>
        <p:spPr>
          <a:xfrm>
            <a:off x="971600" y="2060849"/>
            <a:ext cx="7416823" cy="4392488"/>
          </a:xfrm>
        </p:spPr>
        <p:txBody>
          <a:bodyPr>
            <a:normAutofit fontScale="92500" lnSpcReduction="10000"/>
          </a:bodyPr>
          <a:lstStyle/>
          <a:p>
            <a:r>
              <a:rPr lang="en-GB" sz="2400" dirty="0">
                <a:latin typeface="Tahoma" pitchFamily="34" charset="0"/>
                <a:cs typeface="Tahoma" pitchFamily="34" charset="0"/>
              </a:rPr>
              <a:t>No overlapping or shadowing of instruments</a:t>
            </a:r>
          </a:p>
          <a:p>
            <a:pPr marL="0" indent="0">
              <a:buNone/>
            </a:pPr>
            <a:endParaRPr lang="en-GB" sz="800" dirty="0">
              <a:latin typeface="Tahoma" pitchFamily="34" charset="0"/>
              <a:cs typeface="Tahoma" pitchFamily="34" charset="0"/>
            </a:endParaRPr>
          </a:p>
          <a:p>
            <a:pPr eaLnBrk="1" hangingPunct="1"/>
            <a:r>
              <a:rPr lang="en-GB" sz="2400" dirty="0">
                <a:latin typeface="Tahoma" pitchFamily="34" charset="0"/>
                <a:cs typeface="Tahoma" pitchFamily="34" charset="0"/>
              </a:rPr>
              <a:t>Bowls and similar items should be inverted</a:t>
            </a:r>
          </a:p>
          <a:p>
            <a:pPr marL="0" indent="0" eaLnBrk="1" hangingPunct="1">
              <a:buNone/>
            </a:pPr>
            <a:endParaRPr lang="en-GB" sz="800" dirty="0">
              <a:latin typeface="Tahoma" pitchFamily="34" charset="0"/>
              <a:cs typeface="Tahoma" pitchFamily="34" charset="0"/>
            </a:endParaRPr>
          </a:p>
          <a:p>
            <a:pPr eaLnBrk="1" hangingPunct="1"/>
            <a:r>
              <a:rPr lang="en-GB" sz="2400" dirty="0">
                <a:latin typeface="Tahoma" pitchFamily="34" charset="0"/>
                <a:cs typeface="Tahoma" pitchFamily="34" charset="0"/>
              </a:rPr>
              <a:t>Devices with lumens should be connected to irrigation ports and filters if required</a:t>
            </a:r>
          </a:p>
          <a:p>
            <a:pPr marL="0" indent="0" eaLnBrk="1" hangingPunct="1">
              <a:buNone/>
            </a:pPr>
            <a:endParaRPr lang="en-GB" sz="800" dirty="0">
              <a:latin typeface="Tahoma" pitchFamily="34" charset="0"/>
              <a:cs typeface="Tahoma" pitchFamily="34" charset="0"/>
            </a:endParaRPr>
          </a:p>
          <a:p>
            <a:pPr eaLnBrk="1" hangingPunct="1"/>
            <a:r>
              <a:rPr lang="en-GB" sz="2400" dirty="0">
                <a:latin typeface="Tahoma" pitchFamily="34" charset="0"/>
                <a:cs typeface="Tahoma" pitchFamily="34" charset="0"/>
              </a:rPr>
              <a:t>Hinged instruments should be opened</a:t>
            </a:r>
          </a:p>
          <a:p>
            <a:pPr marL="0" indent="0" eaLnBrk="1" hangingPunct="1">
              <a:buNone/>
            </a:pPr>
            <a:endParaRPr lang="en-GB" sz="800" dirty="0">
              <a:latin typeface="Tahoma" pitchFamily="34" charset="0"/>
              <a:cs typeface="Tahoma" pitchFamily="34" charset="0"/>
            </a:endParaRPr>
          </a:p>
          <a:p>
            <a:pPr eaLnBrk="1" hangingPunct="1"/>
            <a:r>
              <a:rPr lang="en-GB" sz="2400" dirty="0">
                <a:latin typeface="Tahoma" pitchFamily="34" charset="0"/>
                <a:cs typeface="Tahoma" pitchFamily="34" charset="0"/>
              </a:rPr>
              <a:t>Heavy objects should be placed on the lower baskets to protect lighter items </a:t>
            </a:r>
          </a:p>
          <a:p>
            <a:pPr marL="0" indent="0" eaLnBrk="1" hangingPunct="1">
              <a:buNone/>
            </a:pPr>
            <a:endParaRPr lang="en-GB" sz="800" dirty="0">
              <a:latin typeface="Tahoma" pitchFamily="34" charset="0"/>
              <a:cs typeface="Tahoma" pitchFamily="34" charset="0"/>
            </a:endParaRPr>
          </a:p>
          <a:p>
            <a:pPr eaLnBrk="1" hangingPunct="1"/>
            <a:r>
              <a:rPr lang="en-GB" sz="2400" dirty="0">
                <a:latin typeface="Tahoma" pitchFamily="34" charset="0"/>
                <a:cs typeface="Tahoma" pitchFamily="34" charset="0"/>
              </a:rPr>
              <a:t>The spray arm should not be impeded by the load  </a:t>
            </a:r>
            <a:endParaRPr lang="en-US" sz="2400" dirty="0">
              <a:latin typeface="Tahoma" pitchFamily="34" charset="0"/>
              <a:cs typeface="Tahoma" pitchFamily="34" charset="0"/>
            </a:endParaRPr>
          </a:p>
        </p:txBody>
      </p:sp>
    </p:spTree>
    <p:extLst>
      <p:ext uri="{BB962C8B-B14F-4D97-AF65-F5344CB8AC3E}">
        <p14:creationId xmlns:p14="http://schemas.microsoft.com/office/powerpoint/2010/main" val="3076316923"/>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F51FF9-458B-40A8-9084-B22049A4739A}"/>
              </a:ext>
            </a:extLst>
          </p:cNvPr>
          <p:cNvSpPr>
            <a:spLocks noGrp="1"/>
          </p:cNvSpPr>
          <p:nvPr>
            <p:ph type="title"/>
          </p:nvPr>
        </p:nvSpPr>
        <p:spPr/>
        <p:txBody>
          <a:bodyPr/>
          <a:lstStyle/>
          <a:p>
            <a:r>
              <a:rPr lang="en-GB" b="1" dirty="0">
                <a:latin typeface="FS Albert"/>
              </a:rPr>
              <a:t>CQC inspections</a:t>
            </a:r>
            <a:br>
              <a:rPr lang="en-GB" b="1" dirty="0">
                <a:latin typeface="FS Albert"/>
              </a:rPr>
            </a:br>
            <a:endParaRPr lang="en-GB" dirty="0"/>
          </a:p>
        </p:txBody>
      </p:sp>
      <p:sp>
        <p:nvSpPr>
          <p:cNvPr id="6" name="Content Placeholder 5">
            <a:extLst>
              <a:ext uri="{FF2B5EF4-FFF2-40B4-BE49-F238E27FC236}">
                <a16:creationId xmlns:a16="http://schemas.microsoft.com/office/drawing/2014/main" id="{D36F9D36-6E00-4FF0-B132-E38300619ABC}"/>
              </a:ext>
            </a:extLst>
          </p:cNvPr>
          <p:cNvSpPr>
            <a:spLocks noGrp="1"/>
          </p:cNvSpPr>
          <p:nvPr>
            <p:ph idx="1"/>
          </p:nvPr>
        </p:nvSpPr>
        <p:spPr/>
        <p:txBody>
          <a:bodyPr/>
          <a:lstStyle/>
          <a:p>
            <a:r>
              <a:rPr lang="en-GB" dirty="0">
                <a:latin typeface="FS Albert"/>
              </a:rPr>
              <a:t>The CQC will assess a dental settings against the </a:t>
            </a:r>
            <a:r>
              <a:rPr lang="en-GB" b="1" dirty="0">
                <a:latin typeface="FS Albert"/>
                <a:hlinkClick r:id="rId2"/>
              </a:rPr>
              <a:t>code of practice on the prevention and control of infections</a:t>
            </a:r>
            <a:r>
              <a:rPr lang="en-GB" dirty="0">
                <a:latin typeface="FS Albert"/>
              </a:rPr>
              <a:t>. </a:t>
            </a:r>
          </a:p>
          <a:p>
            <a:r>
              <a:rPr lang="en-GB" dirty="0">
                <a:latin typeface="FS Albert"/>
              </a:rPr>
              <a:t>The main purpose of the Code is to ensure that registered providers understand the requirements for cleanliness and infection control and how to comply. </a:t>
            </a:r>
          </a:p>
          <a:p>
            <a:r>
              <a:rPr lang="en-GB" dirty="0">
                <a:latin typeface="FS Albert"/>
              </a:rPr>
              <a:t>It also provides compliance guidance for the CQC and information for patients, commissioners and the public. </a:t>
            </a:r>
            <a:endParaRPr lang="en-US" dirty="0"/>
          </a:p>
          <a:p>
            <a:pPr marL="0" indent="0">
              <a:buNone/>
            </a:pPr>
            <a:endParaRPr lang="en-GB" dirty="0"/>
          </a:p>
        </p:txBody>
      </p:sp>
    </p:spTree>
    <p:extLst>
      <p:ext uri="{BB962C8B-B14F-4D97-AF65-F5344CB8AC3E}">
        <p14:creationId xmlns:p14="http://schemas.microsoft.com/office/powerpoint/2010/main" val="3761452500"/>
      </p:ext>
    </p:extLst>
  </p:cSld>
  <p:clrMapOvr>
    <a:masterClrMapping/>
  </p:clrMapOvr>
  <p:transition>
    <p:wipe dir="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2CDAF-9ED6-42B2-9D85-8BDB84D73DDB}"/>
              </a:ext>
            </a:extLst>
          </p:cNvPr>
          <p:cNvSpPr>
            <a:spLocks noGrp="1"/>
          </p:cNvSpPr>
          <p:nvPr>
            <p:ph type="title"/>
          </p:nvPr>
        </p:nvSpPr>
        <p:spPr/>
        <p:txBody>
          <a:bodyPr/>
          <a:lstStyle/>
          <a:p>
            <a:r>
              <a:rPr lang="en-GB" dirty="0"/>
              <a:t>Loading: Good Practice </a:t>
            </a:r>
          </a:p>
        </p:txBody>
      </p:sp>
      <p:pic>
        <p:nvPicPr>
          <p:cNvPr id="4" name="Content Placeholder 3">
            <a:extLst>
              <a:ext uri="{FF2B5EF4-FFF2-40B4-BE49-F238E27FC236}">
                <a16:creationId xmlns:a16="http://schemas.microsoft.com/office/drawing/2014/main" id="{C5830231-EE55-4A8D-9A45-EED951739B46}"/>
              </a:ext>
            </a:extLst>
          </p:cNvPr>
          <p:cNvPicPr>
            <a:picLocks noGrp="1" noChangeAspect="1"/>
          </p:cNvPicPr>
          <p:nvPr>
            <p:ph idx="1"/>
          </p:nvPr>
        </p:nvPicPr>
        <p:blipFill>
          <a:blip r:embed="rId2"/>
          <a:stretch>
            <a:fillRect/>
          </a:stretch>
        </p:blipFill>
        <p:spPr>
          <a:xfrm>
            <a:off x="827584" y="2636912"/>
            <a:ext cx="4391638" cy="2695951"/>
          </a:xfrm>
          <a:prstGeom prst="rect">
            <a:avLst/>
          </a:prstGeom>
        </p:spPr>
      </p:pic>
      <p:pic>
        <p:nvPicPr>
          <p:cNvPr id="5" name="Picture 4">
            <a:extLst>
              <a:ext uri="{FF2B5EF4-FFF2-40B4-BE49-F238E27FC236}">
                <a16:creationId xmlns:a16="http://schemas.microsoft.com/office/drawing/2014/main" id="{2B557DAB-1344-44E1-AF26-511D83D0A601}"/>
              </a:ext>
            </a:extLst>
          </p:cNvPr>
          <p:cNvPicPr>
            <a:picLocks noChangeAspect="1"/>
          </p:cNvPicPr>
          <p:nvPr/>
        </p:nvPicPr>
        <p:blipFill>
          <a:blip r:embed="rId3"/>
          <a:stretch>
            <a:fillRect/>
          </a:stretch>
        </p:blipFill>
        <p:spPr>
          <a:xfrm>
            <a:off x="5580112" y="2451064"/>
            <a:ext cx="2924583" cy="2962688"/>
          </a:xfrm>
          <a:prstGeom prst="rect">
            <a:avLst/>
          </a:prstGeom>
        </p:spPr>
      </p:pic>
    </p:spTree>
    <p:extLst>
      <p:ext uri="{BB962C8B-B14F-4D97-AF65-F5344CB8AC3E}">
        <p14:creationId xmlns:p14="http://schemas.microsoft.com/office/powerpoint/2010/main" val="872115400"/>
      </p:ext>
    </p:extLst>
  </p:cSld>
  <p:clrMapOvr>
    <a:masterClrMapping/>
  </p:clrMapOvr>
  <p:transition>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062664" cy="824136"/>
          </a:xfrm>
        </p:spPr>
        <p:txBody>
          <a:bodyPr/>
          <a:lstStyle/>
          <a:p>
            <a:r>
              <a:rPr lang="en-GB" dirty="0"/>
              <a:t>Washer Disinfectors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9665862"/>
              </p:ext>
            </p:extLst>
          </p:nvPr>
        </p:nvGraphicFramePr>
        <p:xfrm>
          <a:off x="576264" y="1484784"/>
          <a:ext cx="8567736" cy="393192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0000"/>
                    </a:ext>
                  </a:extLst>
                </a:gridCol>
                <a:gridCol w="2855912">
                  <a:extLst>
                    <a:ext uri="{9D8B030D-6E8A-4147-A177-3AD203B41FA5}">
                      <a16:colId xmlns:a16="http://schemas.microsoft.com/office/drawing/2014/main" val="20001"/>
                    </a:ext>
                  </a:extLst>
                </a:gridCol>
                <a:gridCol w="2855912">
                  <a:extLst>
                    <a:ext uri="{9D8B030D-6E8A-4147-A177-3AD203B41FA5}">
                      <a16:colId xmlns:a16="http://schemas.microsoft.com/office/drawing/2014/main" val="20002"/>
                    </a:ext>
                  </a:extLst>
                </a:gridCol>
              </a:tblGrid>
              <a:tr h="358472">
                <a:tc>
                  <a:txBody>
                    <a:bodyPr/>
                    <a:lstStyle/>
                    <a:p>
                      <a:r>
                        <a:rPr lang="en-GB" dirty="0"/>
                        <a:t>Test</a:t>
                      </a:r>
                      <a:r>
                        <a:rPr lang="en-GB" baseline="0" dirty="0"/>
                        <a:t> </a:t>
                      </a:r>
                      <a:endParaRPr lang="en-GB" dirty="0"/>
                    </a:p>
                  </a:txBody>
                  <a:tcPr/>
                </a:tc>
                <a:tc>
                  <a:txBody>
                    <a:bodyPr/>
                    <a:lstStyle/>
                    <a:p>
                      <a:r>
                        <a:rPr lang="en-GB" dirty="0"/>
                        <a:t>Description </a:t>
                      </a:r>
                    </a:p>
                  </a:txBody>
                  <a:tcPr/>
                </a:tc>
                <a:tc>
                  <a:txBody>
                    <a:bodyPr/>
                    <a:lstStyle/>
                    <a:p>
                      <a:r>
                        <a:rPr lang="en-GB" dirty="0"/>
                        <a:t>Performed</a:t>
                      </a:r>
                      <a:r>
                        <a:rPr lang="en-GB" baseline="0" dirty="0"/>
                        <a:t> by </a:t>
                      </a:r>
                      <a:endParaRPr lang="en-GB" dirty="0"/>
                    </a:p>
                  </a:txBody>
                  <a:tcPr/>
                </a:tc>
                <a:extLst>
                  <a:ext uri="{0D108BD9-81ED-4DB2-BD59-A6C34878D82A}">
                    <a16:rowId xmlns:a16="http://schemas.microsoft.com/office/drawing/2014/main" val="10000"/>
                  </a:ext>
                </a:extLst>
              </a:tr>
              <a:tr h="358472">
                <a:tc gridSpan="3">
                  <a:txBody>
                    <a:bodyPr/>
                    <a:lstStyle/>
                    <a:p>
                      <a:pPr algn="ctr"/>
                      <a:r>
                        <a:rPr lang="en-GB" b="1" dirty="0">
                          <a:solidFill>
                            <a:schemeClr val="accent6">
                              <a:lumMod val="60000"/>
                              <a:lumOff val="40000"/>
                            </a:schemeClr>
                          </a:solidFill>
                        </a:rPr>
                        <a:t>Daily </a:t>
                      </a:r>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618732">
                <a:tc>
                  <a:txBody>
                    <a:bodyPr/>
                    <a:lstStyle/>
                    <a:p>
                      <a:r>
                        <a:rPr lang="en-GB" dirty="0"/>
                        <a:t>Remove &amp; clean</a:t>
                      </a:r>
                      <a:r>
                        <a:rPr lang="en-GB" baseline="0" dirty="0"/>
                        <a:t> strainers and filters</a:t>
                      </a:r>
                      <a:endParaRPr lang="en-GB" dirty="0"/>
                    </a:p>
                  </a:txBody>
                  <a:tcPr/>
                </a:tc>
                <a:tc>
                  <a:txBody>
                    <a:bodyPr/>
                    <a:lstStyle/>
                    <a:p>
                      <a:r>
                        <a:rPr lang="en-GB" dirty="0"/>
                        <a:t>Filters &amp; strainers must be clean</a:t>
                      </a:r>
                    </a:p>
                  </a:txBody>
                  <a:tcPr/>
                </a:tc>
                <a:tc>
                  <a:txBody>
                    <a:bodyPr/>
                    <a:lstStyle/>
                    <a:p>
                      <a:r>
                        <a:rPr lang="en-GB" dirty="0"/>
                        <a:t>User or delegated to operator</a:t>
                      </a:r>
                    </a:p>
                  </a:txBody>
                  <a:tcPr/>
                </a:tc>
                <a:extLst>
                  <a:ext uri="{0D108BD9-81ED-4DB2-BD59-A6C34878D82A}">
                    <a16:rowId xmlns:a16="http://schemas.microsoft.com/office/drawing/2014/main" val="10002"/>
                  </a:ext>
                </a:extLst>
              </a:tr>
              <a:tr h="618732">
                <a:tc>
                  <a:txBody>
                    <a:bodyPr/>
                    <a:lstStyle/>
                    <a:p>
                      <a:r>
                        <a:rPr lang="en-GB" dirty="0"/>
                        <a:t>Cleaning efficiency </a:t>
                      </a:r>
                    </a:p>
                  </a:txBody>
                  <a:tcPr/>
                </a:tc>
                <a:tc>
                  <a:txBody>
                    <a:bodyPr/>
                    <a:lstStyle/>
                    <a:p>
                      <a:r>
                        <a:rPr lang="en-GB" dirty="0"/>
                        <a:t>Visual examination of all load items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User or delegated to operator</a:t>
                      </a:r>
                    </a:p>
                  </a:txBody>
                  <a:tcPr/>
                </a:tc>
                <a:extLst>
                  <a:ext uri="{0D108BD9-81ED-4DB2-BD59-A6C34878D82A}">
                    <a16:rowId xmlns:a16="http://schemas.microsoft.com/office/drawing/2014/main" val="10003"/>
                  </a:ext>
                </a:extLst>
              </a:tr>
              <a:tr h="358472">
                <a:tc gridSpan="3">
                  <a:txBody>
                    <a:bodyPr/>
                    <a:lstStyle/>
                    <a:p>
                      <a:pPr algn="ctr"/>
                      <a:r>
                        <a:rPr lang="en-GB" dirty="0"/>
                        <a:t>                                </a:t>
                      </a:r>
                      <a:r>
                        <a:rPr lang="en-GB" b="1" dirty="0">
                          <a:solidFill>
                            <a:schemeClr val="accent6">
                              <a:lumMod val="60000"/>
                              <a:lumOff val="40000"/>
                            </a:schemeClr>
                          </a:solidFill>
                        </a:rPr>
                        <a:t>Weekly</a:t>
                      </a:r>
                      <a:r>
                        <a:rPr lang="en-GB" dirty="0"/>
                        <a:t> (in addition</a:t>
                      </a:r>
                      <a:r>
                        <a:rPr lang="en-GB" baseline="0" dirty="0"/>
                        <a:t> to daily)</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4"/>
                  </a:ext>
                </a:extLst>
              </a:tr>
              <a:tr h="883902">
                <a:tc>
                  <a:txBody>
                    <a:bodyPr/>
                    <a:lstStyle/>
                    <a:p>
                      <a:r>
                        <a:rPr lang="en-GB" dirty="0"/>
                        <a:t>Protein</a:t>
                      </a:r>
                      <a:r>
                        <a:rPr lang="en-GB" baseline="0" dirty="0"/>
                        <a:t> residue test</a:t>
                      </a:r>
                      <a:endParaRPr lang="en-GB" dirty="0"/>
                    </a:p>
                  </a:txBody>
                  <a:tcPr/>
                </a:tc>
                <a:tc>
                  <a:txBody>
                    <a:bodyPr/>
                    <a:lstStyle/>
                    <a:p>
                      <a:r>
                        <a:rPr lang="en-GB" dirty="0"/>
                        <a:t>Confirms process retains the capability</a:t>
                      </a:r>
                      <a:r>
                        <a:rPr lang="en-GB" baseline="0" dirty="0"/>
                        <a:t> of removing proteins </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User or delegated to operator</a:t>
                      </a:r>
                    </a:p>
                    <a:p>
                      <a:endParaRPr lang="en-GB" dirty="0"/>
                    </a:p>
                  </a:txBody>
                  <a:tcPr/>
                </a:tc>
                <a:extLst>
                  <a:ext uri="{0D108BD9-81ED-4DB2-BD59-A6C34878D82A}">
                    <a16:rowId xmlns:a16="http://schemas.microsoft.com/office/drawing/2014/main" val="10005"/>
                  </a:ext>
                </a:extLst>
              </a:tr>
              <a:tr h="618732">
                <a:tc>
                  <a:txBody>
                    <a:bodyPr/>
                    <a:lstStyle/>
                    <a:p>
                      <a:r>
                        <a:rPr lang="en-GB" dirty="0"/>
                        <a:t>Safety checks</a:t>
                      </a:r>
                    </a:p>
                  </a:txBody>
                  <a:tcPr/>
                </a:tc>
                <a:tc>
                  <a:txBody>
                    <a:bodyPr/>
                    <a:lstStyle/>
                    <a:p>
                      <a:r>
                        <a:rPr lang="en-GB" dirty="0"/>
                        <a:t>Check condition</a:t>
                      </a:r>
                      <a:r>
                        <a:rPr lang="en-GB" baseline="0" dirty="0"/>
                        <a:t> of door seal</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User or delegated to operator</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39205515"/>
      </p:ext>
    </p:extLst>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08912" cy="1371600"/>
          </a:xfrm>
        </p:spPr>
        <p:txBody>
          <a:bodyPr>
            <a:normAutofit fontScale="90000"/>
          </a:bodyPr>
          <a:lstStyle/>
          <a:p>
            <a:r>
              <a:rPr lang="en-GB" sz="3600" dirty="0"/>
              <a:t>Washer Disinfector </a:t>
            </a:r>
            <a:br>
              <a:rPr lang="en-GB" sz="3600" dirty="0"/>
            </a:br>
            <a:r>
              <a:rPr lang="en-GB" sz="3600" dirty="0"/>
              <a:t>Service Engineer Requirements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7647050"/>
              </p:ext>
            </p:extLst>
          </p:nvPr>
        </p:nvGraphicFramePr>
        <p:xfrm>
          <a:off x="685800" y="1520581"/>
          <a:ext cx="7772400" cy="5220788"/>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415471">
                <a:tc>
                  <a:txBody>
                    <a:bodyPr/>
                    <a:lstStyle/>
                    <a:p>
                      <a:r>
                        <a:rPr lang="en-GB" dirty="0"/>
                        <a:t>Test </a:t>
                      </a:r>
                    </a:p>
                  </a:txBody>
                  <a:tcPr/>
                </a:tc>
                <a:tc>
                  <a:txBody>
                    <a:bodyPr/>
                    <a:lstStyle/>
                    <a:p>
                      <a:r>
                        <a:rPr lang="en-GB" dirty="0"/>
                        <a:t>Description </a:t>
                      </a:r>
                    </a:p>
                  </a:txBody>
                  <a:tcPr/>
                </a:tc>
                <a:extLst>
                  <a:ext uri="{0D108BD9-81ED-4DB2-BD59-A6C34878D82A}">
                    <a16:rowId xmlns:a16="http://schemas.microsoft.com/office/drawing/2014/main" val="10000"/>
                  </a:ext>
                </a:extLst>
              </a:tr>
              <a:tr h="427059">
                <a:tc gridSpan="2">
                  <a:txBody>
                    <a:bodyPr/>
                    <a:lstStyle/>
                    <a:p>
                      <a:pPr algn="ctr"/>
                      <a:r>
                        <a:rPr lang="en-GB" dirty="0"/>
                        <a:t>                         </a:t>
                      </a:r>
                      <a:r>
                        <a:rPr lang="en-GB" b="1" dirty="0">
                          <a:solidFill>
                            <a:schemeClr val="accent6">
                              <a:lumMod val="60000"/>
                              <a:lumOff val="40000"/>
                            </a:schemeClr>
                          </a:solidFill>
                        </a:rPr>
                        <a:t>Quarterly </a:t>
                      </a:r>
                      <a:r>
                        <a:rPr lang="en-GB" dirty="0"/>
                        <a:t>(weekly</a:t>
                      </a:r>
                      <a:r>
                        <a:rPr lang="en-GB" baseline="0" dirty="0"/>
                        <a:t> tests plus)</a:t>
                      </a:r>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783907">
                <a:tc>
                  <a:txBody>
                    <a:bodyPr/>
                    <a:lstStyle/>
                    <a:p>
                      <a:r>
                        <a:rPr lang="en-GB" dirty="0"/>
                        <a:t>Safety</a:t>
                      </a:r>
                      <a:r>
                        <a:rPr lang="en-GB" baseline="0" dirty="0"/>
                        <a:t> checks </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Check safe operation of door, seal</a:t>
                      </a:r>
                      <a:r>
                        <a:rPr lang="en-GB" baseline="0" dirty="0"/>
                        <a:t> </a:t>
                      </a:r>
                      <a:endParaRPr lang="en-GB" dirty="0"/>
                    </a:p>
                  </a:txBody>
                  <a:tcPr/>
                </a:tc>
                <a:extLst>
                  <a:ext uri="{0D108BD9-81ED-4DB2-BD59-A6C34878D82A}">
                    <a16:rowId xmlns:a16="http://schemas.microsoft.com/office/drawing/2014/main" val="10002"/>
                  </a:ext>
                </a:extLst>
              </a:tr>
              <a:tr h="415471">
                <a:tc>
                  <a:txBody>
                    <a:bodyPr/>
                    <a:lstStyle/>
                    <a:p>
                      <a:endParaRPr lang="en-GB" dirty="0"/>
                    </a:p>
                  </a:txBody>
                  <a:tcPr/>
                </a:tc>
                <a:tc>
                  <a:txBody>
                    <a:bodyPr/>
                    <a:lstStyle/>
                    <a:p>
                      <a:endParaRPr lang="en-GB"/>
                    </a:p>
                  </a:txBody>
                  <a:tcPr/>
                </a:tc>
                <a:extLst>
                  <a:ext uri="{0D108BD9-81ED-4DB2-BD59-A6C34878D82A}">
                    <a16:rowId xmlns:a16="http://schemas.microsoft.com/office/drawing/2014/main" val="10003"/>
                  </a:ext>
                </a:extLst>
              </a:tr>
              <a:tr h="415471">
                <a:tc>
                  <a:txBody>
                    <a:bodyPr/>
                    <a:lstStyle/>
                    <a:p>
                      <a:r>
                        <a:rPr lang="en-GB" dirty="0"/>
                        <a:t>Cleaning efficiency</a:t>
                      </a:r>
                      <a:r>
                        <a:rPr lang="en-GB" baseline="0" dirty="0"/>
                        <a:t> test </a:t>
                      </a:r>
                      <a:endParaRPr lang="en-GB" dirty="0"/>
                    </a:p>
                  </a:txBody>
                  <a:tcPr/>
                </a:tc>
                <a:tc>
                  <a:txBody>
                    <a:bodyPr/>
                    <a:lstStyle/>
                    <a:p>
                      <a:endParaRPr lang="en-GB" dirty="0"/>
                    </a:p>
                  </a:txBody>
                  <a:tcPr/>
                </a:tc>
                <a:extLst>
                  <a:ext uri="{0D108BD9-81ED-4DB2-BD59-A6C34878D82A}">
                    <a16:rowId xmlns:a16="http://schemas.microsoft.com/office/drawing/2014/main" val="10004"/>
                  </a:ext>
                </a:extLst>
              </a:tr>
              <a:tr h="717113">
                <a:tc>
                  <a:txBody>
                    <a:bodyPr/>
                    <a:lstStyle/>
                    <a:p>
                      <a:r>
                        <a:rPr lang="en-GB" dirty="0"/>
                        <a:t>Chemical dosing</a:t>
                      </a:r>
                      <a:r>
                        <a:rPr lang="en-GB" baseline="0" dirty="0"/>
                        <a:t> </a:t>
                      </a:r>
                      <a:endParaRPr lang="en-GB" dirty="0"/>
                    </a:p>
                  </a:txBody>
                  <a:tcPr/>
                </a:tc>
                <a:tc>
                  <a:txBody>
                    <a:bodyPr/>
                    <a:lstStyle/>
                    <a:p>
                      <a:r>
                        <a:rPr lang="en-GB" dirty="0"/>
                        <a:t>Confirm delivery of detergent /additives</a:t>
                      </a:r>
                    </a:p>
                  </a:txBody>
                  <a:tcPr/>
                </a:tc>
                <a:extLst>
                  <a:ext uri="{0D108BD9-81ED-4DB2-BD59-A6C34878D82A}">
                    <a16:rowId xmlns:a16="http://schemas.microsoft.com/office/drawing/2014/main" val="10005"/>
                  </a:ext>
                </a:extLst>
              </a:tr>
              <a:tr h="1024448">
                <a:tc>
                  <a:txBody>
                    <a:bodyPr/>
                    <a:lstStyle/>
                    <a:p>
                      <a:r>
                        <a:rPr lang="en-GB" dirty="0"/>
                        <a:t>Thermometric disinfection</a:t>
                      </a:r>
                      <a:r>
                        <a:rPr lang="en-GB" baseline="0" dirty="0"/>
                        <a:t> test</a:t>
                      </a:r>
                      <a:endParaRPr lang="en-GB" dirty="0"/>
                    </a:p>
                  </a:txBody>
                  <a:tcPr/>
                </a:tc>
                <a:tc>
                  <a:txBody>
                    <a:bodyPr/>
                    <a:lstStyle/>
                    <a:p>
                      <a:r>
                        <a:rPr lang="en-GB" dirty="0"/>
                        <a:t>Use of thermocouples</a:t>
                      </a:r>
                      <a:r>
                        <a:rPr lang="en-GB" baseline="0" dirty="0"/>
                        <a:t> on worst case load to confirm disinfection parameters</a:t>
                      </a:r>
                      <a:endParaRPr lang="en-GB" dirty="0"/>
                    </a:p>
                  </a:txBody>
                  <a:tcPr/>
                </a:tc>
                <a:extLst>
                  <a:ext uri="{0D108BD9-81ED-4DB2-BD59-A6C34878D82A}">
                    <a16:rowId xmlns:a16="http://schemas.microsoft.com/office/drawing/2014/main" val="10006"/>
                  </a:ext>
                </a:extLst>
              </a:tr>
              <a:tr h="415471">
                <a:tc gridSpan="2">
                  <a:txBody>
                    <a:bodyPr/>
                    <a:lstStyle/>
                    <a:p>
                      <a:pPr algn="ctr"/>
                      <a:r>
                        <a:rPr lang="en-GB" b="1" dirty="0">
                          <a:solidFill>
                            <a:schemeClr val="accent6">
                              <a:lumMod val="60000"/>
                              <a:lumOff val="40000"/>
                            </a:schemeClr>
                          </a:solidFill>
                        </a:rPr>
                        <a:t>Annually</a:t>
                      </a:r>
                    </a:p>
                  </a:txBody>
                  <a:tcPr/>
                </a:tc>
                <a:tc hMerge="1">
                  <a:txBody>
                    <a:bodyPr/>
                    <a:lstStyle/>
                    <a:p>
                      <a:endParaRPr lang="en-GB" dirty="0"/>
                    </a:p>
                  </a:txBody>
                  <a:tcPr/>
                </a:tc>
                <a:extLst>
                  <a:ext uri="{0D108BD9-81ED-4DB2-BD59-A6C34878D82A}">
                    <a16:rowId xmlns:a16="http://schemas.microsoft.com/office/drawing/2014/main" val="10007"/>
                  </a:ext>
                </a:extLst>
              </a:tr>
              <a:tr h="606377">
                <a:tc>
                  <a:txBody>
                    <a:bodyPr/>
                    <a:lstStyle/>
                    <a:p>
                      <a:pPr algn="l"/>
                      <a:r>
                        <a:rPr lang="en-GB" dirty="0"/>
                        <a:t>Completion of all validation tests above</a:t>
                      </a:r>
                    </a:p>
                  </a:txBody>
                  <a:tcPr/>
                </a:tc>
                <a:tc>
                  <a:txBody>
                    <a:bodyPr/>
                    <a:lstStyle/>
                    <a:p>
                      <a:pPr algn="ctr"/>
                      <a:endParaRPr lang="en-GB"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66753234"/>
      </p:ext>
    </p:extLst>
  </p:cSld>
  <p:clrMapOvr>
    <a:masterClrMapping/>
  </p:clrMapOvr>
  <p:transition>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403483"/>
            <a:ext cx="5937755" cy="1188720"/>
          </a:xfrm>
        </p:spPr>
        <p:txBody>
          <a:bodyPr/>
          <a:lstStyle/>
          <a:p>
            <a:r>
              <a:rPr lang="en-GB" dirty="0"/>
              <a:t>Particularly Problematic </a:t>
            </a:r>
          </a:p>
        </p:txBody>
      </p:sp>
      <p:sp>
        <p:nvSpPr>
          <p:cNvPr id="6" name="Content Placeholder 5">
            <a:extLst>
              <a:ext uri="{FF2B5EF4-FFF2-40B4-BE49-F238E27FC236}">
                <a16:creationId xmlns:a16="http://schemas.microsoft.com/office/drawing/2014/main" id="{A7FA831D-5A4B-4638-BBF8-F529548005B1}"/>
              </a:ext>
            </a:extLst>
          </p:cNvPr>
          <p:cNvSpPr>
            <a:spLocks noGrp="1"/>
          </p:cNvSpPr>
          <p:nvPr>
            <p:ph idx="1"/>
          </p:nvPr>
        </p:nvSpPr>
        <p:spPr>
          <a:xfrm>
            <a:off x="1605429" y="2132856"/>
            <a:ext cx="5937755" cy="3101983"/>
          </a:xfrm>
        </p:spPr>
        <p:txBody>
          <a:bodyPr/>
          <a:lstStyle/>
          <a:p>
            <a:pPr marL="0" indent="0">
              <a:buNone/>
            </a:pPr>
            <a:r>
              <a:rPr lang="en-GB" dirty="0" err="1"/>
              <a:t>Handpices</a:t>
            </a:r>
            <a:r>
              <a:rPr lang="en-GB" dirty="0"/>
              <a:t> </a:t>
            </a:r>
          </a:p>
          <a:p>
            <a:pPr marL="0" indent="0">
              <a:buNone/>
            </a:pPr>
            <a:r>
              <a:rPr lang="en-GB" dirty="0"/>
              <a:t>3 in 1 </a:t>
            </a:r>
          </a:p>
          <a:p>
            <a:pPr marL="0" indent="0">
              <a:buNone/>
            </a:pPr>
            <a:r>
              <a:rPr lang="en-GB" dirty="0"/>
              <a:t>Bur stands </a:t>
            </a:r>
          </a:p>
        </p:txBody>
      </p:sp>
    </p:spTree>
    <p:extLst>
      <p:ext uri="{BB962C8B-B14F-4D97-AF65-F5344CB8AC3E}">
        <p14:creationId xmlns:p14="http://schemas.microsoft.com/office/powerpoint/2010/main" val="124437046"/>
      </p:ext>
    </p:extLst>
  </p:cSld>
  <p:clrMapOvr>
    <a:masterClrMapping/>
  </p:clrMapOvr>
  <p:transition>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1122"/>
            <a:ext cx="7702624" cy="1080120"/>
          </a:xfrm>
        </p:spPr>
        <p:txBody>
          <a:bodyPr/>
          <a:lstStyle/>
          <a:p>
            <a:r>
              <a:rPr lang="en-GB" dirty="0" err="1"/>
              <a:t>Handpieces</a:t>
            </a:r>
            <a:r>
              <a:rPr lang="en-GB" dirty="0"/>
              <a:t> </a:t>
            </a:r>
          </a:p>
        </p:txBody>
      </p:sp>
      <p:sp>
        <p:nvSpPr>
          <p:cNvPr id="3" name="Content Placeholder 2"/>
          <p:cNvSpPr>
            <a:spLocks noGrp="1"/>
          </p:cNvSpPr>
          <p:nvPr>
            <p:ph idx="1"/>
          </p:nvPr>
        </p:nvSpPr>
        <p:spPr>
          <a:xfrm>
            <a:off x="539552" y="1268760"/>
            <a:ext cx="8604448" cy="5328592"/>
          </a:xfrm>
        </p:spPr>
        <p:txBody>
          <a:bodyPr/>
          <a:lstStyle/>
          <a:p>
            <a:r>
              <a:rPr lang="en-GB" sz="2800" dirty="0"/>
              <a:t>If you experienced instances of reduced </a:t>
            </a:r>
            <a:r>
              <a:rPr lang="en-GB" sz="2800" dirty="0" err="1"/>
              <a:t>handpiece</a:t>
            </a:r>
            <a:r>
              <a:rPr lang="en-GB" sz="2800" dirty="0"/>
              <a:t> service intervals or increased frequency of repairs, report this, with evidence to NIAIC </a:t>
            </a:r>
          </a:p>
          <a:p>
            <a:pPr marL="0" indent="0">
              <a:buNone/>
            </a:pPr>
            <a:r>
              <a:rPr lang="en-GB" sz="2800" i="1" dirty="0">
                <a:hlinkClick r:id="rId3"/>
              </a:rPr>
              <a:t>www.shsspsni.gov.uk/index/phealth/niaic.htm</a:t>
            </a:r>
            <a:r>
              <a:rPr lang="en-GB" sz="2800" i="1" dirty="0"/>
              <a:t> </a:t>
            </a:r>
          </a:p>
          <a:p>
            <a:pPr marL="0" indent="0">
              <a:buNone/>
            </a:pPr>
            <a:endParaRPr lang="en-GB" sz="800" b="1" i="1" dirty="0"/>
          </a:p>
          <a:p>
            <a:pPr marL="0" indent="0">
              <a:buNone/>
            </a:pPr>
            <a:r>
              <a:rPr lang="en-GB" sz="2800" b="1" i="1" dirty="0"/>
              <a:t>Only after  </a:t>
            </a:r>
            <a:r>
              <a:rPr lang="en-GB" sz="2800" dirty="0"/>
              <a:t>submission of an adverse incident report and evidence to NIAIC can manual cleaning following a written protocol be undertaken as a interim measure. </a:t>
            </a:r>
          </a:p>
          <a:p>
            <a:pPr marL="0" indent="0">
              <a:buNone/>
            </a:pPr>
            <a:endParaRPr lang="en-GB" sz="800" dirty="0"/>
          </a:p>
          <a:p>
            <a:pPr marL="0" indent="0">
              <a:buNone/>
            </a:pPr>
            <a:r>
              <a:rPr lang="en-GB" sz="2800" dirty="0"/>
              <a:t>RQIA will want to see evidence, if manual </a:t>
            </a:r>
            <a:r>
              <a:rPr lang="en-GB" sz="2800" dirty="0" err="1"/>
              <a:t>handpiece</a:t>
            </a:r>
            <a:r>
              <a:rPr lang="en-GB" sz="2800" dirty="0"/>
              <a:t> cleaning is taking place. </a:t>
            </a:r>
          </a:p>
          <a:p>
            <a:pPr marL="0" indent="0">
              <a:buNone/>
            </a:pPr>
            <a:endParaRPr lang="en-GB" dirty="0"/>
          </a:p>
        </p:txBody>
      </p:sp>
    </p:spTree>
    <p:extLst>
      <p:ext uri="{BB962C8B-B14F-4D97-AF65-F5344CB8AC3E}">
        <p14:creationId xmlns:p14="http://schemas.microsoft.com/office/powerpoint/2010/main" val="3274623358"/>
      </p:ext>
    </p:extLst>
  </p:cSld>
  <p:clrMapOvr>
    <a:masterClrMapping/>
  </p:clrMapOvr>
  <p:transition>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122" y="199475"/>
            <a:ext cx="5937755" cy="1188720"/>
          </a:xfrm>
        </p:spPr>
        <p:txBody>
          <a:bodyPr/>
          <a:lstStyle/>
          <a:p>
            <a:r>
              <a:rPr lang="en-GB" dirty="0"/>
              <a:t>Careful Consideration.. </a:t>
            </a:r>
          </a:p>
        </p:txBody>
      </p:sp>
      <p:sp>
        <p:nvSpPr>
          <p:cNvPr id="8" name="Content Placeholder 7">
            <a:extLst>
              <a:ext uri="{FF2B5EF4-FFF2-40B4-BE49-F238E27FC236}">
                <a16:creationId xmlns:a16="http://schemas.microsoft.com/office/drawing/2014/main" id="{1A983F86-5A0F-4D36-89AE-B16DA2E1F65C}"/>
              </a:ext>
            </a:extLst>
          </p:cNvPr>
          <p:cNvSpPr>
            <a:spLocks noGrp="1"/>
          </p:cNvSpPr>
          <p:nvPr>
            <p:ph idx="1"/>
          </p:nvPr>
        </p:nvSpPr>
        <p:spPr/>
        <p:txBody>
          <a:bodyPr/>
          <a:lstStyle/>
          <a:p>
            <a:r>
              <a:rPr lang="en-GB" dirty="0"/>
              <a:t>How do we oil a handpiece?</a:t>
            </a:r>
          </a:p>
          <a:p>
            <a:endParaRPr lang="en-GB" dirty="0"/>
          </a:p>
          <a:p>
            <a:r>
              <a:rPr lang="en-GB" dirty="0"/>
              <a:t>Manually – can of oil</a:t>
            </a:r>
          </a:p>
          <a:p>
            <a:r>
              <a:rPr lang="en-GB" dirty="0"/>
              <a:t>Oiling machine </a:t>
            </a:r>
          </a:p>
          <a:p>
            <a:r>
              <a:rPr lang="en-GB" dirty="0" err="1"/>
              <a:t>Dac</a:t>
            </a:r>
            <a:r>
              <a:rPr lang="en-GB" dirty="0"/>
              <a:t> </a:t>
            </a:r>
          </a:p>
        </p:txBody>
      </p:sp>
    </p:spTree>
    <p:extLst>
      <p:ext uri="{BB962C8B-B14F-4D97-AF65-F5344CB8AC3E}">
        <p14:creationId xmlns:p14="http://schemas.microsoft.com/office/powerpoint/2010/main" val="2475531398"/>
      </p:ext>
    </p:extLst>
  </p:cSld>
  <p:clrMapOvr>
    <a:masterClrMapping/>
  </p:clrMapOvr>
  <p:transition>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476672"/>
            <a:ext cx="5937755" cy="1152128"/>
          </a:xfrm>
        </p:spPr>
        <p:txBody>
          <a:bodyPr/>
          <a:lstStyle/>
          <a:p>
            <a:r>
              <a:rPr lang="en-GB" dirty="0"/>
              <a:t>Inspection</a:t>
            </a:r>
            <a:endParaRPr lang="en-US" dirty="0"/>
          </a:p>
        </p:txBody>
      </p:sp>
      <p:sp>
        <p:nvSpPr>
          <p:cNvPr id="5" name="Content Placeholder 4"/>
          <p:cNvSpPr>
            <a:spLocks noGrp="1"/>
          </p:cNvSpPr>
          <p:nvPr>
            <p:ph idx="1"/>
          </p:nvPr>
        </p:nvSpPr>
        <p:spPr>
          <a:xfrm>
            <a:off x="1115616" y="2132857"/>
            <a:ext cx="7128791" cy="3607172"/>
          </a:xfrm>
        </p:spPr>
        <p:txBody>
          <a:bodyPr/>
          <a:lstStyle/>
          <a:p>
            <a:r>
              <a:rPr lang="en-GB" sz="2800" dirty="0">
                <a:latin typeface="Tahoma" pitchFamily="34" charset="0"/>
                <a:cs typeface="Tahoma" pitchFamily="34" charset="0"/>
              </a:rPr>
              <a:t>Is it clean no visible debris</a:t>
            </a:r>
          </a:p>
          <a:p>
            <a:r>
              <a:rPr lang="en-GB" sz="2800" dirty="0">
                <a:latin typeface="Tahoma" pitchFamily="34" charset="0"/>
                <a:cs typeface="Tahoma" pitchFamily="34" charset="0"/>
              </a:rPr>
              <a:t>Is it functional </a:t>
            </a:r>
          </a:p>
          <a:p>
            <a:r>
              <a:rPr lang="en-GB" sz="2800" dirty="0">
                <a:latin typeface="Tahoma" pitchFamily="34" charset="0"/>
                <a:cs typeface="Tahoma" pitchFamily="34" charset="0"/>
              </a:rPr>
              <a:t>Is it in good repair no rust areas or cracks</a:t>
            </a:r>
          </a:p>
          <a:p>
            <a:pPr marL="0" indent="0">
              <a:buNone/>
            </a:pPr>
            <a:endParaRPr lang="en-GB" sz="2400" dirty="0">
              <a:latin typeface="Tahoma" pitchFamily="34" charset="0"/>
              <a:cs typeface="Tahoma" pitchFamily="34" charset="0"/>
            </a:endParaRPr>
          </a:p>
          <a:p>
            <a:pPr marL="0" indent="0">
              <a:buNone/>
            </a:pPr>
            <a:endParaRPr lang="en-GB" sz="2400" dirty="0">
              <a:latin typeface="Tahoma" pitchFamily="34" charset="0"/>
              <a:cs typeface="Tahoma" pitchFamily="34" charset="0"/>
            </a:endParaRPr>
          </a:p>
          <a:p>
            <a:endParaRPr lang="en-US" sz="2000" dirty="0">
              <a:latin typeface="Tahoma" pitchFamily="34" charset="0"/>
              <a:cs typeface="Tahoma" pitchFamily="34" charset="0"/>
            </a:endParaRPr>
          </a:p>
        </p:txBody>
      </p:sp>
    </p:spTree>
    <p:extLst>
      <p:ext uri="{BB962C8B-B14F-4D97-AF65-F5344CB8AC3E}">
        <p14:creationId xmlns:p14="http://schemas.microsoft.com/office/powerpoint/2010/main" val="120334386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6266" y="404664"/>
            <a:ext cx="5937755" cy="1188720"/>
          </a:xfrm>
        </p:spPr>
        <p:txBody>
          <a:bodyPr/>
          <a:lstStyle/>
          <a:p>
            <a:r>
              <a:rPr lang="en-GB" dirty="0"/>
              <a:t>Packaging and Storage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4053799"/>
              </p:ext>
            </p:extLst>
          </p:nvPr>
        </p:nvGraphicFramePr>
        <p:xfrm>
          <a:off x="685800" y="1981200"/>
          <a:ext cx="8278688" cy="4616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040649"/>
      </p:ext>
    </p:extLst>
  </p:cSld>
  <p:clrMapOvr>
    <a:masterClrMapping/>
  </p:clrMapOvr>
  <p:transition>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Quality Systems </a:t>
            </a:r>
          </a:p>
        </p:txBody>
      </p:sp>
      <p:sp>
        <p:nvSpPr>
          <p:cNvPr id="3" name="Content Placeholder 2"/>
          <p:cNvSpPr>
            <a:spLocks noGrp="1"/>
          </p:cNvSpPr>
          <p:nvPr>
            <p:ph idx="1"/>
          </p:nvPr>
        </p:nvSpPr>
        <p:spPr>
          <a:xfrm>
            <a:off x="1606045" y="2638045"/>
            <a:ext cx="7430451" cy="3101983"/>
          </a:xfrm>
        </p:spPr>
        <p:txBody>
          <a:bodyPr>
            <a:noAutofit/>
          </a:bodyPr>
          <a:lstStyle/>
          <a:p>
            <a:r>
              <a:rPr lang="en-GB" sz="2800" dirty="0"/>
              <a:t>Ensure correct processing</a:t>
            </a:r>
          </a:p>
          <a:p>
            <a:pPr marL="0" indent="0">
              <a:buNone/>
            </a:pPr>
            <a:endParaRPr lang="en-GB" sz="2800" dirty="0"/>
          </a:p>
          <a:p>
            <a:r>
              <a:rPr lang="en-GB" sz="2800" dirty="0"/>
              <a:t>Expiry date required on packaged items</a:t>
            </a:r>
          </a:p>
          <a:p>
            <a:pPr marL="0" indent="0">
              <a:buNone/>
            </a:pPr>
            <a:r>
              <a:rPr lang="en-GB" sz="2800" dirty="0"/>
              <a:t> </a:t>
            </a:r>
          </a:p>
          <a:p>
            <a:r>
              <a:rPr lang="en-GB" sz="2800" dirty="0"/>
              <a:t>Rotation of instruments </a:t>
            </a:r>
          </a:p>
        </p:txBody>
      </p:sp>
    </p:spTree>
    <p:extLst>
      <p:ext uri="{BB962C8B-B14F-4D97-AF65-F5344CB8AC3E}">
        <p14:creationId xmlns:p14="http://schemas.microsoft.com/office/powerpoint/2010/main" val="423700446"/>
      </p:ext>
    </p:extLst>
  </p:cSld>
  <p:clrMapOvr>
    <a:masterClrMapping/>
  </p:clrMapOvr>
  <p:transition>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Sterilisers </a:t>
            </a:r>
          </a:p>
        </p:txBody>
      </p:sp>
      <p:sp>
        <p:nvSpPr>
          <p:cNvPr id="6" name="Content Placeholder 5"/>
          <p:cNvSpPr>
            <a:spLocks noGrp="1"/>
          </p:cNvSpPr>
          <p:nvPr>
            <p:ph idx="1"/>
          </p:nvPr>
        </p:nvSpPr>
        <p:spPr>
          <a:xfrm>
            <a:off x="1187623" y="2638045"/>
            <a:ext cx="6356177" cy="3101983"/>
          </a:xfrm>
        </p:spPr>
        <p:txBody>
          <a:bodyPr>
            <a:normAutofit/>
          </a:bodyPr>
          <a:lstStyle/>
          <a:p>
            <a:pPr marL="0" indent="0">
              <a:buNone/>
            </a:pPr>
            <a:endParaRPr lang="en-GB" dirty="0"/>
          </a:p>
          <a:p>
            <a:pPr marL="0" indent="0">
              <a:buNone/>
            </a:pPr>
            <a:endParaRPr lang="en-GB" dirty="0"/>
          </a:p>
          <a:p>
            <a:pPr>
              <a:buFontTx/>
              <a:buChar char="-"/>
            </a:pPr>
            <a:r>
              <a:rPr lang="en-GB" sz="2800" dirty="0"/>
              <a:t>Types</a:t>
            </a:r>
          </a:p>
          <a:p>
            <a:pPr>
              <a:buFontTx/>
              <a:buChar char="-"/>
            </a:pPr>
            <a:r>
              <a:rPr lang="en-GB" sz="2800" dirty="0"/>
              <a:t>Role  </a:t>
            </a:r>
          </a:p>
          <a:p>
            <a:pPr>
              <a:buFontTx/>
              <a:buChar char="-"/>
            </a:pPr>
            <a:r>
              <a:rPr lang="en-GB" sz="2800" dirty="0"/>
              <a:t>Parameters </a:t>
            </a:r>
          </a:p>
          <a:p>
            <a:pPr>
              <a:buFontTx/>
              <a:buChar char="-"/>
            </a:pPr>
            <a:endParaRPr lang="en-GB"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2492896"/>
            <a:ext cx="5688632"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13593"/>
      </p:ext>
    </p:extLst>
  </p:cSld>
  <p:clrMapOvr>
    <a:masterClrMapping/>
  </p:clrMapOvr>
  <p:transition>
    <p:wipe dir="r"/>
  </p:transition>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Decontamination module A new rejig dec 12</Template>
  <TotalTime>6335</TotalTime>
  <Words>7869</Words>
  <Application>Microsoft Office PowerPoint</Application>
  <PresentationFormat>On-screen Show (4:3)</PresentationFormat>
  <Paragraphs>1175</Paragraphs>
  <Slides>113</Slides>
  <Notes>57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113</vt:i4>
      </vt:variant>
    </vt:vector>
  </HeadingPairs>
  <TitlesOfParts>
    <vt:vector size="126" baseType="lpstr">
      <vt:lpstr>ＭＳ Ｐゴシック</vt:lpstr>
      <vt:lpstr>Arial</vt:lpstr>
      <vt:lpstr>Britannic Bold</vt:lpstr>
      <vt:lpstr>Calibri</vt:lpstr>
      <vt:lpstr>FS Albert</vt:lpstr>
      <vt:lpstr>Gatwick Bold Bold</vt:lpstr>
      <vt:lpstr>Gill Sans MT</vt:lpstr>
      <vt:lpstr>Open Sans</vt:lpstr>
      <vt:lpstr>Source Sans Pro</vt:lpstr>
      <vt:lpstr>Tahoma</vt:lpstr>
      <vt:lpstr>Times New Roman</vt:lpstr>
      <vt:lpstr>Wingdings</vt:lpstr>
      <vt:lpstr>Parcel</vt:lpstr>
      <vt:lpstr>OT  2026 </vt:lpstr>
      <vt:lpstr>AIM</vt:lpstr>
      <vt:lpstr>Objectives  By the end of the session you should be able to: </vt:lpstr>
      <vt:lpstr>Learning content</vt:lpstr>
      <vt:lpstr>Infection control: Why??????</vt:lpstr>
      <vt:lpstr>Steps you can take</vt:lpstr>
      <vt:lpstr>PowerPoint Presentation</vt:lpstr>
      <vt:lpstr>PowerPoint Presentation</vt:lpstr>
      <vt:lpstr>CQC inspections </vt:lpstr>
      <vt:lpstr>Decontamination Lead </vt:lpstr>
      <vt:lpstr>Policy &amp; Procedures </vt:lpstr>
      <vt:lpstr>PowerPoint Presentation</vt:lpstr>
      <vt:lpstr>Are we Now complacent?</vt:lpstr>
      <vt:lpstr>Medical History </vt:lpstr>
      <vt:lpstr>Hepatitis C in NI </vt:lpstr>
      <vt:lpstr>To survive a microorganism needs:</vt:lpstr>
      <vt:lpstr>What microorganisms have you been in contact with today??</vt:lpstr>
      <vt:lpstr>How resilient are our patients?</vt:lpstr>
      <vt:lpstr>Infection</vt:lpstr>
      <vt:lpstr>Chain of infection  </vt:lpstr>
      <vt:lpstr>PowerPoint Presentation</vt:lpstr>
      <vt:lpstr>What link?</vt:lpstr>
      <vt:lpstr>Infection Prevention &amp; Control </vt:lpstr>
      <vt:lpstr>  Standard Infection Control Precautions</vt:lpstr>
      <vt:lpstr>Standard Infection Control Precautions </vt:lpstr>
      <vt:lpstr>Transmission Based Precautions (TBPs)</vt:lpstr>
      <vt:lpstr>Preparation  Steps you should take before starting work in the surgery</vt:lpstr>
      <vt:lpstr>Cough Etiquette </vt:lpstr>
      <vt:lpstr>Preparation Checklist</vt:lpstr>
      <vt:lpstr>Products</vt:lpstr>
      <vt:lpstr>Alcohol-based Preparations</vt:lpstr>
      <vt:lpstr>8 Step Technique</vt:lpstr>
      <vt:lpstr>PowerPoint Presentation</vt:lpstr>
      <vt:lpstr> “My 5 moments for Hand Hygiene” </vt:lpstr>
      <vt:lpstr>Personal Protective Equipment</vt:lpstr>
      <vt:lpstr>   Personal Protective    Equipment</vt:lpstr>
      <vt:lpstr>Considerations</vt:lpstr>
      <vt:lpstr>Changes to PPE Law </vt:lpstr>
      <vt:lpstr>Masks </vt:lpstr>
      <vt:lpstr>Putting on PPE (Donning)  </vt:lpstr>
      <vt:lpstr>Removing (Doffing) PPE</vt:lpstr>
      <vt:lpstr>Bad Habits? </vt:lpstr>
      <vt:lpstr>Waste Guidance HTM 07-01</vt:lpstr>
      <vt:lpstr>  Documentation Needs to be complete and accurate  </vt:lpstr>
      <vt:lpstr>SHARPS</vt:lpstr>
      <vt:lpstr>Sharps</vt:lpstr>
      <vt:lpstr> The Health &amp; Safety (Sharp Instruments in Healthcare) Regulations 2013 </vt:lpstr>
      <vt:lpstr>WHO Hierarchy of Controls  </vt:lpstr>
      <vt:lpstr>PowerPoint Presentation</vt:lpstr>
      <vt:lpstr>Safer sharps?</vt:lpstr>
      <vt:lpstr>SHARPS AWARENESS</vt:lpstr>
      <vt:lpstr>Reusable Sharps bins </vt:lpstr>
      <vt:lpstr>Safe disposal</vt:lpstr>
      <vt:lpstr>Managing an injury</vt:lpstr>
      <vt:lpstr>PowerPoint Presentation</vt:lpstr>
      <vt:lpstr>What happens in Occupational health?</vt:lpstr>
      <vt:lpstr>Staff with BBV</vt:lpstr>
      <vt:lpstr>New staff member</vt:lpstr>
      <vt:lpstr>Control of the Environment  </vt:lpstr>
      <vt:lpstr> Control of the environment   </vt:lpstr>
      <vt:lpstr>Zoning in the Surgery</vt:lpstr>
      <vt:lpstr>    Clinical Contact Surfaces High potential for contamination from spray or splatter or by hand contact  </vt:lpstr>
      <vt:lpstr>What’s in your drawers?</vt:lpstr>
      <vt:lpstr>National colour coding scheme  for cleaning equipment</vt:lpstr>
      <vt:lpstr>What to do when?</vt:lpstr>
      <vt:lpstr>Dental Water lines </vt:lpstr>
      <vt:lpstr>Dental Unit Water Lines </vt:lpstr>
      <vt:lpstr>Water lines </vt:lpstr>
      <vt:lpstr>Decontamination </vt:lpstr>
      <vt:lpstr>Infection control</vt:lpstr>
      <vt:lpstr>Local Decontamination Unit</vt:lpstr>
      <vt:lpstr>Manager</vt:lpstr>
      <vt:lpstr>Your team The manager will appoint the following roles. </vt:lpstr>
      <vt:lpstr>Decontamination Life cycle/Process</vt:lpstr>
      <vt:lpstr>Acquisition / Procurement</vt:lpstr>
      <vt:lpstr>Single use Items</vt:lpstr>
      <vt:lpstr>Updated Guidance </vt:lpstr>
      <vt:lpstr>Segregation</vt:lpstr>
      <vt:lpstr>Instrument Tray Systems</vt:lpstr>
      <vt:lpstr>Instrument Transfer</vt:lpstr>
      <vt:lpstr>Used instruments</vt:lpstr>
      <vt:lpstr>Remember…..</vt:lpstr>
      <vt:lpstr>Cleaning</vt:lpstr>
      <vt:lpstr>Manual Cleaning</vt:lpstr>
      <vt:lpstr>PowerPoint Presentation</vt:lpstr>
      <vt:lpstr>Manual Cleaning</vt:lpstr>
      <vt:lpstr>Washer Disinfectors</vt:lpstr>
      <vt:lpstr>The Cycle </vt:lpstr>
      <vt:lpstr>Using a Washer Disinfector</vt:lpstr>
      <vt:lpstr>Loading: Good Practice </vt:lpstr>
      <vt:lpstr>Washer Disinfectors</vt:lpstr>
      <vt:lpstr>Washer Disinfector  Service Engineer Requirements </vt:lpstr>
      <vt:lpstr>Particularly Problematic </vt:lpstr>
      <vt:lpstr>Handpieces </vt:lpstr>
      <vt:lpstr>Careful Consideration.. </vt:lpstr>
      <vt:lpstr>Inspection</vt:lpstr>
      <vt:lpstr>Packaging and Storage</vt:lpstr>
      <vt:lpstr>Quality Systems </vt:lpstr>
      <vt:lpstr>Sterilisers </vt:lpstr>
      <vt:lpstr>Daily House Keeping </vt:lpstr>
      <vt:lpstr>Sterilisers </vt:lpstr>
      <vt:lpstr>Sterilisers  Service Engineer Requirements </vt:lpstr>
      <vt:lpstr>Automatic Control Test (ACT)</vt:lpstr>
      <vt:lpstr>Test </vt:lpstr>
      <vt:lpstr>PowerPoint Presentation</vt:lpstr>
      <vt:lpstr>PowerPoint Presentation</vt:lpstr>
      <vt:lpstr>Steam Penetration Test</vt:lpstr>
      <vt:lpstr>Validation Report Check List Given to you by service engineer</vt:lpstr>
      <vt:lpstr>Only what is required?</vt:lpstr>
      <vt:lpstr>Audit </vt:lpstr>
      <vt:lpstr>Audit tool</vt:lpstr>
      <vt:lpstr>References </vt:lpstr>
      <vt:lpstr>FYI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Jackson</dc:creator>
  <cp:lastModifiedBy>Amanda Jackson (NIMDTA)</cp:lastModifiedBy>
  <cp:revision>261</cp:revision>
  <dcterms:created xsi:type="dcterms:W3CDTF">2010-10-11T08:59:20Z</dcterms:created>
  <dcterms:modified xsi:type="dcterms:W3CDTF">2026-06-18T13:32:00Z</dcterms:modified>
</cp:coreProperties>
</file>