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52"/>
  </p:notesMasterIdLst>
  <p:sldIdLst>
    <p:sldId id="256" r:id="rId2"/>
    <p:sldId id="257" r:id="rId3"/>
    <p:sldId id="258" r:id="rId4"/>
    <p:sldId id="335" r:id="rId5"/>
    <p:sldId id="303" r:id="rId6"/>
    <p:sldId id="334" r:id="rId7"/>
    <p:sldId id="259" r:id="rId8"/>
    <p:sldId id="260" r:id="rId9"/>
    <p:sldId id="261" r:id="rId10"/>
    <p:sldId id="262" r:id="rId11"/>
    <p:sldId id="338" r:id="rId12"/>
    <p:sldId id="337" r:id="rId13"/>
    <p:sldId id="307" r:id="rId14"/>
    <p:sldId id="308" r:id="rId15"/>
    <p:sldId id="341" r:id="rId16"/>
    <p:sldId id="312" r:id="rId17"/>
    <p:sldId id="313" r:id="rId18"/>
    <p:sldId id="342" r:id="rId19"/>
    <p:sldId id="323" r:id="rId20"/>
    <p:sldId id="326" r:id="rId21"/>
    <p:sldId id="271" r:id="rId22"/>
    <p:sldId id="266" r:id="rId23"/>
    <p:sldId id="267" r:id="rId24"/>
    <p:sldId id="310" r:id="rId25"/>
    <p:sldId id="318" r:id="rId26"/>
    <p:sldId id="319" r:id="rId27"/>
    <p:sldId id="320" r:id="rId28"/>
    <p:sldId id="321" r:id="rId29"/>
    <p:sldId id="322" r:id="rId30"/>
    <p:sldId id="311" r:id="rId31"/>
    <p:sldId id="270" r:id="rId32"/>
    <p:sldId id="331" r:id="rId33"/>
    <p:sldId id="332" r:id="rId34"/>
    <p:sldId id="339" r:id="rId35"/>
    <p:sldId id="343" r:id="rId36"/>
    <p:sldId id="344" r:id="rId37"/>
    <p:sldId id="330" r:id="rId38"/>
    <p:sldId id="317" r:id="rId39"/>
    <p:sldId id="345" r:id="rId40"/>
    <p:sldId id="346" r:id="rId41"/>
    <p:sldId id="347" r:id="rId42"/>
    <p:sldId id="268" r:id="rId43"/>
    <p:sldId id="269" r:id="rId44"/>
    <p:sldId id="274" r:id="rId45"/>
    <p:sldId id="329" r:id="rId46"/>
    <p:sldId id="324" r:id="rId47"/>
    <p:sldId id="325" r:id="rId48"/>
    <p:sldId id="328" r:id="rId49"/>
    <p:sldId id="327" r:id="rId50"/>
    <p:sldId id="302" r:id="rId5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6113" autoAdjust="0"/>
    <p:restoredTop sz="94513"/>
  </p:normalViewPr>
  <p:slideViewPr>
    <p:cSldViewPr snapToGrid="0">
      <p:cViewPr varScale="1">
        <p:scale>
          <a:sx n="67" d="100"/>
          <a:sy n="67" d="100"/>
        </p:scale>
        <p:origin x="12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3E8A025-5B3B-4695-8380-E3C85074CF0C}" type="doc">
      <dgm:prSet loTypeId="urn:microsoft.com/office/officeart/2005/8/layout/hProcess9" loCatId="process" qsTypeId="urn:microsoft.com/office/officeart/2005/8/quickstyle/simple3" qsCatId="simple" csTypeId="urn:microsoft.com/office/officeart/2005/8/colors/accent1_2" csCatId="accent1" phldr="1"/>
      <dgm:spPr/>
    </dgm:pt>
    <dgm:pt modelId="{A545D6DC-EE8B-4370-91E6-81C75836ABE3}">
      <dgm:prSet phldrT="[Text]"/>
      <dgm:spPr/>
      <dgm:t>
        <a:bodyPr/>
        <a:lstStyle/>
        <a:p>
          <a:r>
            <a:rPr lang="en-GB" dirty="0"/>
            <a:t>Inspector </a:t>
          </a:r>
        </a:p>
      </dgm:t>
    </dgm:pt>
    <dgm:pt modelId="{6C4E07EF-EE4D-4A40-BE91-AA92AD0E140D}" type="parTrans" cxnId="{4A75BBC5-1F91-43A2-B4DF-D2537550EB03}">
      <dgm:prSet/>
      <dgm:spPr/>
      <dgm:t>
        <a:bodyPr/>
        <a:lstStyle/>
        <a:p>
          <a:endParaRPr lang="en-GB"/>
        </a:p>
      </dgm:t>
    </dgm:pt>
    <dgm:pt modelId="{BFB2A2BF-244F-467F-9DA9-EA8E627A74FE}" type="sibTrans" cxnId="{4A75BBC5-1F91-43A2-B4DF-D2537550EB03}">
      <dgm:prSet/>
      <dgm:spPr/>
      <dgm:t>
        <a:bodyPr/>
        <a:lstStyle/>
        <a:p>
          <a:endParaRPr lang="en-GB"/>
        </a:p>
      </dgm:t>
    </dgm:pt>
    <dgm:pt modelId="{015CCEAD-A45B-46C5-B7B2-5F753A5C6477}">
      <dgm:prSet phldrT="[Text]"/>
      <dgm:spPr/>
      <dgm:t>
        <a:bodyPr/>
        <a:lstStyle/>
        <a:p>
          <a:r>
            <a:rPr lang="en-GB" dirty="0"/>
            <a:t>Improvement notice </a:t>
          </a:r>
        </a:p>
      </dgm:t>
    </dgm:pt>
    <dgm:pt modelId="{E457238A-B753-427C-A3EA-DDAFB8FD5E15}" type="parTrans" cxnId="{091CEDE3-B189-449F-A15F-B967419F8513}">
      <dgm:prSet/>
      <dgm:spPr/>
      <dgm:t>
        <a:bodyPr/>
        <a:lstStyle/>
        <a:p>
          <a:endParaRPr lang="en-GB"/>
        </a:p>
      </dgm:t>
    </dgm:pt>
    <dgm:pt modelId="{2AA34AC8-57A1-42BF-93D7-503449580CAC}" type="sibTrans" cxnId="{091CEDE3-B189-449F-A15F-B967419F8513}">
      <dgm:prSet/>
      <dgm:spPr/>
      <dgm:t>
        <a:bodyPr/>
        <a:lstStyle/>
        <a:p>
          <a:endParaRPr lang="en-GB"/>
        </a:p>
      </dgm:t>
    </dgm:pt>
    <dgm:pt modelId="{5C0F5E54-910D-43BA-91E6-F59B03891AE0}">
      <dgm:prSet phldrT="[Text]"/>
      <dgm:spPr/>
      <dgm:t>
        <a:bodyPr/>
        <a:lstStyle/>
        <a:p>
          <a:r>
            <a:rPr lang="en-GB" dirty="0"/>
            <a:t>Prohibition notice </a:t>
          </a:r>
        </a:p>
      </dgm:t>
    </dgm:pt>
    <dgm:pt modelId="{5BC55B94-C816-4AD2-AB2D-89700C4BB604}" type="parTrans" cxnId="{1A434644-C317-4E81-828F-44B84CD8405B}">
      <dgm:prSet/>
      <dgm:spPr/>
      <dgm:t>
        <a:bodyPr/>
        <a:lstStyle/>
        <a:p>
          <a:endParaRPr lang="en-GB"/>
        </a:p>
      </dgm:t>
    </dgm:pt>
    <dgm:pt modelId="{70FFC0DB-413E-4538-9514-A0E1AEFC0093}" type="sibTrans" cxnId="{1A434644-C317-4E81-828F-44B84CD8405B}">
      <dgm:prSet/>
      <dgm:spPr/>
      <dgm:t>
        <a:bodyPr/>
        <a:lstStyle/>
        <a:p>
          <a:endParaRPr lang="en-GB"/>
        </a:p>
      </dgm:t>
    </dgm:pt>
    <dgm:pt modelId="{05EB6007-984F-4DF5-9C4F-90B3E2B64EDB}" type="pres">
      <dgm:prSet presAssocID="{73E8A025-5B3B-4695-8380-E3C85074CF0C}" presName="CompostProcess" presStyleCnt="0">
        <dgm:presLayoutVars>
          <dgm:dir/>
          <dgm:resizeHandles val="exact"/>
        </dgm:presLayoutVars>
      </dgm:prSet>
      <dgm:spPr/>
    </dgm:pt>
    <dgm:pt modelId="{B6473CC4-14B4-4084-B644-42CA1EB9DFA6}" type="pres">
      <dgm:prSet presAssocID="{73E8A025-5B3B-4695-8380-E3C85074CF0C}" presName="arrow" presStyleLbl="bgShp" presStyleIdx="0" presStyleCnt="1"/>
      <dgm:spPr/>
    </dgm:pt>
    <dgm:pt modelId="{8D95870D-6D69-4B4D-84AF-C0B91669697D}" type="pres">
      <dgm:prSet presAssocID="{73E8A025-5B3B-4695-8380-E3C85074CF0C}" presName="linearProcess" presStyleCnt="0"/>
      <dgm:spPr/>
    </dgm:pt>
    <dgm:pt modelId="{2403ED1D-B43C-4675-A459-2F54746FABA4}" type="pres">
      <dgm:prSet presAssocID="{A545D6DC-EE8B-4370-91E6-81C75836ABE3}" presName="textNode" presStyleLbl="node1" presStyleIdx="0" presStyleCnt="3">
        <dgm:presLayoutVars>
          <dgm:bulletEnabled val="1"/>
        </dgm:presLayoutVars>
      </dgm:prSet>
      <dgm:spPr/>
    </dgm:pt>
    <dgm:pt modelId="{E0502730-1566-4E58-BF65-881DE9C62200}" type="pres">
      <dgm:prSet presAssocID="{BFB2A2BF-244F-467F-9DA9-EA8E627A74FE}" presName="sibTrans" presStyleCnt="0"/>
      <dgm:spPr/>
    </dgm:pt>
    <dgm:pt modelId="{20E9BA14-CD47-43A0-8BE3-88B4CC7B5C22}" type="pres">
      <dgm:prSet presAssocID="{015CCEAD-A45B-46C5-B7B2-5F753A5C6477}" presName="textNode" presStyleLbl="node1" presStyleIdx="1" presStyleCnt="3">
        <dgm:presLayoutVars>
          <dgm:bulletEnabled val="1"/>
        </dgm:presLayoutVars>
      </dgm:prSet>
      <dgm:spPr/>
    </dgm:pt>
    <dgm:pt modelId="{4C505704-C966-46C8-86A0-ABEBFACC8093}" type="pres">
      <dgm:prSet presAssocID="{2AA34AC8-57A1-42BF-93D7-503449580CAC}" presName="sibTrans" presStyleCnt="0"/>
      <dgm:spPr/>
    </dgm:pt>
    <dgm:pt modelId="{D003351F-3E33-4952-B303-94B21307F3C5}" type="pres">
      <dgm:prSet presAssocID="{5C0F5E54-910D-43BA-91E6-F59B03891AE0}" presName="textNode" presStyleLbl="node1" presStyleIdx="2" presStyleCnt="3">
        <dgm:presLayoutVars>
          <dgm:bulletEnabled val="1"/>
        </dgm:presLayoutVars>
      </dgm:prSet>
      <dgm:spPr/>
    </dgm:pt>
  </dgm:ptLst>
  <dgm:cxnLst>
    <dgm:cxn modelId="{0B3A441E-972F-4F76-8C1C-847168D3580B}" type="presOf" srcId="{73E8A025-5B3B-4695-8380-E3C85074CF0C}" destId="{05EB6007-984F-4DF5-9C4F-90B3E2B64EDB}" srcOrd="0" destOrd="0" presId="urn:microsoft.com/office/officeart/2005/8/layout/hProcess9"/>
    <dgm:cxn modelId="{1A434644-C317-4E81-828F-44B84CD8405B}" srcId="{73E8A025-5B3B-4695-8380-E3C85074CF0C}" destId="{5C0F5E54-910D-43BA-91E6-F59B03891AE0}" srcOrd="2" destOrd="0" parTransId="{5BC55B94-C816-4AD2-AB2D-89700C4BB604}" sibTransId="{70FFC0DB-413E-4538-9514-A0E1AEFC0093}"/>
    <dgm:cxn modelId="{EE593445-FAA4-4B07-9DEE-EDBC781E02DD}" type="presOf" srcId="{015CCEAD-A45B-46C5-B7B2-5F753A5C6477}" destId="{20E9BA14-CD47-43A0-8BE3-88B4CC7B5C22}" srcOrd="0" destOrd="0" presId="urn:microsoft.com/office/officeart/2005/8/layout/hProcess9"/>
    <dgm:cxn modelId="{55DC1591-9FBC-4D12-9DB5-2F931B2C5E11}" type="presOf" srcId="{5C0F5E54-910D-43BA-91E6-F59B03891AE0}" destId="{D003351F-3E33-4952-B303-94B21307F3C5}" srcOrd="0" destOrd="0" presId="urn:microsoft.com/office/officeart/2005/8/layout/hProcess9"/>
    <dgm:cxn modelId="{4A75BBC5-1F91-43A2-B4DF-D2537550EB03}" srcId="{73E8A025-5B3B-4695-8380-E3C85074CF0C}" destId="{A545D6DC-EE8B-4370-91E6-81C75836ABE3}" srcOrd="0" destOrd="0" parTransId="{6C4E07EF-EE4D-4A40-BE91-AA92AD0E140D}" sibTransId="{BFB2A2BF-244F-467F-9DA9-EA8E627A74FE}"/>
    <dgm:cxn modelId="{091CEDE3-B189-449F-A15F-B967419F8513}" srcId="{73E8A025-5B3B-4695-8380-E3C85074CF0C}" destId="{015CCEAD-A45B-46C5-B7B2-5F753A5C6477}" srcOrd="1" destOrd="0" parTransId="{E457238A-B753-427C-A3EA-DDAFB8FD5E15}" sibTransId="{2AA34AC8-57A1-42BF-93D7-503449580CAC}"/>
    <dgm:cxn modelId="{947B5AED-F0F2-4269-BDFC-B86D742B4D74}" type="presOf" srcId="{A545D6DC-EE8B-4370-91E6-81C75836ABE3}" destId="{2403ED1D-B43C-4675-A459-2F54746FABA4}" srcOrd="0" destOrd="0" presId="urn:microsoft.com/office/officeart/2005/8/layout/hProcess9"/>
    <dgm:cxn modelId="{77F49518-FA55-4295-B812-BADCD34CB6FF}" type="presParOf" srcId="{05EB6007-984F-4DF5-9C4F-90B3E2B64EDB}" destId="{B6473CC4-14B4-4084-B644-42CA1EB9DFA6}" srcOrd="0" destOrd="0" presId="urn:microsoft.com/office/officeart/2005/8/layout/hProcess9"/>
    <dgm:cxn modelId="{70F6089E-496B-4022-AA25-C94D5B4AF7E4}" type="presParOf" srcId="{05EB6007-984F-4DF5-9C4F-90B3E2B64EDB}" destId="{8D95870D-6D69-4B4D-84AF-C0B91669697D}" srcOrd="1" destOrd="0" presId="urn:microsoft.com/office/officeart/2005/8/layout/hProcess9"/>
    <dgm:cxn modelId="{CB6C255C-0343-4A40-B63A-438F010C1824}" type="presParOf" srcId="{8D95870D-6D69-4B4D-84AF-C0B91669697D}" destId="{2403ED1D-B43C-4675-A459-2F54746FABA4}" srcOrd="0" destOrd="0" presId="urn:microsoft.com/office/officeart/2005/8/layout/hProcess9"/>
    <dgm:cxn modelId="{5EB3551B-98D9-4A79-98B6-8D57D85F763F}" type="presParOf" srcId="{8D95870D-6D69-4B4D-84AF-C0B91669697D}" destId="{E0502730-1566-4E58-BF65-881DE9C62200}" srcOrd="1" destOrd="0" presId="urn:microsoft.com/office/officeart/2005/8/layout/hProcess9"/>
    <dgm:cxn modelId="{CB7915C2-4761-40E2-BA98-4AADBA8FB347}" type="presParOf" srcId="{8D95870D-6D69-4B4D-84AF-C0B91669697D}" destId="{20E9BA14-CD47-43A0-8BE3-88B4CC7B5C22}" srcOrd="2" destOrd="0" presId="urn:microsoft.com/office/officeart/2005/8/layout/hProcess9"/>
    <dgm:cxn modelId="{7A3BF55E-FD18-4215-81F1-A377EC3D7F9F}" type="presParOf" srcId="{8D95870D-6D69-4B4D-84AF-C0B91669697D}" destId="{4C505704-C966-46C8-86A0-ABEBFACC8093}" srcOrd="3" destOrd="0" presId="urn:microsoft.com/office/officeart/2005/8/layout/hProcess9"/>
    <dgm:cxn modelId="{C8E397C7-6305-453A-ABD3-9AF4FB82B345}" type="presParOf" srcId="{8D95870D-6D69-4B4D-84AF-C0B91669697D}" destId="{D003351F-3E33-4952-B303-94B21307F3C5}" srcOrd="4" destOrd="0" presId="urn:microsoft.com/office/officeart/2005/8/layout/hProcess9"/>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65B8DBD-8B6D-43E9-8491-D2282B492436}" type="doc">
      <dgm:prSet loTypeId="urn:microsoft.com/office/officeart/2005/8/layout/radial6" loCatId="cycle" qsTypeId="urn:microsoft.com/office/officeart/2005/8/quickstyle/simple1" qsCatId="simple" csTypeId="urn:microsoft.com/office/officeart/2005/8/colors/accent1_2" csCatId="accent1" phldr="1"/>
      <dgm:spPr/>
      <dgm:t>
        <a:bodyPr/>
        <a:lstStyle/>
        <a:p>
          <a:endParaRPr lang="en-GB"/>
        </a:p>
      </dgm:t>
    </dgm:pt>
    <dgm:pt modelId="{21BDA227-593E-4507-8AF8-2EA77DE26B88}">
      <dgm:prSet phldrT="[Text]"/>
      <dgm:spPr/>
      <dgm:t>
        <a:bodyPr/>
        <a:lstStyle/>
        <a:p>
          <a:r>
            <a:rPr lang="en-GB" dirty="0"/>
            <a:t>H&amp;S Policy</a:t>
          </a:r>
        </a:p>
      </dgm:t>
    </dgm:pt>
    <dgm:pt modelId="{5BDEFFA7-8974-46CE-97C4-ACF682C9F55A}" type="parTrans" cxnId="{14EA8438-6F5A-496C-A2CF-904037DE7406}">
      <dgm:prSet/>
      <dgm:spPr/>
      <dgm:t>
        <a:bodyPr/>
        <a:lstStyle/>
        <a:p>
          <a:endParaRPr lang="en-GB"/>
        </a:p>
      </dgm:t>
    </dgm:pt>
    <dgm:pt modelId="{F5C79F56-00D4-4421-B225-8166EB745196}" type="sibTrans" cxnId="{14EA8438-6F5A-496C-A2CF-904037DE7406}">
      <dgm:prSet/>
      <dgm:spPr/>
      <dgm:t>
        <a:bodyPr/>
        <a:lstStyle/>
        <a:p>
          <a:endParaRPr lang="en-GB"/>
        </a:p>
      </dgm:t>
    </dgm:pt>
    <dgm:pt modelId="{15A442B0-5B70-4675-BF50-00BF0B92E4A0}">
      <dgm:prSet phldrT="[Text]"/>
      <dgm:spPr/>
      <dgm:t>
        <a:bodyPr/>
        <a:lstStyle/>
        <a:p>
          <a:r>
            <a:rPr lang="en-GB" dirty="0"/>
            <a:t>H&amp;S responsibilities </a:t>
          </a:r>
        </a:p>
      </dgm:t>
    </dgm:pt>
    <dgm:pt modelId="{AE8E05BE-0B31-4CC0-8277-7511494C3BA8}" type="parTrans" cxnId="{CDD322C8-11EA-45EF-AA72-B2D47DBE95F9}">
      <dgm:prSet/>
      <dgm:spPr/>
      <dgm:t>
        <a:bodyPr/>
        <a:lstStyle/>
        <a:p>
          <a:endParaRPr lang="en-GB"/>
        </a:p>
      </dgm:t>
    </dgm:pt>
    <dgm:pt modelId="{D6B4E8C5-DA15-4C0A-B6ED-5FF13F1DDC18}" type="sibTrans" cxnId="{CDD322C8-11EA-45EF-AA72-B2D47DBE95F9}">
      <dgm:prSet/>
      <dgm:spPr/>
      <dgm:t>
        <a:bodyPr/>
        <a:lstStyle/>
        <a:p>
          <a:endParaRPr lang="en-GB"/>
        </a:p>
      </dgm:t>
    </dgm:pt>
    <dgm:pt modelId="{4806610B-1B6D-418E-AA03-DAD93E0562D9}">
      <dgm:prSet phldrT="[Text]"/>
      <dgm:spPr/>
      <dgm:t>
        <a:bodyPr/>
        <a:lstStyle/>
        <a:p>
          <a:r>
            <a:rPr lang="en-GB" dirty="0"/>
            <a:t>Safe systems of work </a:t>
          </a:r>
        </a:p>
      </dgm:t>
    </dgm:pt>
    <dgm:pt modelId="{41A05913-05A3-4A8E-9342-1D85D39C2A30}" type="parTrans" cxnId="{12414EA1-A7A7-4E33-A9AD-2B902B121F1B}">
      <dgm:prSet/>
      <dgm:spPr/>
      <dgm:t>
        <a:bodyPr/>
        <a:lstStyle/>
        <a:p>
          <a:endParaRPr lang="en-GB"/>
        </a:p>
      </dgm:t>
    </dgm:pt>
    <dgm:pt modelId="{166F464D-6A14-4507-82AB-33FB97695A9E}" type="sibTrans" cxnId="{12414EA1-A7A7-4E33-A9AD-2B902B121F1B}">
      <dgm:prSet/>
      <dgm:spPr/>
      <dgm:t>
        <a:bodyPr/>
        <a:lstStyle/>
        <a:p>
          <a:endParaRPr lang="en-GB"/>
        </a:p>
      </dgm:t>
    </dgm:pt>
    <dgm:pt modelId="{EE1C4CD2-645B-4484-9CE5-4D3943B4F8DD}">
      <dgm:prSet/>
      <dgm:spPr/>
      <dgm:t>
        <a:bodyPr/>
        <a:lstStyle/>
        <a:p>
          <a:r>
            <a:rPr lang="en-GB" b="0" i="0">
              <a:effectLst/>
              <a:latin typeface="FS Albert"/>
            </a:rPr>
            <a:t>statement of intent </a:t>
          </a:r>
          <a:endParaRPr lang="en-GB"/>
        </a:p>
      </dgm:t>
    </dgm:pt>
    <dgm:pt modelId="{4FAC2E21-FEE0-41BD-9BAB-6F185785E420}" type="parTrans" cxnId="{0F735F6C-7475-4BCA-8D74-80568D83E4E3}">
      <dgm:prSet/>
      <dgm:spPr/>
      <dgm:t>
        <a:bodyPr/>
        <a:lstStyle/>
        <a:p>
          <a:endParaRPr lang="en-GB"/>
        </a:p>
      </dgm:t>
    </dgm:pt>
    <dgm:pt modelId="{F08CA943-0A9F-4185-8FE6-752B7FC84A3A}" type="sibTrans" cxnId="{0F735F6C-7475-4BCA-8D74-80568D83E4E3}">
      <dgm:prSet/>
      <dgm:spPr/>
      <dgm:t>
        <a:bodyPr/>
        <a:lstStyle/>
        <a:p>
          <a:endParaRPr lang="en-GB"/>
        </a:p>
      </dgm:t>
    </dgm:pt>
    <dgm:pt modelId="{78BF9EAC-C86C-4816-B7A4-CE09FBD468C1}" type="pres">
      <dgm:prSet presAssocID="{865B8DBD-8B6D-43E9-8491-D2282B492436}" presName="Name0" presStyleCnt="0">
        <dgm:presLayoutVars>
          <dgm:chMax val="1"/>
          <dgm:dir/>
          <dgm:animLvl val="ctr"/>
          <dgm:resizeHandles val="exact"/>
        </dgm:presLayoutVars>
      </dgm:prSet>
      <dgm:spPr/>
    </dgm:pt>
    <dgm:pt modelId="{24301AB1-0452-4D1A-8F29-977E1669FE69}" type="pres">
      <dgm:prSet presAssocID="{21BDA227-593E-4507-8AF8-2EA77DE26B88}" presName="centerShape" presStyleLbl="node0" presStyleIdx="0" presStyleCnt="1"/>
      <dgm:spPr/>
    </dgm:pt>
    <dgm:pt modelId="{7B1F64C0-170E-4A8C-9ACC-640187374467}" type="pres">
      <dgm:prSet presAssocID="{EE1C4CD2-645B-4484-9CE5-4D3943B4F8DD}" presName="node" presStyleLbl="node1" presStyleIdx="0" presStyleCnt="3">
        <dgm:presLayoutVars>
          <dgm:bulletEnabled val="1"/>
        </dgm:presLayoutVars>
      </dgm:prSet>
      <dgm:spPr/>
    </dgm:pt>
    <dgm:pt modelId="{733149C1-1B83-4894-951A-014D49E8140C}" type="pres">
      <dgm:prSet presAssocID="{EE1C4CD2-645B-4484-9CE5-4D3943B4F8DD}" presName="dummy" presStyleCnt="0"/>
      <dgm:spPr/>
    </dgm:pt>
    <dgm:pt modelId="{3D0E8ECE-0C58-487D-87BF-0B55A8C3CB43}" type="pres">
      <dgm:prSet presAssocID="{F08CA943-0A9F-4185-8FE6-752B7FC84A3A}" presName="sibTrans" presStyleLbl="sibTrans2D1" presStyleIdx="0" presStyleCnt="3"/>
      <dgm:spPr/>
    </dgm:pt>
    <dgm:pt modelId="{D7B64658-2AB3-4B24-AD5B-01B8E6924A7A}" type="pres">
      <dgm:prSet presAssocID="{15A442B0-5B70-4675-BF50-00BF0B92E4A0}" presName="node" presStyleLbl="node1" presStyleIdx="1" presStyleCnt="3">
        <dgm:presLayoutVars>
          <dgm:bulletEnabled val="1"/>
        </dgm:presLayoutVars>
      </dgm:prSet>
      <dgm:spPr/>
    </dgm:pt>
    <dgm:pt modelId="{4FEA004A-C416-4597-9AFB-710D3315F228}" type="pres">
      <dgm:prSet presAssocID="{15A442B0-5B70-4675-BF50-00BF0B92E4A0}" presName="dummy" presStyleCnt="0"/>
      <dgm:spPr/>
    </dgm:pt>
    <dgm:pt modelId="{A172F65F-F20A-4C3F-87E5-CC8526EF1BA5}" type="pres">
      <dgm:prSet presAssocID="{D6B4E8C5-DA15-4C0A-B6ED-5FF13F1DDC18}" presName="sibTrans" presStyleLbl="sibTrans2D1" presStyleIdx="1" presStyleCnt="3"/>
      <dgm:spPr/>
    </dgm:pt>
    <dgm:pt modelId="{7FD29393-1BD6-4271-82AC-06FA250582A4}" type="pres">
      <dgm:prSet presAssocID="{4806610B-1B6D-418E-AA03-DAD93E0562D9}" presName="node" presStyleLbl="node1" presStyleIdx="2" presStyleCnt="3">
        <dgm:presLayoutVars>
          <dgm:bulletEnabled val="1"/>
        </dgm:presLayoutVars>
      </dgm:prSet>
      <dgm:spPr/>
    </dgm:pt>
    <dgm:pt modelId="{8A8DC233-C1D2-4552-8029-3AAC87CD37AA}" type="pres">
      <dgm:prSet presAssocID="{4806610B-1B6D-418E-AA03-DAD93E0562D9}" presName="dummy" presStyleCnt="0"/>
      <dgm:spPr/>
    </dgm:pt>
    <dgm:pt modelId="{2D330FFE-DC1F-4B74-98DD-AB5E2E712E74}" type="pres">
      <dgm:prSet presAssocID="{166F464D-6A14-4507-82AB-33FB97695A9E}" presName="sibTrans" presStyleLbl="sibTrans2D1" presStyleIdx="2" presStyleCnt="3"/>
      <dgm:spPr/>
    </dgm:pt>
  </dgm:ptLst>
  <dgm:cxnLst>
    <dgm:cxn modelId="{54288E30-C45B-4106-BCFE-E95A29A29919}" type="presOf" srcId="{21BDA227-593E-4507-8AF8-2EA77DE26B88}" destId="{24301AB1-0452-4D1A-8F29-977E1669FE69}" srcOrd="0" destOrd="0" presId="urn:microsoft.com/office/officeart/2005/8/layout/radial6"/>
    <dgm:cxn modelId="{14EA8438-6F5A-496C-A2CF-904037DE7406}" srcId="{865B8DBD-8B6D-43E9-8491-D2282B492436}" destId="{21BDA227-593E-4507-8AF8-2EA77DE26B88}" srcOrd="0" destOrd="0" parTransId="{5BDEFFA7-8974-46CE-97C4-ACF682C9F55A}" sibTransId="{F5C79F56-00D4-4421-B225-8166EB745196}"/>
    <dgm:cxn modelId="{F6CF5B5F-00EA-4294-A617-A8A6AECE8ED7}" type="presOf" srcId="{166F464D-6A14-4507-82AB-33FB97695A9E}" destId="{2D330FFE-DC1F-4B74-98DD-AB5E2E712E74}" srcOrd="0" destOrd="0" presId="urn:microsoft.com/office/officeart/2005/8/layout/radial6"/>
    <dgm:cxn modelId="{B58FCA67-E062-400E-ADB6-77DECD284D5F}" type="presOf" srcId="{D6B4E8C5-DA15-4C0A-B6ED-5FF13F1DDC18}" destId="{A172F65F-F20A-4C3F-87E5-CC8526EF1BA5}" srcOrd="0" destOrd="0" presId="urn:microsoft.com/office/officeart/2005/8/layout/radial6"/>
    <dgm:cxn modelId="{0F735F6C-7475-4BCA-8D74-80568D83E4E3}" srcId="{21BDA227-593E-4507-8AF8-2EA77DE26B88}" destId="{EE1C4CD2-645B-4484-9CE5-4D3943B4F8DD}" srcOrd="0" destOrd="0" parTransId="{4FAC2E21-FEE0-41BD-9BAB-6F185785E420}" sibTransId="{F08CA943-0A9F-4185-8FE6-752B7FC84A3A}"/>
    <dgm:cxn modelId="{50B4D37D-D313-481A-9DAB-B0CEA7AD1EC9}" type="presOf" srcId="{F08CA943-0A9F-4185-8FE6-752B7FC84A3A}" destId="{3D0E8ECE-0C58-487D-87BF-0B55A8C3CB43}" srcOrd="0" destOrd="0" presId="urn:microsoft.com/office/officeart/2005/8/layout/radial6"/>
    <dgm:cxn modelId="{12414EA1-A7A7-4E33-A9AD-2B902B121F1B}" srcId="{21BDA227-593E-4507-8AF8-2EA77DE26B88}" destId="{4806610B-1B6D-418E-AA03-DAD93E0562D9}" srcOrd="2" destOrd="0" parTransId="{41A05913-05A3-4A8E-9342-1D85D39C2A30}" sibTransId="{166F464D-6A14-4507-82AB-33FB97695A9E}"/>
    <dgm:cxn modelId="{06764AB8-0A76-41CA-A6CD-5032DB1B6D8A}" type="presOf" srcId="{4806610B-1B6D-418E-AA03-DAD93E0562D9}" destId="{7FD29393-1BD6-4271-82AC-06FA250582A4}" srcOrd="0" destOrd="0" presId="urn:microsoft.com/office/officeart/2005/8/layout/radial6"/>
    <dgm:cxn modelId="{3B7245BD-D07F-4CC1-98C7-B6CB9FD7FF57}" type="presOf" srcId="{865B8DBD-8B6D-43E9-8491-D2282B492436}" destId="{78BF9EAC-C86C-4816-B7A4-CE09FBD468C1}" srcOrd="0" destOrd="0" presId="urn:microsoft.com/office/officeart/2005/8/layout/radial6"/>
    <dgm:cxn modelId="{CDD322C8-11EA-45EF-AA72-B2D47DBE95F9}" srcId="{21BDA227-593E-4507-8AF8-2EA77DE26B88}" destId="{15A442B0-5B70-4675-BF50-00BF0B92E4A0}" srcOrd="1" destOrd="0" parTransId="{AE8E05BE-0B31-4CC0-8277-7511494C3BA8}" sibTransId="{D6B4E8C5-DA15-4C0A-B6ED-5FF13F1DDC18}"/>
    <dgm:cxn modelId="{DF8B8DCD-46DF-4205-AA52-346286DCF41B}" type="presOf" srcId="{15A442B0-5B70-4675-BF50-00BF0B92E4A0}" destId="{D7B64658-2AB3-4B24-AD5B-01B8E6924A7A}" srcOrd="0" destOrd="0" presId="urn:microsoft.com/office/officeart/2005/8/layout/radial6"/>
    <dgm:cxn modelId="{3CA8C2D2-73DB-420F-BBA7-F5085185163C}" type="presOf" srcId="{EE1C4CD2-645B-4484-9CE5-4D3943B4F8DD}" destId="{7B1F64C0-170E-4A8C-9ACC-640187374467}" srcOrd="0" destOrd="0" presId="urn:microsoft.com/office/officeart/2005/8/layout/radial6"/>
    <dgm:cxn modelId="{FD9BED2F-274A-4251-B407-90F3B13B9038}" type="presParOf" srcId="{78BF9EAC-C86C-4816-B7A4-CE09FBD468C1}" destId="{24301AB1-0452-4D1A-8F29-977E1669FE69}" srcOrd="0" destOrd="0" presId="urn:microsoft.com/office/officeart/2005/8/layout/radial6"/>
    <dgm:cxn modelId="{D8A925DC-FDAF-491C-ACD9-BB3BD9EC727B}" type="presParOf" srcId="{78BF9EAC-C86C-4816-B7A4-CE09FBD468C1}" destId="{7B1F64C0-170E-4A8C-9ACC-640187374467}" srcOrd="1" destOrd="0" presId="urn:microsoft.com/office/officeart/2005/8/layout/radial6"/>
    <dgm:cxn modelId="{96AE877F-46EA-48A7-97CE-B3CC168EB78A}" type="presParOf" srcId="{78BF9EAC-C86C-4816-B7A4-CE09FBD468C1}" destId="{733149C1-1B83-4894-951A-014D49E8140C}" srcOrd="2" destOrd="0" presId="urn:microsoft.com/office/officeart/2005/8/layout/radial6"/>
    <dgm:cxn modelId="{747B889F-999A-44AE-97BC-CA8A8A4EA9B0}" type="presParOf" srcId="{78BF9EAC-C86C-4816-B7A4-CE09FBD468C1}" destId="{3D0E8ECE-0C58-487D-87BF-0B55A8C3CB43}" srcOrd="3" destOrd="0" presId="urn:microsoft.com/office/officeart/2005/8/layout/radial6"/>
    <dgm:cxn modelId="{44C374A9-DE7F-4FCD-BCDB-FF871BE336D3}" type="presParOf" srcId="{78BF9EAC-C86C-4816-B7A4-CE09FBD468C1}" destId="{D7B64658-2AB3-4B24-AD5B-01B8E6924A7A}" srcOrd="4" destOrd="0" presId="urn:microsoft.com/office/officeart/2005/8/layout/radial6"/>
    <dgm:cxn modelId="{DF68B830-AE8C-4795-BDC7-FAD2CB5B2C8F}" type="presParOf" srcId="{78BF9EAC-C86C-4816-B7A4-CE09FBD468C1}" destId="{4FEA004A-C416-4597-9AFB-710D3315F228}" srcOrd="5" destOrd="0" presId="urn:microsoft.com/office/officeart/2005/8/layout/radial6"/>
    <dgm:cxn modelId="{021D37F7-34EA-4588-B81D-3A9FCD0FD6DF}" type="presParOf" srcId="{78BF9EAC-C86C-4816-B7A4-CE09FBD468C1}" destId="{A172F65F-F20A-4C3F-87E5-CC8526EF1BA5}" srcOrd="6" destOrd="0" presId="urn:microsoft.com/office/officeart/2005/8/layout/radial6"/>
    <dgm:cxn modelId="{D4D31C8F-0BDC-48B5-9768-A33872C21C7E}" type="presParOf" srcId="{78BF9EAC-C86C-4816-B7A4-CE09FBD468C1}" destId="{7FD29393-1BD6-4271-82AC-06FA250582A4}" srcOrd="7" destOrd="0" presId="urn:microsoft.com/office/officeart/2005/8/layout/radial6"/>
    <dgm:cxn modelId="{2C61F21A-66F1-4D6A-8AF2-2A04ADC89C66}" type="presParOf" srcId="{78BF9EAC-C86C-4816-B7A4-CE09FBD468C1}" destId="{8A8DC233-C1D2-4552-8029-3AAC87CD37AA}" srcOrd="8" destOrd="0" presId="urn:microsoft.com/office/officeart/2005/8/layout/radial6"/>
    <dgm:cxn modelId="{514681F2-035D-41CE-A55D-3A8B7561D3DB}" type="presParOf" srcId="{78BF9EAC-C86C-4816-B7A4-CE09FBD468C1}" destId="{2D330FFE-DC1F-4B74-98DD-AB5E2E712E74}"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473CC4-14B4-4084-B644-42CA1EB9DFA6}">
      <dsp:nvSpPr>
        <dsp:cNvPr id="0" name=""/>
        <dsp:cNvSpPr/>
      </dsp:nvSpPr>
      <dsp:spPr>
        <a:xfrm>
          <a:off x="754379" y="0"/>
          <a:ext cx="8549640" cy="4022725"/>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1">
          <a:scrgbClr r="0" g="0" b="0"/>
        </a:effectRef>
        <a:fontRef idx="minor"/>
      </dsp:style>
    </dsp:sp>
    <dsp:sp modelId="{2403ED1D-B43C-4675-A459-2F54746FABA4}">
      <dsp:nvSpPr>
        <dsp:cNvPr id="0" name=""/>
        <dsp:cNvSpPr/>
      </dsp:nvSpPr>
      <dsp:spPr>
        <a:xfrm>
          <a:off x="1083" y="1206817"/>
          <a:ext cx="3209648" cy="160909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dirty="0"/>
            <a:t>Inspector </a:t>
          </a:r>
        </a:p>
      </dsp:txBody>
      <dsp:txXfrm>
        <a:off x="79632" y="1285366"/>
        <a:ext cx="3052550" cy="1451992"/>
      </dsp:txXfrm>
    </dsp:sp>
    <dsp:sp modelId="{20E9BA14-CD47-43A0-8BE3-88B4CC7B5C22}">
      <dsp:nvSpPr>
        <dsp:cNvPr id="0" name=""/>
        <dsp:cNvSpPr/>
      </dsp:nvSpPr>
      <dsp:spPr>
        <a:xfrm>
          <a:off x="3424375" y="1206817"/>
          <a:ext cx="3209648" cy="160909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dirty="0"/>
            <a:t>Improvement notice </a:t>
          </a:r>
        </a:p>
      </dsp:txBody>
      <dsp:txXfrm>
        <a:off x="3502924" y="1285366"/>
        <a:ext cx="3052550" cy="1451992"/>
      </dsp:txXfrm>
    </dsp:sp>
    <dsp:sp modelId="{D003351F-3E33-4952-B303-94B21307F3C5}">
      <dsp:nvSpPr>
        <dsp:cNvPr id="0" name=""/>
        <dsp:cNvSpPr/>
      </dsp:nvSpPr>
      <dsp:spPr>
        <a:xfrm>
          <a:off x="6847667" y="1206817"/>
          <a:ext cx="3209648" cy="1609090"/>
        </a:xfrm>
        <a:prstGeom prst="roundRect">
          <a:avLst/>
        </a:prstGeom>
        <a:gradFill rotWithShape="0">
          <a:gsLst>
            <a:gs pos="0">
              <a:schemeClr val="accent1">
                <a:hueOff val="0"/>
                <a:satOff val="0"/>
                <a:lumOff val="0"/>
                <a:alphaOff val="0"/>
                <a:tint val="65000"/>
                <a:shade val="92000"/>
                <a:satMod val="130000"/>
              </a:schemeClr>
            </a:gs>
            <a:gs pos="45000">
              <a:schemeClr val="accent1">
                <a:hueOff val="0"/>
                <a:satOff val="0"/>
                <a:lumOff val="0"/>
                <a:alphaOff val="0"/>
                <a:tint val="60000"/>
                <a:shade val="99000"/>
                <a:satMod val="120000"/>
              </a:schemeClr>
            </a:gs>
            <a:gs pos="100000">
              <a:schemeClr val="accent1">
                <a:hueOff val="0"/>
                <a:satOff val="0"/>
                <a:lumOff val="0"/>
                <a:alphaOff val="0"/>
                <a:tint val="55000"/>
                <a:satMod val="140000"/>
              </a:schemeClr>
            </a:gs>
          </a:gsLst>
          <a:path path="circle">
            <a:fillToRect l="100000" t="100000" r="100000" b="100000"/>
          </a:path>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48590" tIns="148590" rIns="148590" bIns="148590" numCol="1" spcCol="1270" anchor="ctr" anchorCtr="0">
          <a:noAutofit/>
        </a:bodyPr>
        <a:lstStyle/>
        <a:p>
          <a:pPr marL="0" lvl="0" indent="0" algn="ctr" defTabSz="1733550">
            <a:lnSpc>
              <a:spcPct val="90000"/>
            </a:lnSpc>
            <a:spcBef>
              <a:spcPct val="0"/>
            </a:spcBef>
            <a:spcAft>
              <a:spcPct val="35000"/>
            </a:spcAft>
            <a:buNone/>
          </a:pPr>
          <a:r>
            <a:rPr lang="en-GB" sz="3900" kern="1200" dirty="0"/>
            <a:t>Prohibition notice </a:t>
          </a:r>
        </a:p>
      </dsp:txBody>
      <dsp:txXfrm>
        <a:off x="6926216" y="1285366"/>
        <a:ext cx="3052550" cy="145199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D330FFE-DC1F-4B74-98DD-AB5E2E712E74}">
      <dsp:nvSpPr>
        <dsp:cNvPr id="0" name=""/>
        <dsp:cNvSpPr/>
      </dsp:nvSpPr>
      <dsp:spPr>
        <a:xfrm>
          <a:off x="3373848" y="495922"/>
          <a:ext cx="3310702" cy="3310702"/>
        </a:xfrm>
        <a:prstGeom prst="blockArc">
          <a:avLst>
            <a:gd name="adj1" fmla="val 9000000"/>
            <a:gd name="adj2" fmla="val 162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A172F65F-F20A-4C3F-87E5-CC8526EF1BA5}">
      <dsp:nvSpPr>
        <dsp:cNvPr id="0" name=""/>
        <dsp:cNvSpPr/>
      </dsp:nvSpPr>
      <dsp:spPr>
        <a:xfrm>
          <a:off x="3373848" y="495922"/>
          <a:ext cx="3310702" cy="3310702"/>
        </a:xfrm>
        <a:prstGeom prst="blockArc">
          <a:avLst>
            <a:gd name="adj1" fmla="val 1800000"/>
            <a:gd name="adj2" fmla="val 90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3D0E8ECE-0C58-487D-87BF-0B55A8C3CB43}">
      <dsp:nvSpPr>
        <dsp:cNvPr id="0" name=""/>
        <dsp:cNvSpPr/>
      </dsp:nvSpPr>
      <dsp:spPr>
        <a:xfrm>
          <a:off x="3373848" y="495922"/>
          <a:ext cx="3310702" cy="3310702"/>
        </a:xfrm>
        <a:prstGeom prst="blockArc">
          <a:avLst>
            <a:gd name="adj1" fmla="val 16200000"/>
            <a:gd name="adj2" fmla="val 1800000"/>
            <a:gd name="adj3" fmla="val 4636"/>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sp>
    <dsp:sp modelId="{24301AB1-0452-4D1A-8F29-977E1669FE69}">
      <dsp:nvSpPr>
        <dsp:cNvPr id="0" name=""/>
        <dsp:cNvSpPr/>
      </dsp:nvSpPr>
      <dsp:spPr>
        <a:xfrm>
          <a:off x="4267944" y="1390017"/>
          <a:ext cx="1522511" cy="1522511"/>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41910" tIns="41910" rIns="41910" bIns="41910" numCol="1" spcCol="1270" anchor="ctr" anchorCtr="0">
          <a:noAutofit/>
        </a:bodyPr>
        <a:lstStyle/>
        <a:p>
          <a:pPr marL="0" lvl="0" indent="0" algn="ctr" defTabSz="1466850">
            <a:lnSpc>
              <a:spcPct val="90000"/>
            </a:lnSpc>
            <a:spcBef>
              <a:spcPct val="0"/>
            </a:spcBef>
            <a:spcAft>
              <a:spcPct val="35000"/>
            </a:spcAft>
            <a:buNone/>
          </a:pPr>
          <a:r>
            <a:rPr lang="en-GB" sz="3300" kern="1200" dirty="0"/>
            <a:t>H&amp;S Policy</a:t>
          </a:r>
        </a:p>
      </dsp:txBody>
      <dsp:txXfrm>
        <a:off x="4490911" y="1612984"/>
        <a:ext cx="1076577" cy="1076577"/>
      </dsp:txXfrm>
    </dsp:sp>
    <dsp:sp modelId="{7B1F64C0-170E-4A8C-9ACC-640187374467}">
      <dsp:nvSpPr>
        <dsp:cNvPr id="0" name=""/>
        <dsp:cNvSpPr/>
      </dsp:nvSpPr>
      <dsp:spPr>
        <a:xfrm>
          <a:off x="4496320" y="1410"/>
          <a:ext cx="1065758" cy="106575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b="0" i="0" kern="1200">
              <a:effectLst/>
              <a:latin typeface="FS Albert"/>
            </a:rPr>
            <a:t>statement of intent </a:t>
          </a:r>
          <a:endParaRPr lang="en-GB" sz="900" kern="1200"/>
        </a:p>
      </dsp:txBody>
      <dsp:txXfrm>
        <a:off x="4652397" y="157487"/>
        <a:ext cx="753604" cy="753604"/>
      </dsp:txXfrm>
    </dsp:sp>
    <dsp:sp modelId="{D7B64658-2AB3-4B24-AD5B-01B8E6924A7A}">
      <dsp:nvSpPr>
        <dsp:cNvPr id="0" name=""/>
        <dsp:cNvSpPr/>
      </dsp:nvSpPr>
      <dsp:spPr>
        <a:xfrm>
          <a:off x="5896669" y="2426886"/>
          <a:ext cx="1065758" cy="106575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t>H&amp;S responsibilities </a:t>
          </a:r>
        </a:p>
      </dsp:txBody>
      <dsp:txXfrm>
        <a:off x="6052746" y="2582963"/>
        <a:ext cx="753604" cy="753604"/>
      </dsp:txXfrm>
    </dsp:sp>
    <dsp:sp modelId="{7FD29393-1BD6-4271-82AC-06FA250582A4}">
      <dsp:nvSpPr>
        <dsp:cNvPr id="0" name=""/>
        <dsp:cNvSpPr/>
      </dsp:nvSpPr>
      <dsp:spPr>
        <a:xfrm>
          <a:off x="3095971" y="2426886"/>
          <a:ext cx="1065758" cy="1065758"/>
        </a:xfrm>
        <a:prstGeom prst="ellips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400050">
            <a:lnSpc>
              <a:spcPct val="90000"/>
            </a:lnSpc>
            <a:spcBef>
              <a:spcPct val="0"/>
            </a:spcBef>
            <a:spcAft>
              <a:spcPct val="35000"/>
            </a:spcAft>
            <a:buNone/>
          </a:pPr>
          <a:r>
            <a:rPr lang="en-GB" sz="900" kern="1200" dirty="0"/>
            <a:t>Safe systems of work </a:t>
          </a:r>
        </a:p>
      </dsp:txBody>
      <dsp:txXfrm>
        <a:off x="3252048" y="2582963"/>
        <a:ext cx="753604" cy="75360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4.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824E4A9-5FCD-495F-9DD0-E2C6531289AA}" type="datetimeFigureOut">
              <a:rPr lang="en-GB" smtClean="0"/>
              <a:t>18/06/2026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24A1D1-50A5-4884-9B8D-F22E87122DC9}" type="slidenum">
              <a:rPr lang="en-GB" smtClean="0"/>
              <a:t>‹#›</a:t>
            </a:fld>
            <a:endParaRPr lang="en-GB"/>
          </a:p>
        </p:txBody>
      </p:sp>
    </p:spTree>
    <p:extLst>
      <p:ext uri="{BB962C8B-B14F-4D97-AF65-F5344CB8AC3E}">
        <p14:creationId xmlns:p14="http://schemas.microsoft.com/office/powerpoint/2010/main" val="34608268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3" Type="http://schemas.openxmlformats.org/officeDocument/2006/relationships/hyperlink" Target="http://www.hse.gov.uk/firstaid/" TargetMode="External"/><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3" Type="http://schemas.openxmlformats.org/officeDocument/2006/relationships/hyperlink" Target="http://www.hse.gov.uk/riddor/occupational-diseases.htm" TargetMode="External"/><Relationship Id="rId2" Type="http://schemas.openxmlformats.org/officeDocument/2006/relationships/slide" Target="../slides/slide22.xml"/><Relationship Id="rId1" Type="http://schemas.openxmlformats.org/officeDocument/2006/relationships/notesMaster" Target="../notesMasters/notesMaster1.xml"/><Relationship Id="rId4" Type="http://schemas.openxmlformats.org/officeDocument/2006/relationships/hyperlink" Target="http://www.hse.gov.uk/riddor/dangerous-occurences.htm" TargetMode="Externa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DEC52ABA-6CB1-4108-BC51-B5B0D63E919C}"/>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7D499AEC-16C7-4E9B-AEEB-9096D5DB853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With the introduction of the ‘Management of H&amp;S @ work regulations’ we now have a legal obligation to complete risk assessments.</a:t>
            </a:r>
          </a:p>
          <a:p>
            <a:r>
              <a:rPr lang="en-US" altLang="en-US"/>
              <a:t>With an amendment to legislation from 1</a:t>
            </a:r>
            <a:r>
              <a:rPr lang="en-US" altLang="en-US" baseline="30000"/>
              <a:t>st</a:t>
            </a:r>
            <a:r>
              <a:rPr lang="en-US" altLang="en-US"/>
              <a:t> April 2011, places providing private dentistry must be registered with the RQIA </a:t>
            </a:r>
          </a:p>
        </p:txBody>
      </p:sp>
      <p:sp>
        <p:nvSpPr>
          <p:cNvPr id="10244" name="Slide Number Placeholder 3">
            <a:extLst>
              <a:ext uri="{FF2B5EF4-FFF2-40B4-BE49-F238E27FC236}">
                <a16:creationId xmlns:a16="http://schemas.microsoft.com/office/drawing/2014/main" id="{C1EF0171-51E6-478C-8AD4-C81A96BA266E}"/>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defRPr>
            </a:lvl1pPr>
            <a:lvl2pPr marL="742950" indent="-285750">
              <a:spcBef>
                <a:spcPct val="30000"/>
              </a:spcBef>
              <a:defRPr sz="1200">
                <a:solidFill>
                  <a:schemeClr val="tx1"/>
                </a:solidFill>
                <a:latin typeface="Tahoma" panose="020B0604030504040204" pitchFamily="34" charset="0"/>
              </a:defRPr>
            </a:lvl2pPr>
            <a:lvl3pPr marL="1143000" indent="-228600">
              <a:spcBef>
                <a:spcPct val="30000"/>
              </a:spcBef>
              <a:defRPr sz="1200">
                <a:solidFill>
                  <a:schemeClr val="tx1"/>
                </a:solidFill>
                <a:latin typeface="Tahoma" panose="020B0604030504040204" pitchFamily="34" charset="0"/>
              </a:defRPr>
            </a:lvl3pPr>
            <a:lvl4pPr marL="1600200" indent="-228600">
              <a:spcBef>
                <a:spcPct val="30000"/>
              </a:spcBef>
              <a:defRPr sz="1200">
                <a:solidFill>
                  <a:schemeClr val="tx1"/>
                </a:solidFill>
                <a:latin typeface="Tahoma" panose="020B0604030504040204" pitchFamily="34" charset="0"/>
              </a:defRPr>
            </a:lvl4pPr>
            <a:lvl5pPr marL="2057400" indent="-228600">
              <a:spcBef>
                <a:spcPct val="30000"/>
              </a:spcBef>
              <a:defRPr sz="1200">
                <a:solidFill>
                  <a:schemeClr val="tx1"/>
                </a:solidFill>
                <a:latin typeface="Tahoma" panose="020B0604030504040204" pitchFamily="34" charset="0"/>
              </a:defRPr>
            </a:lvl5pPr>
            <a:lvl6pPr marL="2514600" indent="-228600" eaLnBrk="0" fontAlgn="base" hangingPunct="0">
              <a:spcBef>
                <a:spcPct val="30000"/>
              </a:spcBef>
              <a:spcAft>
                <a:spcPct val="0"/>
              </a:spcAft>
              <a:defRPr sz="1200">
                <a:solidFill>
                  <a:schemeClr val="tx1"/>
                </a:solidFill>
                <a:latin typeface="Tahoma" panose="020B0604030504040204" pitchFamily="34" charset="0"/>
              </a:defRPr>
            </a:lvl6pPr>
            <a:lvl7pPr marL="2971800" indent="-228600" eaLnBrk="0" fontAlgn="base" hangingPunct="0">
              <a:spcBef>
                <a:spcPct val="30000"/>
              </a:spcBef>
              <a:spcAft>
                <a:spcPct val="0"/>
              </a:spcAft>
              <a:defRPr sz="1200">
                <a:solidFill>
                  <a:schemeClr val="tx1"/>
                </a:solidFill>
                <a:latin typeface="Tahoma" panose="020B0604030504040204" pitchFamily="34" charset="0"/>
              </a:defRPr>
            </a:lvl7pPr>
            <a:lvl8pPr marL="3429000" indent="-228600" eaLnBrk="0" fontAlgn="base" hangingPunct="0">
              <a:spcBef>
                <a:spcPct val="30000"/>
              </a:spcBef>
              <a:spcAft>
                <a:spcPct val="0"/>
              </a:spcAft>
              <a:defRPr sz="1200">
                <a:solidFill>
                  <a:schemeClr val="tx1"/>
                </a:solidFill>
                <a:latin typeface="Tahoma" panose="020B0604030504040204" pitchFamily="34" charset="0"/>
              </a:defRPr>
            </a:lvl8pPr>
            <a:lvl9pPr marL="3886200" indent="-228600"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BFC39991-E923-4600-A92F-A76A5539A132}" type="slidenum">
              <a:rPr lang="en-GB" altLang="en-US"/>
              <a:pPr>
                <a:spcBef>
                  <a:spcPct val="0"/>
                </a:spcBef>
              </a:pPr>
              <a:t>4</a:t>
            </a:fld>
            <a:endParaRPr lang="en-GB" alt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C3ACD6EF-808E-4BD1-B7AE-FB1595E8AF44}"/>
              </a:ext>
            </a:extLst>
          </p:cNvPr>
          <p:cNvSpPr>
            <a:spLocks noGrp="1" noRot="1" noChangeAspect="1" noChangeArrowheads="1" noTextEdit="1"/>
          </p:cNvSpPr>
          <p:nvPr>
            <p:ph type="sldImg"/>
          </p:nvPr>
        </p:nvSpPr>
        <p:spPr>
          <a:ln/>
        </p:spPr>
      </p:sp>
      <p:sp>
        <p:nvSpPr>
          <p:cNvPr id="46083" name="Notes Placeholder 2">
            <a:extLst>
              <a:ext uri="{FF2B5EF4-FFF2-40B4-BE49-F238E27FC236}">
                <a16:creationId xmlns:a16="http://schemas.microsoft.com/office/drawing/2014/main" id="{2ACEC116-13FD-4592-BDC7-1076E1277888}"/>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All of the above found on Web site – Reporting Injuries, Diseases &amp; Dangerous Occurrence Regulations.</a:t>
            </a:r>
          </a:p>
        </p:txBody>
      </p:sp>
      <p:sp>
        <p:nvSpPr>
          <p:cNvPr id="46084" name="Slide Number Placeholder 3">
            <a:extLst>
              <a:ext uri="{FF2B5EF4-FFF2-40B4-BE49-F238E27FC236}">
                <a16:creationId xmlns:a16="http://schemas.microsoft.com/office/drawing/2014/main" id="{0ACC9D69-4AD5-4CE3-B5B9-DE26A877B8D4}"/>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defRPr>
            </a:lvl1pPr>
            <a:lvl2pPr marL="742950" indent="-285750">
              <a:spcBef>
                <a:spcPct val="30000"/>
              </a:spcBef>
              <a:defRPr sz="1200">
                <a:solidFill>
                  <a:schemeClr val="tx1"/>
                </a:solidFill>
                <a:latin typeface="Tahoma" panose="020B0604030504040204" pitchFamily="34" charset="0"/>
              </a:defRPr>
            </a:lvl2pPr>
            <a:lvl3pPr marL="1143000" indent="-228600">
              <a:spcBef>
                <a:spcPct val="30000"/>
              </a:spcBef>
              <a:defRPr sz="1200">
                <a:solidFill>
                  <a:schemeClr val="tx1"/>
                </a:solidFill>
                <a:latin typeface="Tahoma" panose="020B0604030504040204" pitchFamily="34" charset="0"/>
              </a:defRPr>
            </a:lvl3pPr>
            <a:lvl4pPr marL="1600200" indent="-228600">
              <a:spcBef>
                <a:spcPct val="30000"/>
              </a:spcBef>
              <a:defRPr sz="1200">
                <a:solidFill>
                  <a:schemeClr val="tx1"/>
                </a:solidFill>
                <a:latin typeface="Tahoma" panose="020B0604030504040204" pitchFamily="34" charset="0"/>
              </a:defRPr>
            </a:lvl4pPr>
            <a:lvl5pPr marL="2057400" indent="-228600">
              <a:spcBef>
                <a:spcPct val="30000"/>
              </a:spcBef>
              <a:defRPr sz="1200">
                <a:solidFill>
                  <a:schemeClr val="tx1"/>
                </a:solidFill>
                <a:latin typeface="Tahoma" panose="020B0604030504040204" pitchFamily="34" charset="0"/>
              </a:defRPr>
            </a:lvl5pPr>
            <a:lvl6pPr marL="2514600" indent="-228600" eaLnBrk="0" fontAlgn="base" hangingPunct="0">
              <a:spcBef>
                <a:spcPct val="30000"/>
              </a:spcBef>
              <a:spcAft>
                <a:spcPct val="0"/>
              </a:spcAft>
              <a:defRPr sz="1200">
                <a:solidFill>
                  <a:schemeClr val="tx1"/>
                </a:solidFill>
                <a:latin typeface="Tahoma" panose="020B0604030504040204" pitchFamily="34" charset="0"/>
              </a:defRPr>
            </a:lvl6pPr>
            <a:lvl7pPr marL="2971800" indent="-228600" eaLnBrk="0" fontAlgn="base" hangingPunct="0">
              <a:spcBef>
                <a:spcPct val="30000"/>
              </a:spcBef>
              <a:spcAft>
                <a:spcPct val="0"/>
              </a:spcAft>
              <a:defRPr sz="1200">
                <a:solidFill>
                  <a:schemeClr val="tx1"/>
                </a:solidFill>
                <a:latin typeface="Tahoma" panose="020B0604030504040204" pitchFamily="34" charset="0"/>
              </a:defRPr>
            </a:lvl7pPr>
            <a:lvl8pPr marL="3429000" indent="-228600" eaLnBrk="0" fontAlgn="base" hangingPunct="0">
              <a:spcBef>
                <a:spcPct val="30000"/>
              </a:spcBef>
              <a:spcAft>
                <a:spcPct val="0"/>
              </a:spcAft>
              <a:defRPr sz="1200">
                <a:solidFill>
                  <a:schemeClr val="tx1"/>
                </a:solidFill>
                <a:latin typeface="Tahoma" panose="020B0604030504040204" pitchFamily="34" charset="0"/>
              </a:defRPr>
            </a:lvl8pPr>
            <a:lvl9pPr marL="3886200" indent="-228600"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566AC66C-C45B-4D95-B01A-1AE61B9ABB51}" type="slidenum">
              <a:rPr lang="en-GB" altLang="en-US"/>
              <a:pPr>
                <a:spcBef>
                  <a:spcPct val="0"/>
                </a:spcBef>
              </a:pPr>
              <a:t>35</a:t>
            </a:fld>
            <a:endParaRPr lang="en-GB"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Slide Image Placeholder 1">
            <a:extLst>
              <a:ext uri="{FF2B5EF4-FFF2-40B4-BE49-F238E27FC236}">
                <a16:creationId xmlns:a16="http://schemas.microsoft.com/office/drawing/2014/main" id="{7DF5F0C3-F5D9-42C2-ABCB-A693A0035782}"/>
              </a:ext>
            </a:extLst>
          </p:cNvPr>
          <p:cNvSpPr>
            <a:spLocks noGrp="1" noRot="1" noChangeAspect="1" noChangeArrowheads="1" noTextEdit="1"/>
          </p:cNvSpPr>
          <p:nvPr>
            <p:ph type="sldImg"/>
          </p:nvPr>
        </p:nvSpPr>
        <p:spPr>
          <a:ln/>
        </p:spPr>
      </p:sp>
      <p:sp>
        <p:nvSpPr>
          <p:cNvPr id="49155" name="Notes Placeholder 2">
            <a:extLst>
              <a:ext uri="{FF2B5EF4-FFF2-40B4-BE49-F238E27FC236}">
                <a16:creationId xmlns:a16="http://schemas.microsoft.com/office/drawing/2014/main" id="{78506E17-772D-43A2-93D0-0ECA6F95C0A0}"/>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anose="05000000000000000000" pitchFamily="2" charset="2"/>
              <a:buChar char="Ø"/>
            </a:pPr>
            <a:r>
              <a:rPr lang="en-US" altLang="en-US"/>
              <a:t>You will need to request a safety data sheet from suppliers for these products to enable you to assess the risk.</a:t>
            </a:r>
          </a:p>
          <a:p>
            <a:pPr>
              <a:buFont typeface="Wingdings" panose="05000000000000000000" pitchFamily="2" charset="2"/>
              <a:buChar char="Ø"/>
            </a:pPr>
            <a:r>
              <a:rPr lang="en-US" altLang="en-US"/>
              <a:t>Important not to over look biological agents as found in aerosol created by hand piece or dirty water in sink when manually washing.</a:t>
            </a:r>
          </a:p>
        </p:txBody>
      </p:sp>
      <p:sp>
        <p:nvSpPr>
          <p:cNvPr id="49156" name="Slide Number Placeholder 3">
            <a:extLst>
              <a:ext uri="{FF2B5EF4-FFF2-40B4-BE49-F238E27FC236}">
                <a16:creationId xmlns:a16="http://schemas.microsoft.com/office/drawing/2014/main" id="{51D3BE7E-FDF5-47F4-AB7E-DEAAFF2927EF}"/>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defRPr>
            </a:lvl1pPr>
            <a:lvl2pPr marL="742950" indent="-285750">
              <a:spcBef>
                <a:spcPct val="30000"/>
              </a:spcBef>
              <a:defRPr sz="1200">
                <a:solidFill>
                  <a:schemeClr val="tx1"/>
                </a:solidFill>
                <a:latin typeface="Tahoma" panose="020B0604030504040204" pitchFamily="34" charset="0"/>
              </a:defRPr>
            </a:lvl2pPr>
            <a:lvl3pPr marL="1143000" indent="-228600">
              <a:spcBef>
                <a:spcPct val="30000"/>
              </a:spcBef>
              <a:defRPr sz="1200">
                <a:solidFill>
                  <a:schemeClr val="tx1"/>
                </a:solidFill>
                <a:latin typeface="Tahoma" panose="020B0604030504040204" pitchFamily="34" charset="0"/>
              </a:defRPr>
            </a:lvl3pPr>
            <a:lvl4pPr marL="1600200" indent="-228600">
              <a:spcBef>
                <a:spcPct val="30000"/>
              </a:spcBef>
              <a:defRPr sz="1200">
                <a:solidFill>
                  <a:schemeClr val="tx1"/>
                </a:solidFill>
                <a:latin typeface="Tahoma" panose="020B0604030504040204" pitchFamily="34" charset="0"/>
              </a:defRPr>
            </a:lvl4pPr>
            <a:lvl5pPr marL="2057400" indent="-228600">
              <a:spcBef>
                <a:spcPct val="30000"/>
              </a:spcBef>
              <a:defRPr sz="1200">
                <a:solidFill>
                  <a:schemeClr val="tx1"/>
                </a:solidFill>
                <a:latin typeface="Tahoma" panose="020B0604030504040204" pitchFamily="34" charset="0"/>
              </a:defRPr>
            </a:lvl5pPr>
            <a:lvl6pPr marL="2514600" indent="-228600" eaLnBrk="0" fontAlgn="base" hangingPunct="0">
              <a:spcBef>
                <a:spcPct val="30000"/>
              </a:spcBef>
              <a:spcAft>
                <a:spcPct val="0"/>
              </a:spcAft>
              <a:defRPr sz="1200">
                <a:solidFill>
                  <a:schemeClr val="tx1"/>
                </a:solidFill>
                <a:latin typeface="Tahoma" panose="020B0604030504040204" pitchFamily="34" charset="0"/>
              </a:defRPr>
            </a:lvl6pPr>
            <a:lvl7pPr marL="2971800" indent="-228600" eaLnBrk="0" fontAlgn="base" hangingPunct="0">
              <a:spcBef>
                <a:spcPct val="30000"/>
              </a:spcBef>
              <a:spcAft>
                <a:spcPct val="0"/>
              </a:spcAft>
              <a:defRPr sz="1200">
                <a:solidFill>
                  <a:schemeClr val="tx1"/>
                </a:solidFill>
                <a:latin typeface="Tahoma" panose="020B0604030504040204" pitchFamily="34" charset="0"/>
              </a:defRPr>
            </a:lvl7pPr>
            <a:lvl8pPr marL="3429000" indent="-228600" eaLnBrk="0" fontAlgn="base" hangingPunct="0">
              <a:spcBef>
                <a:spcPct val="30000"/>
              </a:spcBef>
              <a:spcAft>
                <a:spcPct val="0"/>
              </a:spcAft>
              <a:defRPr sz="1200">
                <a:solidFill>
                  <a:schemeClr val="tx1"/>
                </a:solidFill>
                <a:latin typeface="Tahoma" panose="020B0604030504040204" pitchFamily="34" charset="0"/>
              </a:defRPr>
            </a:lvl8pPr>
            <a:lvl9pPr marL="3886200" indent="-228600"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2B321B97-AFF7-41F5-9E5C-848B70DA4F58}" type="slidenum">
              <a:rPr lang="en-GB" altLang="en-US"/>
              <a:pPr>
                <a:spcBef>
                  <a:spcPct val="0"/>
                </a:spcBef>
              </a:pPr>
              <a:t>36</a:t>
            </a:fld>
            <a:endParaRPr lang="en-GB"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b="0" i="0" dirty="0">
                <a:effectLst/>
                <a:latin typeface="FS Albert"/>
              </a:rPr>
              <a:t>Depending on the work environment and the services provided, individuals may be repeatedly exposed to low concentration of anaesthetic gases. Anxiety about exposure tends to increase during pregnancy but there is no conclusive evidence of an increased risk of miscarriage or developmental defects in the foetus. </a:t>
            </a:r>
          </a:p>
          <a:p>
            <a:endParaRPr lang="en-GB" dirty="0"/>
          </a:p>
        </p:txBody>
      </p:sp>
      <p:sp>
        <p:nvSpPr>
          <p:cNvPr id="4" name="Slide Number Placeholder 3"/>
          <p:cNvSpPr>
            <a:spLocks noGrp="1"/>
          </p:cNvSpPr>
          <p:nvPr>
            <p:ph type="sldNum" sz="quarter" idx="5"/>
          </p:nvPr>
        </p:nvSpPr>
        <p:spPr/>
        <p:txBody>
          <a:bodyPr/>
          <a:lstStyle/>
          <a:p>
            <a:fld id="{1C24A1D1-50A5-4884-9B8D-F22E87122DC9}" type="slidenum">
              <a:rPr lang="en-GB" smtClean="0"/>
              <a:t>42</a:t>
            </a:fld>
            <a:endParaRPr lang="en-GB"/>
          </a:p>
        </p:txBody>
      </p:sp>
    </p:spTree>
    <p:extLst>
      <p:ext uri="{BB962C8B-B14F-4D97-AF65-F5344CB8AC3E}">
        <p14:creationId xmlns:p14="http://schemas.microsoft.com/office/powerpoint/2010/main" val="376366677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ide Image Placeholder 1">
            <a:extLst>
              <a:ext uri="{FF2B5EF4-FFF2-40B4-BE49-F238E27FC236}">
                <a16:creationId xmlns:a16="http://schemas.microsoft.com/office/drawing/2014/main" id="{BD95853A-DB21-4A4F-8404-2946C733D47E}"/>
              </a:ext>
            </a:extLst>
          </p:cNvPr>
          <p:cNvSpPr>
            <a:spLocks noGrp="1" noRot="1" noChangeAspect="1" noChangeArrowheads="1" noTextEdit="1"/>
          </p:cNvSpPr>
          <p:nvPr>
            <p:ph type="sldImg"/>
          </p:nvPr>
        </p:nvSpPr>
        <p:spPr>
          <a:ln/>
        </p:spPr>
      </p:sp>
      <p:sp>
        <p:nvSpPr>
          <p:cNvPr id="10243" name="Notes Placeholder 2">
            <a:extLst>
              <a:ext uri="{FF2B5EF4-FFF2-40B4-BE49-F238E27FC236}">
                <a16:creationId xmlns:a16="http://schemas.microsoft.com/office/drawing/2014/main" id="{611DC90F-E33D-43D5-9731-49A351FB7764}"/>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With the introduction of the ‘Management of H&amp;S @ work regulations’ we now have a legal obligation to complete risk assessments.</a:t>
            </a:r>
          </a:p>
          <a:p>
            <a:r>
              <a:rPr lang="en-US" altLang="en-US"/>
              <a:t>With an amendment to legislation from 1</a:t>
            </a:r>
            <a:r>
              <a:rPr lang="en-US" altLang="en-US" baseline="30000"/>
              <a:t>st</a:t>
            </a:r>
            <a:r>
              <a:rPr lang="en-US" altLang="en-US"/>
              <a:t> April 2011, places providing private dentistry must be registered with the RQIA </a:t>
            </a:r>
          </a:p>
        </p:txBody>
      </p:sp>
      <p:sp>
        <p:nvSpPr>
          <p:cNvPr id="10244" name="Slide Number Placeholder 3">
            <a:extLst>
              <a:ext uri="{FF2B5EF4-FFF2-40B4-BE49-F238E27FC236}">
                <a16:creationId xmlns:a16="http://schemas.microsoft.com/office/drawing/2014/main" id="{CDE88812-E015-457D-B94B-54760E44EA60}"/>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defRPr>
            </a:lvl1pPr>
            <a:lvl2pPr marL="742950" indent="-285750">
              <a:spcBef>
                <a:spcPct val="30000"/>
              </a:spcBef>
              <a:defRPr sz="1200">
                <a:solidFill>
                  <a:schemeClr val="tx1"/>
                </a:solidFill>
                <a:latin typeface="Tahoma" panose="020B0604030504040204" pitchFamily="34" charset="0"/>
              </a:defRPr>
            </a:lvl2pPr>
            <a:lvl3pPr marL="1143000" indent="-228600">
              <a:spcBef>
                <a:spcPct val="30000"/>
              </a:spcBef>
              <a:defRPr sz="1200">
                <a:solidFill>
                  <a:schemeClr val="tx1"/>
                </a:solidFill>
                <a:latin typeface="Tahoma" panose="020B0604030504040204" pitchFamily="34" charset="0"/>
              </a:defRPr>
            </a:lvl3pPr>
            <a:lvl4pPr marL="1600200" indent="-228600">
              <a:spcBef>
                <a:spcPct val="30000"/>
              </a:spcBef>
              <a:defRPr sz="1200">
                <a:solidFill>
                  <a:schemeClr val="tx1"/>
                </a:solidFill>
                <a:latin typeface="Tahoma" panose="020B0604030504040204" pitchFamily="34" charset="0"/>
              </a:defRPr>
            </a:lvl4pPr>
            <a:lvl5pPr marL="2057400" indent="-228600">
              <a:spcBef>
                <a:spcPct val="30000"/>
              </a:spcBef>
              <a:defRPr sz="1200">
                <a:solidFill>
                  <a:schemeClr val="tx1"/>
                </a:solidFill>
                <a:latin typeface="Tahoma" panose="020B0604030504040204" pitchFamily="34" charset="0"/>
              </a:defRPr>
            </a:lvl5pPr>
            <a:lvl6pPr marL="2514600" indent="-228600" eaLnBrk="0" fontAlgn="base" hangingPunct="0">
              <a:spcBef>
                <a:spcPct val="30000"/>
              </a:spcBef>
              <a:spcAft>
                <a:spcPct val="0"/>
              </a:spcAft>
              <a:defRPr sz="1200">
                <a:solidFill>
                  <a:schemeClr val="tx1"/>
                </a:solidFill>
                <a:latin typeface="Tahoma" panose="020B0604030504040204" pitchFamily="34" charset="0"/>
              </a:defRPr>
            </a:lvl6pPr>
            <a:lvl7pPr marL="2971800" indent="-228600" eaLnBrk="0" fontAlgn="base" hangingPunct="0">
              <a:spcBef>
                <a:spcPct val="30000"/>
              </a:spcBef>
              <a:spcAft>
                <a:spcPct val="0"/>
              </a:spcAft>
              <a:defRPr sz="1200">
                <a:solidFill>
                  <a:schemeClr val="tx1"/>
                </a:solidFill>
                <a:latin typeface="Tahoma" panose="020B0604030504040204" pitchFamily="34" charset="0"/>
              </a:defRPr>
            </a:lvl7pPr>
            <a:lvl8pPr marL="3429000" indent="-228600" eaLnBrk="0" fontAlgn="base" hangingPunct="0">
              <a:spcBef>
                <a:spcPct val="30000"/>
              </a:spcBef>
              <a:spcAft>
                <a:spcPct val="0"/>
              </a:spcAft>
              <a:defRPr sz="1200">
                <a:solidFill>
                  <a:schemeClr val="tx1"/>
                </a:solidFill>
                <a:latin typeface="Tahoma" panose="020B0604030504040204" pitchFamily="34" charset="0"/>
              </a:defRPr>
            </a:lvl8pPr>
            <a:lvl9pPr marL="3886200" indent="-228600"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433DB560-62E8-4A40-A4D3-5BEF754B791B}" type="slidenum">
              <a:rPr lang="en-GB" altLang="en-US"/>
              <a:pPr>
                <a:spcBef>
                  <a:spcPct val="0"/>
                </a:spcBef>
              </a:pPr>
              <a:t>50</a:t>
            </a:fld>
            <a:endParaRPr lang="en-GB"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ide Image Placeholder 1">
            <a:extLst>
              <a:ext uri="{FF2B5EF4-FFF2-40B4-BE49-F238E27FC236}">
                <a16:creationId xmlns:a16="http://schemas.microsoft.com/office/drawing/2014/main" id="{2ED13E39-2645-4254-BD2F-8AED99223080}"/>
              </a:ext>
            </a:extLst>
          </p:cNvPr>
          <p:cNvSpPr>
            <a:spLocks noGrp="1" noRot="1" noChangeAspect="1" noChangeArrowheads="1" noTextEdit="1"/>
          </p:cNvSpPr>
          <p:nvPr>
            <p:ph type="sldImg"/>
          </p:nvPr>
        </p:nvSpPr>
        <p:spPr>
          <a:ln/>
        </p:spPr>
      </p:sp>
      <p:sp>
        <p:nvSpPr>
          <p:cNvPr id="12291" name="Notes Placeholder 2">
            <a:extLst>
              <a:ext uri="{FF2B5EF4-FFF2-40B4-BE49-F238E27FC236}">
                <a16:creationId xmlns:a16="http://schemas.microsoft.com/office/drawing/2014/main" id="{59C31669-2C13-4009-A738-1C6AC2AECF0F}"/>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anose="05000000000000000000" pitchFamily="2" charset="2"/>
              <a:buChar char="Ø"/>
            </a:pPr>
            <a:r>
              <a:rPr lang="en-US" altLang="en-US"/>
              <a:t>The importance of:</a:t>
            </a:r>
          </a:p>
          <a:p>
            <a:pPr>
              <a:buFont typeface="Wingdings" panose="05000000000000000000" pitchFamily="2" charset="2"/>
              <a:buChar char="Ø"/>
            </a:pPr>
            <a:r>
              <a:rPr lang="en-US" altLang="en-US"/>
              <a:t> documentation as proof of practice (if nothing else)</a:t>
            </a:r>
          </a:p>
          <a:p>
            <a:pPr>
              <a:buFont typeface="Wingdings" panose="05000000000000000000" pitchFamily="2" charset="2"/>
              <a:buChar char="Ø"/>
            </a:pPr>
            <a:r>
              <a:rPr lang="en-US" altLang="en-US"/>
              <a:t>Not misusing equipment</a:t>
            </a:r>
          </a:p>
          <a:p>
            <a:pPr>
              <a:buFont typeface="Wingdings" panose="05000000000000000000" pitchFamily="2" charset="2"/>
              <a:buChar char="Ø"/>
            </a:pPr>
            <a:r>
              <a:rPr lang="en-US" altLang="en-US"/>
              <a:t>Practising the art of good house</a:t>
            </a:r>
          </a:p>
          <a:p>
            <a:pPr>
              <a:buFont typeface="Wingdings" panose="05000000000000000000" pitchFamily="2" charset="2"/>
              <a:buChar char="Ø"/>
            </a:pPr>
            <a:endParaRPr lang="en-US" altLang="en-US"/>
          </a:p>
        </p:txBody>
      </p:sp>
      <p:sp>
        <p:nvSpPr>
          <p:cNvPr id="12292" name="Slide Number Placeholder 3">
            <a:extLst>
              <a:ext uri="{FF2B5EF4-FFF2-40B4-BE49-F238E27FC236}">
                <a16:creationId xmlns:a16="http://schemas.microsoft.com/office/drawing/2014/main" id="{BEEE4CDB-4BB5-46D2-BB89-939561FA4727}"/>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defRPr>
            </a:lvl1pPr>
            <a:lvl2pPr marL="742950" indent="-285750">
              <a:spcBef>
                <a:spcPct val="30000"/>
              </a:spcBef>
              <a:defRPr sz="1200">
                <a:solidFill>
                  <a:schemeClr val="tx1"/>
                </a:solidFill>
                <a:latin typeface="Tahoma" panose="020B0604030504040204" pitchFamily="34" charset="0"/>
              </a:defRPr>
            </a:lvl2pPr>
            <a:lvl3pPr marL="1143000" indent="-228600">
              <a:spcBef>
                <a:spcPct val="30000"/>
              </a:spcBef>
              <a:defRPr sz="1200">
                <a:solidFill>
                  <a:schemeClr val="tx1"/>
                </a:solidFill>
                <a:latin typeface="Tahoma" panose="020B0604030504040204" pitchFamily="34" charset="0"/>
              </a:defRPr>
            </a:lvl3pPr>
            <a:lvl4pPr marL="1600200" indent="-228600">
              <a:spcBef>
                <a:spcPct val="30000"/>
              </a:spcBef>
              <a:defRPr sz="1200">
                <a:solidFill>
                  <a:schemeClr val="tx1"/>
                </a:solidFill>
                <a:latin typeface="Tahoma" panose="020B0604030504040204" pitchFamily="34" charset="0"/>
              </a:defRPr>
            </a:lvl4pPr>
            <a:lvl5pPr marL="2057400" indent="-228600">
              <a:spcBef>
                <a:spcPct val="30000"/>
              </a:spcBef>
              <a:defRPr sz="1200">
                <a:solidFill>
                  <a:schemeClr val="tx1"/>
                </a:solidFill>
                <a:latin typeface="Tahoma" panose="020B0604030504040204" pitchFamily="34" charset="0"/>
              </a:defRPr>
            </a:lvl5pPr>
            <a:lvl6pPr marL="2514600" indent="-228600" eaLnBrk="0" fontAlgn="base" hangingPunct="0">
              <a:spcBef>
                <a:spcPct val="30000"/>
              </a:spcBef>
              <a:spcAft>
                <a:spcPct val="0"/>
              </a:spcAft>
              <a:defRPr sz="1200">
                <a:solidFill>
                  <a:schemeClr val="tx1"/>
                </a:solidFill>
                <a:latin typeface="Tahoma" panose="020B0604030504040204" pitchFamily="34" charset="0"/>
              </a:defRPr>
            </a:lvl6pPr>
            <a:lvl7pPr marL="2971800" indent="-228600" eaLnBrk="0" fontAlgn="base" hangingPunct="0">
              <a:spcBef>
                <a:spcPct val="30000"/>
              </a:spcBef>
              <a:spcAft>
                <a:spcPct val="0"/>
              </a:spcAft>
              <a:defRPr sz="1200">
                <a:solidFill>
                  <a:schemeClr val="tx1"/>
                </a:solidFill>
                <a:latin typeface="Tahoma" panose="020B0604030504040204" pitchFamily="34" charset="0"/>
              </a:defRPr>
            </a:lvl7pPr>
            <a:lvl8pPr marL="3429000" indent="-228600" eaLnBrk="0" fontAlgn="base" hangingPunct="0">
              <a:spcBef>
                <a:spcPct val="30000"/>
              </a:spcBef>
              <a:spcAft>
                <a:spcPct val="0"/>
              </a:spcAft>
              <a:defRPr sz="1200">
                <a:solidFill>
                  <a:schemeClr val="tx1"/>
                </a:solidFill>
                <a:latin typeface="Tahoma" panose="020B0604030504040204" pitchFamily="34" charset="0"/>
              </a:defRPr>
            </a:lvl8pPr>
            <a:lvl9pPr marL="3886200" indent="-228600"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7863F982-AC81-48B4-89A2-EE7DCC7AE76A}" type="slidenum">
              <a:rPr lang="en-GB" altLang="en-US"/>
              <a:pPr>
                <a:spcBef>
                  <a:spcPct val="0"/>
                </a:spcBef>
              </a:pPr>
              <a:t>5</a:t>
            </a:fld>
            <a:endParaRPr lang="en-GB"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If an inspector identifies a health and safety, risk, they will let you know what action you need to take. If there is a legislation breach, they can issue an improvement or prohibition notice or remove or destroy anything that is dangerous or might cause serious personal injury.</a:t>
            </a:r>
          </a:p>
          <a:p>
            <a:r>
              <a:rPr lang="en-GB" dirty="0"/>
              <a:t>An improvement notice specifies what requirements are not being met, the action needed to put it right, and a timescale for doing so</a:t>
            </a:r>
          </a:p>
          <a:p>
            <a:r>
              <a:rPr lang="en-GB" dirty="0"/>
              <a:t>A prohibition notice (if there is a risk of serious personal injury) prohibits an activity until remedial action has been taken</a:t>
            </a:r>
          </a:p>
          <a:p>
            <a:endParaRPr lang="en-GB" dirty="0"/>
          </a:p>
        </p:txBody>
      </p:sp>
      <p:sp>
        <p:nvSpPr>
          <p:cNvPr id="4" name="Slide Number Placeholder 3"/>
          <p:cNvSpPr>
            <a:spLocks noGrp="1"/>
          </p:cNvSpPr>
          <p:nvPr>
            <p:ph type="sldNum" sz="quarter" idx="5"/>
          </p:nvPr>
        </p:nvSpPr>
        <p:spPr/>
        <p:txBody>
          <a:bodyPr/>
          <a:lstStyle/>
          <a:p>
            <a:fld id="{1C24A1D1-50A5-4884-9B8D-F22E87122DC9}" type="slidenum">
              <a:rPr lang="en-GB" smtClean="0"/>
              <a:t>11</a:t>
            </a:fld>
            <a:endParaRPr lang="en-GB"/>
          </a:p>
        </p:txBody>
      </p:sp>
    </p:spTree>
    <p:extLst>
      <p:ext uri="{BB962C8B-B14F-4D97-AF65-F5344CB8AC3E}">
        <p14:creationId xmlns:p14="http://schemas.microsoft.com/office/powerpoint/2010/main" val="38106579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buFont typeface="+mj-lt"/>
              <a:buAutoNum type="arabicPeriod"/>
            </a:pPr>
            <a:r>
              <a:rPr lang="en-GB" sz="1200" b="0" i="0" dirty="0">
                <a:effectLst/>
                <a:latin typeface="FS Albert"/>
              </a:rPr>
              <a:t>A statement of intent – a declaration of your commitment to provide a safe and healthy workplace and environment</a:t>
            </a:r>
          </a:p>
          <a:p>
            <a:pPr>
              <a:buFont typeface="+mj-lt"/>
              <a:buAutoNum type="arabicPeriod"/>
            </a:pPr>
            <a:r>
              <a:rPr lang="en-GB" sz="1200" b="0" i="0" dirty="0">
                <a:effectLst/>
                <a:latin typeface="FS Albert"/>
              </a:rPr>
              <a:t>Details of responsibilities for health and safety throughout the workplace</a:t>
            </a:r>
          </a:p>
          <a:p>
            <a:pPr>
              <a:buFont typeface="+mj-lt"/>
              <a:buAutoNum type="arabicPeriod"/>
            </a:pPr>
            <a:r>
              <a:rPr lang="en-GB" sz="1200" b="0" i="0" dirty="0">
                <a:effectLst/>
                <a:latin typeface="FS Albert"/>
              </a:rPr>
              <a:t>Safe systems of work and safe working practices for all work activities.</a:t>
            </a:r>
          </a:p>
          <a:p>
            <a:endParaRPr lang="en-GB" dirty="0"/>
          </a:p>
        </p:txBody>
      </p:sp>
      <p:sp>
        <p:nvSpPr>
          <p:cNvPr id="4" name="Slide Number Placeholder 3"/>
          <p:cNvSpPr>
            <a:spLocks noGrp="1"/>
          </p:cNvSpPr>
          <p:nvPr>
            <p:ph type="sldNum" sz="quarter" idx="5"/>
          </p:nvPr>
        </p:nvSpPr>
        <p:spPr/>
        <p:txBody>
          <a:bodyPr/>
          <a:lstStyle/>
          <a:p>
            <a:fld id="{1C24A1D1-50A5-4884-9B8D-F22E87122DC9}" type="slidenum">
              <a:rPr lang="en-GB" smtClean="0"/>
              <a:t>12</a:t>
            </a:fld>
            <a:endParaRPr lang="en-GB"/>
          </a:p>
        </p:txBody>
      </p:sp>
    </p:spTree>
    <p:extLst>
      <p:ext uri="{BB962C8B-B14F-4D97-AF65-F5344CB8AC3E}">
        <p14:creationId xmlns:p14="http://schemas.microsoft.com/office/powerpoint/2010/main" val="25623843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Slide Image Placeholder 1">
            <a:extLst>
              <a:ext uri="{FF2B5EF4-FFF2-40B4-BE49-F238E27FC236}">
                <a16:creationId xmlns:a16="http://schemas.microsoft.com/office/drawing/2014/main" id="{10A1EE9A-D302-452F-B62D-C23C8FC7440C}"/>
              </a:ext>
            </a:extLst>
          </p:cNvPr>
          <p:cNvSpPr>
            <a:spLocks noGrp="1" noRot="1" noChangeAspect="1" noChangeArrowheads="1" noTextEdit="1"/>
          </p:cNvSpPr>
          <p:nvPr>
            <p:ph type="sldImg"/>
          </p:nvPr>
        </p:nvSpPr>
        <p:spPr>
          <a:ln/>
        </p:spPr>
      </p:sp>
      <p:sp>
        <p:nvSpPr>
          <p:cNvPr id="23555" name="Notes Placeholder 2">
            <a:extLst>
              <a:ext uri="{FF2B5EF4-FFF2-40B4-BE49-F238E27FC236}">
                <a16:creationId xmlns:a16="http://schemas.microsoft.com/office/drawing/2014/main" id="{19B23995-B2A1-41E3-B422-3DAE08865775}"/>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buFont typeface="Wingdings" panose="05000000000000000000" pitchFamily="2" charset="2"/>
              <a:buChar char="Ø"/>
            </a:pPr>
            <a:r>
              <a:rPr lang="en-US" altLang="en-US"/>
              <a:t>1.   All info should be together for practice inspections.  </a:t>
            </a:r>
          </a:p>
          <a:p>
            <a:pPr>
              <a:buFont typeface="Wingdings" panose="05000000000000000000" pitchFamily="2" charset="2"/>
              <a:buChar char="Ø"/>
            </a:pPr>
            <a:r>
              <a:rPr lang="en-US" altLang="en-US"/>
              <a:t>2.  Do we adequately induct staff?  If you do not document induction of staff and an incident occurs it is your word against theirs that the person was adequately informed.</a:t>
            </a:r>
          </a:p>
          <a:p>
            <a:pPr>
              <a:buFont typeface="Wingdings" panose="05000000000000000000" pitchFamily="2" charset="2"/>
              <a:buChar char="Ø"/>
            </a:pPr>
            <a:r>
              <a:rPr lang="en-US" altLang="en-US"/>
              <a:t>3.  Patient trips &amp; falls: you may prevent legal action if handled correctly   </a:t>
            </a:r>
          </a:p>
        </p:txBody>
      </p:sp>
      <p:sp>
        <p:nvSpPr>
          <p:cNvPr id="23556" name="Slide Number Placeholder 3">
            <a:extLst>
              <a:ext uri="{FF2B5EF4-FFF2-40B4-BE49-F238E27FC236}">
                <a16:creationId xmlns:a16="http://schemas.microsoft.com/office/drawing/2014/main" id="{CA62B7D3-961B-4C67-A18E-7AD332DF0CDB}"/>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defRPr>
            </a:lvl1pPr>
            <a:lvl2pPr marL="742950" indent="-285750">
              <a:spcBef>
                <a:spcPct val="30000"/>
              </a:spcBef>
              <a:defRPr sz="1200">
                <a:solidFill>
                  <a:schemeClr val="tx1"/>
                </a:solidFill>
                <a:latin typeface="Tahoma" panose="020B0604030504040204" pitchFamily="34" charset="0"/>
              </a:defRPr>
            </a:lvl2pPr>
            <a:lvl3pPr marL="1143000" indent="-228600">
              <a:spcBef>
                <a:spcPct val="30000"/>
              </a:spcBef>
              <a:defRPr sz="1200">
                <a:solidFill>
                  <a:schemeClr val="tx1"/>
                </a:solidFill>
                <a:latin typeface="Tahoma" panose="020B0604030504040204" pitchFamily="34" charset="0"/>
              </a:defRPr>
            </a:lvl3pPr>
            <a:lvl4pPr marL="1600200" indent="-228600">
              <a:spcBef>
                <a:spcPct val="30000"/>
              </a:spcBef>
              <a:defRPr sz="1200">
                <a:solidFill>
                  <a:schemeClr val="tx1"/>
                </a:solidFill>
                <a:latin typeface="Tahoma" panose="020B0604030504040204" pitchFamily="34" charset="0"/>
              </a:defRPr>
            </a:lvl4pPr>
            <a:lvl5pPr marL="2057400" indent="-228600">
              <a:spcBef>
                <a:spcPct val="30000"/>
              </a:spcBef>
              <a:defRPr sz="1200">
                <a:solidFill>
                  <a:schemeClr val="tx1"/>
                </a:solidFill>
                <a:latin typeface="Tahoma" panose="020B0604030504040204" pitchFamily="34" charset="0"/>
              </a:defRPr>
            </a:lvl5pPr>
            <a:lvl6pPr marL="2514600" indent="-228600" eaLnBrk="0" fontAlgn="base" hangingPunct="0">
              <a:spcBef>
                <a:spcPct val="30000"/>
              </a:spcBef>
              <a:spcAft>
                <a:spcPct val="0"/>
              </a:spcAft>
              <a:defRPr sz="1200">
                <a:solidFill>
                  <a:schemeClr val="tx1"/>
                </a:solidFill>
                <a:latin typeface="Tahoma" panose="020B0604030504040204" pitchFamily="34" charset="0"/>
              </a:defRPr>
            </a:lvl6pPr>
            <a:lvl7pPr marL="2971800" indent="-228600" eaLnBrk="0" fontAlgn="base" hangingPunct="0">
              <a:spcBef>
                <a:spcPct val="30000"/>
              </a:spcBef>
              <a:spcAft>
                <a:spcPct val="0"/>
              </a:spcAft>
              <a:defRPr sz="1200">
                <a:solidFill>
                  <a:schemeClr val="tx1"/>
                </a:solidFill>
                <a:latin typeface="Tahoma" panose="020B0604030504040204" pitchFamily="34" charset="0"/>
              </a:defRPr>
            </a:lvl7pPr>
            <a:lvl8pPr marL="3429000" indent="-228600" eaLnBrk="0" fontAlgn="base" hangingPunct="0">
              <a:spcBef>
                <a:spcPct val="30000"/>
              </a:spcBef>
              <a:spcAft>
                <a:spcPct val="0"/>
              </a:spcAft>
              <a:defRPr sz="1200">
                <a:solidFill>
                  <a:schemeClr val="tx1"/>
                </a:solidFill>
                <a:latin typeface="Tahoma" panose="020B0604030504040204" pitchFamily="34" charset="0"/>
              </a:defRPr>
            </a:lvl8pPr>
            <a:lvl9pPr marL="3886200" indent="-228600"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F161B4F0-4867-4F7D-A0D0-3BD209DA8E52}" type="slidenum">
              <a:rPr lang="en-GB" altLang="en-US"/>
              <a:pPr>
                <a:spcBef>
                  <a:spcPct val="0"/>
                </a:spcBef>
              </a:pPr>
              <a:t>13</a:t>
            </a:fld>
            <a:endParaRPr lang="en-GB"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a:extLst>
              <a:ext uri="{FF2B5EF4-FFF2-40B4-BE49-F238E27FC236}">
                <a16:creationId xmlns:a16="http://schemas.microsoft.com/office/drawing/2014/main" id="{87F2A4F9-804E-4622-B254-726098F9384C}"/>
              </a:ext>
            </a:extLst>
          </p:cNvPr>
          <p:cNvSpPr>
            <a:spLocks noGrp="1" noRot="1" noChangeAspect="1" noChangeArrowheads="1" noTextEdit="1"/>
          </p:cNvSpPr>
          <p:nvPr>
            <p:ph type="sldImg"/>
          </p:nvPr>
        </p:nvSpPr>
        <p:spPr>
          <a:ln/>
        </p:spPr>
      </p:sp>
      <p:sp>
        <p:nvSpPr>
          <p:cNvPr id="25603" name="Notes Placeholder 2">
            <a:extLst>
              <a:ext uri="{FF2B5EF4-FFF2-40B4-BE49-F238E27FC236}">
                <a16:creationId xmlns:a16="http://schemas.microsoft.com/office/drawing/2014/main" id="{6EBF3455-02F9-4CCC-9318-07F52D5062C7}"/>
              </a:ext>
            </a:extLst>
          </p:cNvPr>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altLang="en-US"/>
              <a:t>Must have a general Health &amp; Safety policy which is unique to each practice indicating nominated H&amp;S person and who does what, when and how. </a:t>
            </a:r>
          </a:p>
        </p:txBody>
      </p:sp>
      <p:sp>
        <p:nvSpPr>
          <p:cNvPr id="25604" name="Slide Number Placeholder 3">
            <a:extLst>
              <a:ext uri="{FF2B5EF4-FFF2-40B4-BE49-F238E27FC236}">
                <a16:creationId xmlns:a16="http://schemas.microsoft.com/office/drawing/2014/main" id="{2BD86FEE-A598-419A-AFB1-A88B0E7E9C83}"/>
              </a:ext>
            </a:extLst>
          </p:cNvPr>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ahoma" panose="020B0604030504040204" pitchFamily="34" charset="0"/>
              </a:defRPr>
            </a:lvl1pPr>
            <a:lvl2pPr marL="742950" indent="-285750">
              <a:spcBef>
                <a:spcPct val="30000"/>
              </a:spcBef>
              <a:defRPr sz="1200">
                <a:solidFill>
                  <a:schemeClr val="tx1"/>
                </a:solidFill>
                <a:latin typeface="Tahoma" panose="020B0604030504040204" pitchFamily="34" charset="0"/>
              </a:defRPr>
            </a:lvl2pPr>
            <a:lvl3pPr marL="1143000" indent="-228600">
              <a:spcBef>
                <a:spcPct val="30000"/>
              </a:spcBef>
              <a:defRPr sz="1200">
                <a:solidFill>
                  <a:schemeClr val="tx1"/>
                </a:solidFill>
                <a:latin typeface="Tahoma" panose="020B0604030504040204" pitchFamily="34" charset="0"/>
              </a:defRPr>
            </a:lvl3pPr>
            <a:lvl4pPr marL="1600200" indent="-228600">
              <a:spcBef>
                <a:spcPct val="30000"/>
              </a:spcBef>
              <a:defRPr sz="1200">
                <a:solidFill>
                  <a:schemeClr val="tx1"/>
                </a:solidFill>
                <a:latin typeface="Tahoma" panose="020B0604030504040204" pitchFamily="34" charset="0"/>
              </a:defRPr>
            </a:lvl4pPr>
            <a:lvl5pPr marL="2057400" indent="-228600">
              <a:spcBef>
                <a:spcPct val="30000"/>
              </a:spcBef>
              <a:defRPr sz="1200">
                <a:solidFill>
                  <a:schemeClr val="tx1"/>
                </a:solidFill>
                <a:latin typeface="Tahoma" panose="020B0604030504040204" pitchFamily="34" charset="0"/>
              </a:defRPr>
            </a:lvl5pPr>
            <a:lvl6pPr marL="2514600" indent="-228600" eaLnBrk="0" fontAlgn="base" hangingPunct="0">
              <a:spcBef>
                <a:spcPct val="30000"/>
              </a:spcBef>
              <a:spcAft>
                <a:spcPct val="0"/>
              </a:spcAft>
              <a:defRPr sz="1200">
                <a:solidFill>
                  <a:schemeClr val="tx1"/>
                </a:solidFill>
                <a:latin typeface="Tahoma" panose="020B0604030504040204" pitchFamily="34" charset="0"/>
              </a:defRPr>
            </a:lvl6pPr>
            <a:lvl7pPr marL="2971800" indent="-228600" eaLnBrk="0" fontAlgn="base" hangingPunct="0">
              <a:spcBef>
                <a:spcPct val="30000"/>
              </a:spcBef>
              <a:spcAft>
                <a:spcPct val="0"/>
              </a:spcAft>
              <a:defRPr sz="1200">
                <a:solidFill>
                  <a:schemeClr val="tx1"/>
                </a:solidFill>
                <a:latin typeface="Tahoma" panose="020B0604030504040204" pitchFamily="34" charset="0"/>
              </a:defRPr>
            </a:lvl7pPr>
            <a:lvl8pPr marL="3429000" indent="-228600" eaLnBrk="0" fontAlgn="base" hangingPunct="0">
              <a:spcBef>
                <a:spcPct val="30000"/>
              </a:spcBef>
              <a:spcAft>
                <a:spcPct val="0"/>
              </a:spcAft>
              <a:defRPr sz="1200">
                <a:solidFill>
                  <a:schemeClr val="tx1"/>
                </a:solidFill>
                <a:latin typeface="Tahoma" panose="020B0604030504040204" pitchFamily="34" charset="0"/>
              </a:defRPr>
            </a:lvl8pPr>
            <a:lvl9pPr marL="3886200" indent="-228600" eaLnBrk="0" fontAlgn="base" hangingPunct="0">
              <a:spcBef>
                <a:spcPct val="30000"/>
              </a:spcBef>
              <a:spcAft>
                <a:spcPct val="0"/>
              </a:spcAft>
              <a:defRPr sz="1200">
                <a:solidFill>
                  <a:schemeClr val="tx1"/>
                </a:solidFill>
                <a:latin typeface="Tahoma" panose="020B0604030504040204" pitchFamily="34" charset="0"/>
              </a:defRPr>
            </a:lvl9pPr>
          </a:lstStyle>
          <a:p>
            <a:pPr>
              <a:spcBef>
                <a:spcPct val="0"/>
              </a:spcBef>
            </a:pPr>
            <a:fld id="{6799ED38-E907-4C19-B4DD-FEDEB5C032C8}" type="slidenum">
              <a:rPr lang="en-GB" altLang="en-US"/>
              <a:pPr>
                <a:spcBef>
                  <a:spcPct val="0"/>
                </a:spcBef>
              </a:pPr>
              <a:t>14</a:t>
            </a:fld>
            <a:endParaRPr lang="en-GB"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sz="1200" b="0" i="0" dirty="0">
                <a:effectLst/>
                <a:latin typeface="FS Albert"/>
              </a:rPr>
              <a:t>There is no mandatory list of items to include but, as minimum, you should have:</a:t>
            </a:r>
          </a:p>
          <a:p>
            <a:pPr>
              <a:buFont typeface="Arial" panose="020B0604020202020204" pitchFamily="34" charset="0"/>
              <a:buChar char="•"/>
            </a:pPr>
            <a:r>
              <a:rPr lang="en-GB" sz="1200" b="0" i="0" dirty="0">
                <a:effectLst/>
                <a:latin typeface="FS Albert"/>
              </a:rPr>
              <a:t>A general </a:t>
            </a:r>
            <a:r>
              <a:rPr lang="en-GB" sz="1200" b="1" i="0" u="none" strike="noStrike" dirty="0">
                <a:effectLst/>
                <a:latin typeface="FS Albert"/>
                <a:hlinkClick r:id="rId3"/>
              </a:rPr>
              <a:t>guidance leaflet</a:t>
            </a:r>
            <a:r>
              <a:rPr lang="en-GB" sz="1200" b="0" i="0" dirty="0">
                <a:effectLst/>
                <a:latin typeface="FS Albert"/>
              </a:rPr>
              <a:t> on first-aid</a:t>
            </a:r>
          </a:p>
          <a:p>
            <a:pPr>
              <a:buFont typeface="Arial" panose="020B0604020202020204" pitchFamily="34" charset="0"/>
              <a:buChar char="•"/>
            </a:pPr>
            <a:r>
              <a:rPr lang="en-GB" sz="1200" b="0" i="0" dirty="0">
                <a:effectLst/>
                <a:latin typeface="FS Albert"/>
              </a:rPr>
              <a:t>20 individually wrapped sterile plasters (assorted sizes)</a:t>
            </a:r>
          </a:p>
          <a:p>
            <a:pPr>
              <a:buFont typeface="Arial" panose="020B0604020202020204" pitchFamily="34" charset="0"/>
              <a:buChar char="•"/>
            </a:pPr>
            <a:r>
              <a:rPr lang="en-GB" sz="1200" b="0" i="0" dirty="0">
                <a:effectLst/>
                <a:latin typeface="FS Albert"/>
              </a:rPr>
              <a:t>2 sterile eye pads</a:t>
            </a:r>
          </a:p>
          <a:p>
            <a:pPr>
              <a:buFont typeface="Arial" panose="020B0604020202020204" pitchFamily="34" charset="0"/>
              <a:buChar char="•"/>
            </a:pPr>
            <a:r>
              <a:rPr lang="en-GB" sz="1200" b="0" i="0" dirty="0">
                <a:effectLst/>
                <a:latin typeface="FS Albert"/>
              </a:rPr>
              <a:t>4 individually wrapped triangular bandages (preferably sterile)</a:t>
            </a:r>
          </a:p>
          <a:p>
            <a:pPr>
              <a:buFont typeface="Arial" panose="020B0604020202020204" pitchFamily="34" charset="0"/>
              <a:buChar char="•"/>
            </a:pPr>
            <a:r>
              <a:rPr lang="en-GB" sz="1200" b="0" i="0" dirty="0">
                <a:effectLst/>
                <a:latin typeface="FS Albert"/>
              </a:rPr>
              <a:t>6 safety pins</a:t>
            </a:r>
          </a:p>
          <a:p>
            <a:pPr>
              <a:buFont typeface="Arial" panose="020B0604020202020204" pitchFamily="34" charset="0"/>
              <a:buChar char="•"/>
            </a:pPr>
            <a:r>
              <a:rPr lang="en-GB" sz="1200" b="0" i="0" dirty="0">
                <a:effectLst/>
                <a:latin typeface="FS Albert"/>
              </a:rPr>
              <a:t>6 medium-sized individually wrapped sterile unmedicated wound dressings</a:t>
            </a:r>
          </a:p>
          <a:p>
            <a:pPr>
              <a:buFont typeface="Arial" panose="020B0604020202020204" pitchFamily="34" charset="0"/>
              <a:buChar char="•"/>
            </a:pPr>
            <a:r>
              <a:rPr lang="en-GB" sz="1200" b="0" i="0" dirty="0">
                <a:effectLst/>
                <a:latin typeface="FS Albert"/>
              </a:rPr>
              <a:t>At least 3 pairs of disposable gloves.</a:t>
            </a:r>
          </a:p>
          <a:p>
            <a:endParaRPr lang="en-GB" dirty="0"/>
          </a:p>
        </p:txBody>
      </p:sp>
      <p:sp>
        <p:nvSpPr>
          <p:cNvPr id="4" name="Slide Number Placeholder 3"/>
          <p:cNvSpPr>
            <a:spLocks noGrp="1"/>
          </p:cNvSpPr>
          <p:nvPr>
            <p:ph type="sldNum" sz="quarter" idx="5"/>
          </p:nvPr>
        </p:nvSpPr>
        <p:spPr/>
        <p:txBody>
          <a:bodyPr/>
          <a:lstStyle/>
          <a:p>
            <a:fld id="{1C24A1D1-50A5-4884-9B8D-F22E87122DC9}" type="slidenum">
              <a:rPr lang="en-GB" smtClean="0"/>
              <a:t>21</a:t>
            </a:fld>
            <a:endParaRPr lang="en-GB"/>
          </a:p>
        </p:txBody>
      </p:sp>
    </p:spTree>
    <p:extLst>
      <p:ext uri="{BB962C8B-B14F-4D97-AF65-F5344CB8AC3E}">
        <p14:creationId xmlns:p14="http://schemas.microsoft.com/office/powerpoint/2010/main" val="11584555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Reportable injury: Any accident that  causes death or serious life altering injuries such as amputation or causes absence for more that 3 / 7 days. </a:t>
            </a:r>
            <a:r>
              <a:rPr lang="en-GB" sz="1200" b="0" i="0" dirty="0">
                <a:effectLst/>
                <a:latin typeface="FS Albert"/>
              </a:rPr>
              <a:t>Reportable </a:t>
            </a:r>
            <a:r>
              <a:rPr lang="en-GB" sz="1200" b="1" i="0" u="none" strike="noStrike" dirty="0">
                <a:effectLst/>
                <a:latin typeface="FS Albert"/>
                <a:hlinkClick r:id="rId3"/>
              </a:rPr>
              <a:t>occupational diseases</a:t>
            </a:r>
            <a:r>
              <a:rPr lang="en-GB" sz="1200" b="0" i="0" dirty="0">
                <a:effectLst/>
                <a:latin typeface="FS Albert"/>
              </a:rPr>
              <a:t> include carpal tunnel syndrome, severe cramp, dermatitis, asthma, tendonitis or tenosynovitis of the hand or forearm, cancer, and any disease resulting from occupational exposure to a biological agent.</a:t>
            </a:r>
          </a:p>
          <a:p>
            <a:r>
              <a:rPr lang="en-GB" sz="1200" b="1" i="0" u="none" strike="noStrike" dirty="0">
                <a:effectLst/>
                <a:latin typeface="FS Albert"/>
                <a:hlinkClick r:id="rId4"/>
              </a:rPr>
              <a:t>Dangerous occurrences</a:t>
            </a:r>
            <a:r>
              <a:rPr lang="en-GB" sz="1200" b="0" i="0" dirty="0">
                <a:effectLst/>
                <a:latin typeface="FS Albert"/>
              </a:rPr>
              <a:t> include incidents involving lifting equipment, pressure systems, explosions, biological agents and radiography.</a:t>
            </a:r>
          </a:p>
          <a:p>
            <a:endParaRPr lang="en-GB" dirty="0"/>
          </a:p>
        </p:txBody>
      </p:sp>
      <p:sp>
        <p:nvSpPr>
          <p:cNvPr id="4" name="Slide Number Placeholder 3"/>
          <p:cNvSpPr>
            <a:spLocks noGrp="1"/>
          </p:cNvSpPr>
          <p:nvPr>
            <p:ph type="sldNum" sz="quarter" idx="5"/>
          </p:nvPr>
        </p:nvSpPr>
        <p:spPr/>
        <p:txBody>
          <a:bodyPr/>
          <a:lstStyle/>
          <a:p>
            <a:fld id="{1C24A1D1-50A5-4884-9B8D-F22E87122DC9}" type="slidenum">
              <a:rPr lang="en-GB" smtClean="0"/>
              <a:t>22</a:t>
            </a:fld>
            <a:endParaRPr lang="en-GB"/>
          </a:p>
        </p:txBody>
      </p:sp>
    </p:spTree>
    <p:extLst>
      <p:ext uri="{BB962C8B-B14F-4D97-AF65-F5344CB8AC3E}">
        <p14:creationId xmlns:p14="http://schemas.microsoft.com/office/powerpoint/2010/main" val="2707120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What sort of things can you do in your practice?</a:t>
            </a:r>
          </a:p>
        </p:txBody>
      </p:sp>
      <p:sp>
        <p:nvSpPr>
          <p:cNvPr id="4" name="Slide Number Placeholder 3"/>
          <p:cNvSpPr>
            <a:spLocks noGrp="1"/>
          </p:cNvSpPr>
          <p:nvPr>
            <p:ph type="sldNum" sz="quarter" idx="5"/>
          </p:nvPr>
        </p:nvSpPr>
        <p:spPr/>
        <p:txBody>
          <a:bodyPr/>
          <a:lstStyle/>
          <a:p>
            <a:fld id="{1C24A1D1-50A5-4884-9B8D-F22E87122DC9}" type="slidenum">
              <a:rPr lang="en-GB" smtClean="0"/>
              <a:t>34</a:t>
            </a:fld>
            <a:endParaRPr lang="en-GB"/>
          </a:p>
        </p:txBody>
      </p:sp>
    </p:spTree>
    <p:extLst>
      <p:ext uri="{BB962C8B-B14F-4D97-AF65-F5344CB8AC3E}">
        <p14:creationId xmlns:p14="http://schemas.microsoft.com/office/powerpoint/2010/main" val="14852164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96FFED01-E466-C946-9353-0A5808A157A2}"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8CDBB6-60E0-2E45-87AB-9353E914C8F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69421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FFED01-E466-C946-9353-0A5808A157A2}"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8CDBB6-60E0-2E45-87AB-9353E914C8FA}" type="slidenum">
              <a:rPr lang="en-US" smtClean="0"/>
              <a:t>‹#›</a:t>
            </a:fld>
            <a:endParaRPr lang="en-US"/>
          </a:p>
        </p:txBody>
      </p:sp>
    </p:spTree>
    <p:extLst>
      <p:ext uri="{BB962C8B-B14F-4D97-AF65-F5344CB8AC3E}">
        <p14:creationId xmlns:p14="http://schemas.microsoft.com/office/powerpoint/2010/main" val="235895523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FFED01-E466-C946-9353-0A5808A157A2}"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8CDBB6-60E0-2E45-87AB-9353E914C8FA}" type="slidenum">
              <a:rPr lang="en-US" smtClean="0"/>
              <a:t>‹#›</a:t>
            </a:fld>
            <a:endParaRPr lang="en-US"/>
          </a:p>
        </p:txBody>
      </p:sp>
    </p:spTree>
    <p:extLst>
      <p:ext uri="{BB962C8B-B14F-4D97-AF65-F5344CB8AC3E}">
        <p14:creationId xmlns:p14="http://schemas.microsoft.com/office/powerpoint/2010/main" val="71453886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6FFED01-E466-C946-9353-0A5808A157A2}"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8CDBB6-60E0-2E45-87AB-9353E914C8FA}" type="slidenum">
              <a:rPr lang="en-US" smtClean="0"/>
              <a:t>‹#›</a:t>
            </a:fld>
            <a:endParaRPr lang="en-US"/>
          </a:p>
        </p:txBody>
      </p:sp>
    </p:spTree>
    <p:extLst>
      <p:ext uri="{BB962C8B-B14F-4D97-AF65-F5344CB8AC3E}">
        <p14:creationId xmlns:p14="http://schemas.microsoft.com/office/powerpoint/2010/main" val="23837193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96FFED01-E466-C946-9353-0A5808A157A2}" type="datetimeFigureOut">
              <a:rPr lang="en-US" smtClean="0"/>
              <a:t>6/18/2026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98CDBB6-60E0-2E45-87AB-9353E914C8FA}"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91399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6FFED01-E466-C946-9353-0A5808A157A2}"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8CDBB6-60E0-2E45-87AB-9353E914C8FA}" type="slidenum">
              <a:rPr lang="en-US" smtClean="0"/>
              <a:t>‹#›</a:t>
            </a:fld>
            <a:endParaRPr lang="en-US"/>
          </a:p>
        </p:txBody>
      </p:sp>
    </p:spTree>
    <p:extLst>
      <p:ext uri="{BB962C8B-B14F-4D97-AF65-F5344CB8AC3E}">
        <p14:creationId xmlns:p14="http://schemas.microsoft.com/office/powerpoint/2010/main" val="390389144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96FFED01-E466-C946-9353-0A5808A157A2}" type="datetimeFigureOut">
              <a:rPr lang="en-US" smtClean="0"/>
              <a:t>6/18/2026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98CDBB6-60E0-2E45-87AB-9353E914C8FA}" type="slidenum">
              <a:rPr lang="en-US" smtClean="0"/>
              <a:t>‹#›</a:t>
            </a:fld>
            <a:endParaRPr lang="en-US"/>
          </a:p>
        </p:txBody>
      </p:sp>
    </p:spTree>
    <p:extLst>
      <p:ext uri="{BB962C8B-B14F-4D97-AF65-F5344CB8AC3E}">
        <p14:creationId xmlns:p14="http://schemas.microsoft.com/office/powerpoint/2010/main" val="359575066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96FFED01-E466-C946-9353-0A5808A157A2}" type="datetimeFigureOut">
              <a:rPr lang="en-US" smtClean="0"/>
              <a:t>6/18/2026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98CDBB6-60E0-2E45-87AB-9353E914C8FA}" type="slidenum">
              <a:rPr lang="en-US" smtClean="0"/>
              <a:t>‹#›</a:t>
            </a:fld>
            <a:endParaRPr lang="en-US"/>
          </a:p>
        </p:txBody>
      </p:sp>
    </p:spTree>
    <p:extLst>
      <p:ext uri="{BB962C8B-B14F-4D97-AF65-F5344CB8AC3E}">
        <p14:creationId xmlns:p14="http://schemas.microsoft.com/office/powerpoint/2010/main" val="7960953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6FFED01-E466-C946-9353-0A5808A157A2}" type="datetimeFigureOut">
              <a:rPr lang="en-US" smtClean="0"/>
              <a:t>6/18/2026</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A98CDBB6-60E0-2E45-87AB-9353E914C8FA}" type="slidenum">
              <a:rPr lang="en-US" smtClean="0"/>
              <a:t>‹#›</a:t>
            </a:fld>
            <a:endParaRPr lang="en-US"/>
          </a:p>
        </p:txBody>
      </p:sp>
    </p:spTree>
    <p:extLst>
      <p:ext uri="{BB962C8B-B14F-4D97-AF65-F5344CB8AC3E}">
        <p14:creationId xmlns:p14="http://schemas.microsoft.com/office/powerpoint/2010/main" val="90974188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6FFED01-E466-C946-9353-0A5808A157A2}" type="datetimeFigureOut">
              <a:rPr lang="en-US" smtClean="0"/>
              <a:t>6/18/2026</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A98CDBB6-60E0-2E45-87AB-9353E914C8FA}" type="slidenum">
              <a:rPr lang="en-US" smtClean="0"/>
              <a:t>‹#›</a:t>
            </a:fld>
            <a:endParaRPr lang="en-US"/>
          </a:p>
        </p:txBody>
      </p:sp>
    </p:spTree>
    <p:extLst>
      <p:ext uri="{BB962C8B-B14F-4D97-AF65-F5344CB8AC3E}">
        <p14:creationId xmlns:p14="http://schemas.microsoft.com/office/powerpoint/2010/main" val="9684020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96FFED01-E466-C946-9353-0A5808A157A2}" type="datetimeFigureOut">
              <a:rPr lang="en-US" smtClean="0"/>
              <a:t>6/18/2026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98CDBB6-60E0-2E45-87AB-9353E914C8FA}" type="slidenum">
              <a:rPr lang="en-US" smtClean="0"/>
              <a:t>‹#›</a:t>
            </a:fld>
            <a:endParaRPr lang="en-US"/>
          </a:p>
        </p:txBody>
      </p:sp>
    </p:spTree>
    <p:extLst>
      <p:ext uri="{BB962C8B-B14F-4D97-AF65-F5344CB8AC3E}">
        <p14:creationId xmlns:p14="http://schemas.microsoft.com/office/powerpoint/2010/main" val="35536360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6FFED01-E466-C946-9353-0A5808A157A2}" type="datetimeFigureOut">
              <a:rPr lang="en-US" smtClean="0"/>
              <a:t>6/18/2026</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A98CDBB6-60E0-2E45-87AB-9353E914C8FA}"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1468913"/>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hyperlink" Target="http://www.hseni.gov.uk/" TargetMode="Externa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hyperlink" Target="http://www.legislation.gov.uk/uksi/1999/3242/contents/made"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hyperlink" Target="http://www.legislation.gov.uk/uksi/1981/917/made"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www.hse.gov.uk/pubns/books/accident-book.htm" TargetMode="External"/><Relationship Id="rId2" Type="http://schemas.openxmlformats.org/officeDocument/2006/relationships/notesSlide" Target="../notesSlides/notesSlide8.xml"/><Relationship Id="rId1" Type="http://schemas.openxmlformats.org/officeDocument/2006/relationships/slideLayout" Target="../slideLayouts/slideLayout8.xml"/><Relationship Id="rId6" Type="http://schemas.openxmlformats.org/officeDocument/2006/relationships/image" Target="../media/image3.png"/><Relationship Id="rId5" Type="http://schemas.openxmlformats.org/officeDocument/2006/relationships/hyperlink" Target="http://www.hse.gov.uk/riddow/typesofreportableincidents" TargetMode="External"/><Relationship Id="rId4" Type="http://schemas.openxmlformats.org/officeDocument/2006/relationships/hyperlink" Target="http://www.legislation.gov.uk/uksi/2013/1471/contents/made" TargetMode="External"/></Relationships>
</file>

<file path=ppt/slides/_rels/slide23.xml.rels><?xml version="1.0" encoding="UTF-8" standalone="yes"?>
<Relationships xmlns="http://schemas.openxmlformats.org/package/2006/relationships"><Relationship Id="rId3" Type="http://schemas.openxmlformats.org/officeDocument/2006/relationships/hyperlink" Target="http://www.hse.gov.uk/riddor/occupational-diseases.htm" TargetMode="External"/><Relationship Id="rId2" Type="http://schemas.openxmlformats.org/officeDocument/2006/relationships/hyperlink" Target="http://www.hse.gov.uk/riddor/specified-injuries.htm" TargetMode="External"/><Relationship Id="rId1" Type="http://schemas.openxmlformats.org/officeDocument/2006/relationships/slideLayout" Target="../slideLayouts/slideLayout2.xml"/><Relationship Id="rId4" Type="http://schemas.openxmlformats.org/officeDocument/2006/relationships/hyperlink" Target="http://www.hse.gov.uk/riddor/dangerous-occurences.htm" TargetMode="Externa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hyperlink" Target="https://www.gov.uk/government/organisations/medicines-and-healthcare-products-regulatory-agency/about" TargetMode="Externa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s://www.gov.uk/guidance/register-as-a-manufacturer-to-sell-medical-devices" TargetMode="External"/><Relationship Id="rId2" Type="http://schemas.openxmlformats.org/officeDocument/2006/relationships/hyperlink" Target="https://www.gov.uk/government/publications/custom-made-medical-devices/custom-made-devices-in-great-britain"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hyperlink" Target="http://www.legislation.gov.uk/uksi/1989/635/contents/made" TargetMode="External"/><Relationship Id="rId2" Type="http://schemas.openxmlformats.org/officeDocument/2006/relationships/hyperlink" Target="http://www.hse.gov.uk/pubns/indg231.htm"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hyperlink" Target="http://www.legislation.gov.uk/uksi/2005/1541/contents/made" TargetMode="Externa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www.hse.gov.uk/statistics/causdis/musculoskeletal/index.htm"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hyperlink" Target="http://www.legislation.gov.uk/uksi/1992/2793/contents/made" TargetMode="External"/></Relationships>
</file>

<file path=ppt/slides/_rels/slide35.xml.rels><?xml version="1.0" encoding="UTF-8" standalone="yes"?>
<Relationships xmlns="http://schemas.openxmlformats.org/package/2006/relationships"><Relationship Id="rId3" Type="http://schemas.openxmlformats.org/officeDocument/2006/relationships/hyperlink" Target="http://www.hseni.gov.uk/" TargetMode="Externa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4.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hyperlink" Target="http://www.hse.gov.uk/pubns/books/eh40.htm" TargetMode="External"/><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www.hse.gov.uk/" TargetMode="External"/><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175B78-D785-7B43-F285-E62B99F2754E}"/>
              </a:ext>
            </a:extLst>
          </p:cNvPr>
          <p:cNvSpPr>
            <a:spLocks noGrp="1"/>
          </p:cNvSpPr>
          <p:nvPr>
            <p:ph type="ctrTitle"/>
          </p:nvPr>
        </p:nvSpPr>
        <p:spPr>
          <a:xfrm>
            <a:off x="1219200" y="1380754"/>
            <a:ext cx="9897035" cy="2513516"/>
          </a:xfrm>
        </p:spPr>
        <p:txBody>
          <a:bodyPr>
            <a:normAutofit/>
          </a:bodyPr>
          <a:lstStyle/>
          <a:p>
            <a:pPr algn="ctr"/>
            <a:r>
              <a:rPr lang="en-US" dirty="0"/>
              <a:t>Health and Safety</a:t>
            </a:r>
          </a:p>
        </p:txBody>
      </p:sp>
      <p:sp>
        <p:nvSpPr>
          <p:cNvPr id="3" name="Subtitle 2">
            <a:extLst>
              <a:ext uri="{FF2B5EF4-FFF2-40B4-BE49-F238E27FC236}">
                <a16:creationId xmlns:a16="http://schemas.microsoft.com/office/drawing/2014/main" id="{CBF42E5E-6642-A3B5-6DD6-FEBF004EE9BC}"/>
              </a:ext>
            </a:extLst>
          </p:cNvPr>
          <p:cNvSpPr>
            <a:spLocks noGrp="1"/>
          </p:cNvSpPr>
          <p:nvPr>
            <p:ph type="subTitle" idx="1"/>
          </p:nvPr>
        </p:nvSpPr>
        <p:spPr>
          <a:xfrm>
            <a:off x="1219200" y="4509247"/>
            <a:ext cx="9897035" cy="1102142"/>
          </a:xfrm>
        </p:spPr>
        <p:txBody>
          <a:bodyPr>
            <a:normAutofit/>
          </a:bodyPr>
          <a:lstStyle/>
          <a:p>
            <a:r>
              <a:rPr lang="en-US" dirty="0"/>
              <a:t>AMANDA Jackson </a:t>
            </a:r>
          </a:p>
          <a:p>
            <a:r>
              <a:rPr lang="en-US" dirty="0"/>
              <a:t>June 2026</a:t>
            </a:r>
          </a:p>
        </p:txBody>
      </p:sp>
    </p:spTree>
    <p:extLst>
      <p:ext uri="{BB962C8B-B14F-4D97-AF65-F5344CB8AC3E}">
        <p14:creationId xmlns:p14="http://schemas.microsoft.com/office/powerpoint/2010/main" val="5999814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DDF7F2-EED1-D3FE-9C5E-571F9DBF06A7}"/>
              </a:ext>
            </a:extLst>
          </p:cNvPr>
          <p:cNvSpPr>
            <a:spLocks noGrp="1"/>
          </p:cNvSpPr>
          <p:nvPr>
            <p:ph type="title"/>
          </p:nvPr>
        </p:nvSpPr>
        <p:spPr>
          <a:xfrm>
            <a:off x="686834" y="1153572"/>
            <a:ext cx="3200400" cy="4461163"/>
          </a:xfrm>
        </p:spPr>
        <p:txBody>
          <a:bodyPr>
            <a:normAutofit/>
          </a:bodyPr>
          <a:lstStyle/>
          <a:p>
            <a:endParaRPr lang="en-US" dirty="0">
              <a:solidFill>
                <a:srgbClr val="FFFFFF"/>
              </a:solidFill>
            </a:endParaRPr>
          </a:p>
        </p:txBody>
      </p:sp>
      <p:sp>
        <p:nvSpPr>
          <p:cNvPr id="3" name="Content Placeholder 2">
            <a:extLst>
              <a:ext uri="{FF2B5EF4-FFF2-40B4-BE49-F238E27FC236}">
                <a16:creationId xmlns:a16="http://schemas.microsoft.com/office/drawing/2014/main" id="{76A0C580-747D-2CC7-A720-EA87AB86850A}"/>
              </a:ext>
            </a:extLst>
          </p:cNvPr>
          <p:cNvSpPr>
            <a:spLocks noGrp="1"/>
          </p:cNvSpPr>
          <p:nvPr>
            <p:ph idx="1"/>
          </p:nvPr>
        </p:nvSpPr>
        <p:spPr>
          <a:xfrm>
            <a:off x="4465970" y="1299882"/>
            <a:ext cx="6906491" cy="5110346"/>
          </a:xfrm>
        </p:spPr>
        <p:txBody>
          <a:bodyPr anchor="ctr">
            <a:normAutofit/>
          </a:bodyPr>
          <a:lstStyle/>
          <a:p>
            <a:pPr marL="0" indent="0">
              <a:buNone/>
            </a:pPr>
            <a:r>
              <a:rPr lang="en-GB" dirty="0">
                <a:latin typeface="FS Albert"/>
              </a:rPr>
              <a:t>T</a:t>
            </a:r>
            <a:r>
              <a:rPr lang="en-GB" b="0" i="0" dirty="0">
                <a:effectLst/>
                <a:latin typeface="FS Albert"/>
              </a:rPr>
              <a:t>he HSE can enter and inspect workplaces, as well as request information, interview people and take written statements.</a:t>
            </a:r>
          </a:p>
          <a:p>
            <a:r>
              <a:rPr lang="en-GB" b="0" i="0" dirty="0">
                <a:effectLst/>
                <a:latin typeface="FS Albert"/>
              </a:rPr>
              <a:t>Although dental practices are not subject to many routinely inspected, when these are undertaken, an inspector will usually make an appointment to avoid unnecessary disruption.</a:t>
            </a:r>
            <a:endParaRPr lang="en-GB" dirty="0">
              <a:latin typeface="FS Albert"/>
            </a:endParaRPr>
          </a:p>
          <a:p>
            <a:r>
              <a:rPr lang="en-GB" dirty="0">
                <a:latin typeface="FS Albert"/>
              </a:rPr>
              <a:t>An inspection will usually involve an examination of the premises and equipment, focussing on anything with potential danger – for example, radiographic equipment, autoclaves, electrical appliances, and gas cylinders. </a:t>
            </a:r>
          </a:p>
          <a:p>
            <a:r>
              <a:rPr lang="en-GB" dirty="0">
                <a:latin typeface="FS Albert"/>
              </a:rPr>
              <a:t>You are likely to be asked for evidence of safety checks (reports, certificates etc).</a:t>
            </a:r>
            <a:endParaRPr lang="en-US" dirty="0"/>
          </a:p>
          <a:p>
            <a:endParaRPr lang="en-US" dirty="0"/>
          </a:p>
        </p:txBody>
      </p:sp>
      <p:pic>
        <p:nvPicPr>
          <p:cNvPr id="5" name="Picture 4">
            <a:extLst>
              <a:ext uri="{FF2B5EF4-FFF2-40B4-BE49-F238E27FC236}">
                <a16:creationId xmlns:a16="http://schemas.microsoft.com/office/drawing/2014/main" id="{D436E5B3-8A5B-438E-BB86-25211736C94A}"/>
              </a:ext>
            </a:extLst>
          </p:cNvPr>
          <p:cNvPicPr>
            <a:picLocks noChangeAspect="1"/>
          </p:cNvPicPr>
          <p:nvPr/>
        </p:nvPicPr>
        <p:blipFill>
          <a:blip r:embed="rId2"/>
          <a:stretch>
            <a:fillRect/>
          </a:stretch>
        </p:blipFill>
        <p:spPr>
          <a:xfrm>
            <a:off x="1005742" y="3007733"/>
            <a:ext cx="2562583" cy="609685"/>
          </a:xfrm>
          <a:prstGeom prst="rect">
            <a:avLst/>
          </a:prstGeom>
        </p:spPr>
      </p:pic>
    </p:spTree>
    <p:extLst>
      <p:ext uri="{BB962C8B-B14F-4D97-AF65-F5344CB8AC3E}">
        <p14:creationId xmlns:p14="http://schemas.microsoft.com/office/powerpoint/2010/main" val="40132102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FE05B7-0C12-4CF3-96F8-9C52AE7DCD9F}"/>
              </a:ext>
            </a:extLst>
          </p:cNvPr>
          <p:cNvSpPr>
            <a:spLocks noGrp="1"/>
          </p:cNvSpPr>
          <p:nvPr>
            <p:ph type="title"/>
          </p:nvPr>
        </p:nvSpPr>
        <p:spPr/>
        <p:txBody>
          <a:bodyPr/>
          <a:lstStyle/>
          <a:p>
            <a:endParaRPr lang="en-GB"/>
          </a:p>
        </p:txBody>
      </p:sp>
      <p:graphicFrame>
        <p:nvGraphicFramePr>
          <p:cNvPr id="4" name="Content Placeholder 3">
            <a:extLst>
              <a:ext uri="{FF2B5EF4-FFF2-40B4-BE49-F238E27FC236}">
                <a16:creationId xmlns:a16="http://schemas.microsoft.com/office/drawing/2014/main" id="{0708D5AC-521F-4413-A3A5-FEF1FD0838E7}"/>
              </a:ext>
            </a:extLst>
          </p:cNvPr>
          <p:cNvGraphicFramePr>
            <a:graphicFrameLocks noGrp="1"/>
          </p:cNvGraphicFramePr>
          <p:nvPr>
            <p:ph idx="1"/>
            <p:extLst>
              <p:ext uri="{D42A27DB-BD31-4B8C-83A1-F6EECF244321}">
                <p14:modId xmlns:p14="http://schemas.microsoft.com/office/powerpoint/2010/main" val="515069123"/>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0907886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0E8A5C8-91EB-45FF-871E-2862C0F58EB3}"/>
              </a:ext>
            </a:extLst>
          </p:cNvPr>
          <p:cNvSpPr>
            <a:spLocks noGrp="1"/>
          </p:cNvSpPr>
          <p:nvPr>
            <p:ph type="title"/>
          </p:nvPr>
        </p:nvSpPr>
        <p:spPr/>
        <p:txBody>
          <a:bodyPr/>
          <a:lstStyle/>
          <a:p>
            <a:r>
              <a:rPr lang="en-GB" dirty="0">
                <a:latin typeface="FS Albert"/>
              </a:rPr>
              <a:t>Five or more employees: </a:t>
            </a:r>
            <a:br>
              <a:rPr lang="en-GB" dirty="0">
                <a:latin typeface="FS Albert"/>
              </a:rPr>
            </a:br>
            <a:r>
              <a:rPr lang="en-GB" sz="2400" dirty="0">
                <a:latin typeface="FS Albert"/>
              </a:rPr>
              <a:t>you must have a health and safety policy</a:t>
            </a:r>
            <a:endParaRPr lang="en-GB" sz="2400" dirty="0"/>
          </a:p>
        </p:txBody>
      </p:sp>
      <p:graphicFrame>
        <p:nvGraphicFramePr>
          <p:cNvPr id="7" name="Content Placeholder 6">
            <a:extLst>
              <a:ext uri="{FF2B5EF4-FFF2-40B4-BE49-F238E27FC236}">
                <a16:creationId xmlns:a16="http://schemas.microsoft.com/office/drawing/2014/main" id="{07C5E1BD-553E-486E-BF27-8F896D56C154}"/>
              </a:ext>
            </a:extLst>
          </p:cNvPr>
          <p:cNvGraphicFramePr>
            <a:graphicFrameLocks noGrp="1"/>
          </p:cNvGraphicFramePr>
          <p:nvPr>
            <p:ph idx="1"/>
            <p:extLst>
              <p:ext uri="{D42A27DB-BD31-4B8C-83A1-F6EECF244321}">
                <p14:modId xmlns:p14="http://schemas.microsoft.com/office/powerpoint/2010/main" val="3080399056"/>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68669649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Title 1">
            <a:extLst>
              <a:ext uri="{FF2B5EF4-FFF2-40B4-BE49-F238E27FC236}">
                <a16:creationId xmlns:a16="http://schemas.microsoft.com/office/drawing/2014/main" id="{0817846A-B762-4F1D-938F-767DD9E73748}"/>
              </a:ext>
            </a:extLst>
          </p:cNvPr>
          <p:cNvSpPr>
            <a:spLocks noGrp="1" noChangeArrowheads="1"/>
          </p:cNvSpPr>
          <p:nvPr>
            <p:ph type="title"/>
          </p:nvPr>
        </p:nvSpPr>
        <p:spPr>
          <a:xfrm>
            <a:off x="1952625" y="285750"/>
            <a:ext cx="6019800" cy="1143000"/>
          </a:xfrm>
        </p:spPr>
        <p:txBody>
          <a:bodyPr/>
          <a:lstStyle/>
          <a:p>
            <a:r>
              <a:rPr lang="en-US" altLang="en-US" sz="4000">
                <a:solidFill>
                  <a:schemeClr val="tx1"/>
                </a:solidFill>
              </a:rPr>
              <a:t>Practical Health &amp; Safety</a:t>
            </a:r>
          </a:p>
        </p:txBody>
      </p:sp>
      <p:sp>
        <p:nvSpPr>
          <p:cNvPr id="22531" name="Content Placeholder 2">
            <a:extLst>
              <a:ext uri="{FF2B5EF4-FFF2-40B4-BE49-F238E27FC236}">
                <a16:creationId xmlns:a16="http://schemas.microsoft.com/office/drawing/2014/main" id="{C15E1F9E-4D24-4344-9CD8-B3BDEB7C663C}"/>
              </a:ext>
            </a:extLst>
          </p:cNvPr>
          <p:cNvSpPr>
            <a:spLocks noGrp="1" noChangeArrowheads="1"/>
          </p:cNvSpPr>
          <p:nvPr>
            <p:ph idx="1"/>
          </p:nvPr>
        </p:nvSpPr>
        <p:spPr>
          <a:xfrm>
            <a:off x="2063750" y="1773238"/>
            <a:ext cx="7772400" cy="4114800"/>
          </a:xfrm>
        </p:spPr>
        <p:txBody>
          <a:bodyPr>
            <a:normAutofit fontScale="77500" lnSpcReduction="20000"/>
          </a:bodyPr>
          <a:lstStyle/>
          <a:p>
            <a:pPr>
              <a:buFontTx/>
              <a:buNone/>
            </a:pPr>
            <a:r>
              <a:rPr lang="en-US" altLang="en-US" sz="2400"/>
              <a:t>Benefits of a Health &amp; Safety Folder:</a:t>
            </a:r>
          </a:p>
          <a:p>
            <a:pPr>
              <a:buFontTx/>
              <a:buNone/>
            </a:pPr>
            <a:endParaRPr lang="en-US" altLang="en-US" sz="2400"/>
          </a:p>
          <a:p>
            <a:r>
              <a:rPr lang="en-US" altLang="en-US" sz="2400"/>
              <a:t> Keeps all relative information together.</a:t>
            </a:r>
          </a:p>
          <a:p>
            <a:pPr>
              <a:buFontTx/>
              <a:buNone/>
            </a:pPr>
            <a:endParaRPr lang="en-US" altLang="en-US" sz="2400"/>
          </a:p>
          <a:p>
            <a:r>
              <a:rPr lang="en-US" altLang="en-US" sz="2400"/>
              <a:t> Can be used for induction of staff.</a:t>
            </a:r>
          </a:p>
          <a:p>
            <a:pPr>
              <a:buFontTx/>
              <a:buNone/>
            </a:pPr>
            <a:endParaRPr lang="en-US" altLang="en-US" sz="2400"/>
          </a:p>
          <a:p>
            <a:r>
              <a:rPr lang="en-US" altLang="en-US" sz="2400"/>
              <a:t> Easily accessible information.</a:t>
            </a:r>
          </a:p>
          <a:p>
            <a:pPr>
              <a:buFontTx/>
              <a:buNone/>
            </a:pPr>
            <a:endParaRPr lang="en-US" altLang="en-US" sz="2400"/>
          </a:p>
          <a:p>
            <a:r>
              <a:rPr lang="en-US" altLang="en-US" sz="2400"/>
              <a:t> Meets legal requirements.</a:t>
            </a:r>
          </a:p>
          <a:p>
            <a:pPr>
              <a:buFontTx/>
              <a:buNone/>
            </a:pPr>
            <a:endParaRPr lang="en-US" altLang="en-US" sz="2400"/>
          </a:p>
          <a:p>
            <a:r>
              <a:rPr lang="en-US" altLang="en-US" sz="2400"/>
              <a:t> Helpful guidance when incidents occur.</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Title 1">
            <a:extLst>
              <a:ext uri="{FF2B5EF4-FFF2-40B4-BE49-F238E27FC236}">
                <a16:creationId xmlns:a16="http://schemas.microsoft.com/office/drawing/2014/main" id="{74D46B13-E724-4277-A810-AA9A7F0ECAFF}"/>
              </a:ext>
            </a:extLst>
          </p:cNvPr>
          <p:cNvSpPr>
            <a:spLocks noGrp="1" noChangeArrowheads="1"/>
          </p:cNvSpPr>
          <p:nvPr>
            <p:ph type="title"/>
          </p:nvPr>
        </p:nvSpPr>
        <p:spPr/>
        <p:txBody>
          <a:bodyPr/>
          <a:lstStyle/>
          <a:p>
            <a:r>
              <a:rPr lang="en-US" altLang="en-US"/>
              <a:t>Health &amp; Safety Folder</a:t>
            </a:r>
          </a:p>
        </p:txBody>
      </p:sp>
      <p:sp>
        <p:nvSpPr>
          <p:cNvPr id="24579" name="Content Placeholder 2">
            <a:extLst>
              <a:ext uri="{FF2B5EF4-FFF2-40B4-BE49-F238E27FC236}">
                <a16:creationId xmlns:a16="http://schemas.microsoft.com/office/drawing/2014/main" id="{87F78582-C4D2-4316-9B57-579B330C3301}"/>
              </a:ext>
            </a:extLst>
          </p:cNvPr>
          <p:cNvSpPr>
            <a:spLocks noGrp="1" noChangeArrowheads="1"/>
          </p:cNvSpPr>
          <p:nvPr>
            <p:ph idx="1"/>
          </p:nvPr>
        </p:nvSpPr>
        <p:spPr/>
        <p:txBody>
          <a:bodyPr/>
          <a:lstStyle/>
          <a:p>
            <a:pPr>
              <a:buFontTx/>
              <a:buNone/>
            </a:pPr>
            <a:r>
              <a:rPr lang="en-US" altLang="en-US" dirty="0"/>
              <a:t>	</a:t>
            </a:r>
            <a:r>
              <a:rPr lang="en-US" altLang="en-US" sz="2800" dirty="0"/>
              <a:t>Sections for: </a:t>
            </a:r>
          </a:p>
          <a:p>
            <a:pPr>
              <a:buFontTx/>
              <a:buNone/>
            </a:pPr>
            <a:endParaRPr lang="en-US" altLang="en-US" sz="2800" dirty="0"/>
          </a:p>
          <a:p>
            <a:r>
              <a:rPr lang="en-US" altLang="en-US" sz="2800" dirty="0"/>
              <a:t>Information of legislation; including workplace policies e.g. waste disposal/ fire evacuation/ decontamination procedures</a:t>
            </a:r>
          </a:p>
          <a:p>
            <a:pPr>
              <a:buFontTx/>
              <a:buNone/>
            </a:pPr>
            <a:endParaRPr lang="en-US" altLang="en-US" sz="2800" dirty="0"/>
          </a:p>
          <a:p>
            <a:r>
              <a:rPr lang="en-US" altLang="en-US" sz="2800" dirty="0"/>
              <a:t>Risk assessments; </a:t>
            </a:r>
          </a:p>
          <a:p>
            <a:r>
              <a:rPr lang="en-US" altLang="en-US" sz="2800" dirty="0"/>
              <a:t>General, Manual handling, COSHH</a:t>
            </a:r>
            <a:r>
              <a:rPr lang="en-US" altLang="en-US" dirty="0"/>
              <a:t>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itle 1">
            <a:extLst>
              <a:ext uri="{FF2B5EF4-FFF2-40B4-BE49-F238E27FC236}">
                <a16:creationId xmlns:a16="http://schemas.microsoft.com/office/drawing/2014/main" id="{B13AC7DC-3940-4E1C-9A02-80FAAC5E5146}"/>
              </a:ext>
            </a:extLst>
          </p:cNvPr>
          <p:cNvSpPr>
            <a:spLocks noGrp="1" noChangeArrowheads="1"/>
          </p:cNvSpPr>
          <p:nvPr>
            <p:ph type="title"/>
          </p:nvPr>
        </p:nvSpPr>
        <p:spPr/>
        <p:txBody>
          <a:bodyPr/>
          <a:lstStyle/>
          <a:p>
            <a:r>
              <a:rPr lang="en-US" altLang="en-US"/>
              <a:t>Exercise</a:t>
            </a:r>
          </a:p>
        </p:txBody>
      </p:sp>
      <p:sp>
        <p:nvSpPr>
          <p:cNvPr id="32771" name="Content Placeholder 2">
            <a:extLst>
              <a:ext uri="{FF2B5EF4-FFF2-40B4-BE49-F238E27FC236}">
                <a16:creationId xmlns:a16="http://schemas.microsoft.com/office/drawing/2014/main" id="{8D981872-85D9-4165-BB83-2CCF7A00628E}"/>
              </a:ext>
            </a:extLst>
          </p:cNvPr>
          <p:cNvSpPr>
            <a:spLocks noGrp="1" noChangeArrowheads="1"/>
          </p:cNvSpPr>
          <p:nvPr>
            <p:ph idx="1"/>
          </p:nvPr>
        </p:nvSpPr>
        <p:spPr/>
        <p:txBody>
          <a:bodyPr/>
          <a:lstStyle/>
          <a:p>
            <a:endParaRPr lang="en-US" altLang="en-US"/>
          </a:p>
          <a:p>
            <a:r>
              <a:rPr lang="en-US" altLang="en-US"/>
              <a:t>What is a Hazard?</a:t>
            </a:r>
          </a:p>
          <a:p>
            <a:endParaRPr lang="en-US" altLang="en-US"/>
          </a:p>
          <a:p>
            <a:r>
              <a:rPr lang="en-US" altLang="en-US"/>
              <a:t>What is a risk?</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a:extLst>
              <a:ext uri="{FF2B5EF4-FFF2-40B4-BE49-F238E27FC236}">
                <a16:creationId xmlns:a16="http://schemas.microsoft.com/office/drawing/2014/main" id="{310A6497-5090-4E05-91F8-CD74E5A3C554}"/>
              </a:ext>
            </a:extLst>
          </p:cNvPr>
          <p:cNvSpPr>
            <a:spLocks noGrp="1" noChangeArrowheads="1"/>
          </p:cNvSpPr>
          <p:nvPr>
            <p:ph type="title"/>
          </p:nvPr>
        </p:nvSpPr>
        <p:spPr>
          <a:xfrm>
            <a:off x="2135188" y="260350"/>
            <a:ext cx="6019800" cy="1143000"/>
          </a:xfrm>
        </p:spPr>
        <p:txBody>
          <a:bodyPr/>
          <a:lstStyle/>
          <a:p>
            <a:r>
              <a:rPr lang="en-US" altLang="en-US"/>
              <a:t>Look for Hazards</a:t>
            </a:r>
          </a:p>
        </p:txBody>
      </p:sp>
      <p:sp>
        <p:nvSpPr>
          <p:cNvPr id="33795" name="Content Placeholder 2">
            <a:extLst>
              <a:ext uri="{FF2B5EF4-FFF2-40B4-BE49-F238E27FC236}">
                <a16:creationId xmlns:a16="http://schemas.microsoft.com/office/drawing/2014/main" id="{73CE8DC7-BE75-47B5-8F7A-D01A7A7563B7}"/>
              </a:ext>
            </a:extLst>
          </p:cNvPr>
          <p:cNvSpPr>
            <a:spLocks noGrp="1" noChangeArrowheads="1"/>
          </p:cNvSpPr>
          <p:nvPr>
            <p:ph idx="1"/>
          </p:nvPr>
        </p:nvSpPr>
        <p:spPr>
          <a:xfrm>
            <a:off x="2209800" y="1981200"/>
            <a:ext cx="8243888" cy="4114800"/>
          </a:xfrm>
        </p:spPr>
        <p:txBody>
          <a:bodyPr/>
          <a:lstStyle/>
          <a:p>
            <a:r>
              <a:rPr lang="en-US" altLang="en-US" sz="2800" dirty="0"/>
              <a:t>Hazard is anything which can cause harm e.g. chemicals, electricity, uneven floor, etc. </a:t>
            </a:r>
          </a:p>
          <a:p>
            <a:pPr>
              <a:buFontTx/>
              <a:buNone/>
            </a:pPr>
            <a:endParaRPr lang="en-US" altLang="en-US" sz="2800" dirty="0"/>
          </a:p>
          <a:p>
            <a:r>
              <a:rPr lang="en-US" altLang="en-US" sz="2800" dirty="0"/>
              <a:t>Make a list to follow</a:t>
            </a:r>
          </a:p>
          <a:p>
            <a:pPr>
              <a:buFontTx/>
              <a:buNone/>
            </a:pPr>
            <a:endParaRPr lang="en-US" altLang="en-US" sz="2800" dirty="0"/>
          </a:p>
          <a:p>
            <a:r>
              <a:rPr lang="en-US" altLang="en-US" sz="2800" dirty="0"/>
              <a:t>Guidance can be sought from Health &amp; Safety Executive (NI) </a:t>
            </a:r>
            <a:r>
              <a:rPr lang="en-US" altLang="en-US" sz="2800" dirty="0">
                <a:solidFill>
                  <a:schemeClr val="accent2">
                    <a:lumMod val="75000"/>
                  </a:schemeClr>
                </a:solidFill>
                <a:hlinkClick r:id="rId2">
                  <a:extLst>
                    <a:ext uri="{A12FA001-AC4F-418D-AE19-62706E023703}">
                      <ahyp:hlinkClr xmlns:ahyp="http://schemas.microsoft.com/office/drawing/2018/hyperlinkcolor" val="tx"/>
                    </a:ext>
                  </a:extLst>
                </a:hlinkClick>
              </a:rPr>
              <a:t>www.hseni.gov.uk</a:t>
            </a:r>
            <a:endParaRPr lang="en-US" altLang="en-US" sz="2800" dirty="0">
              <a:solidFill>
                <a:schemeClr val="accent2">
                  <a:lumMod val="75000"/>
                </a:schemeClr>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Title 1">
            <a:extLst>
              <a:ext uri="{FF2B5EF4-FFF2-40B4-BE49-F238E27FC236}">
                <a16:creationId xmlns:a16="http://schemas.microsoft.com/office/drawing/2014/main" id="{B6E8A1E8-C378-42F9-A5D1-1F6FDB83A714}"/>
              </a:ext>
            </a:extLst>
          </p:cNvPr>
          <p:cNvSpPr>
            <a:spLocks noGrp="1" noChangeArrowheads="1"/>
          </p:cNvSpPr>
          <p:nvPr>
            <p:ph type="title"/>
          </p:nvPr>
        </p:nvSpPr>
        <p:spPr/>
        <p:txBody>
          <a:bodyPr/>
          <a:lstStyle/>
          <a:p>
            <a:r>
              <a:rPr lang="en-US" altLang="en-US"/>
              <a:t>Evaluate the risks</a:t>
            </a:r>
          </a:p>
        </p:txBody>
      </p:sp>
      <p:sp>
        <p:nvSpPr>
          <p:cNvPr id="34819" name="Content Placeholder 2">
            <a:extLst>
              <a:ext uri="{FF2B5EF4-FFF2-40B4-BE49-F238E27FC236}">
                <a16:creationId xmlns:a16="http://schemas.microsoft.com/office/drawing/2014/main" id="{9719D6C9-8BB6-4F98-8963-30EE32864B5A}"/>
              </a:ext>
            </a:extLst>
          </p:cNvPr>
          <p:cNvSpPr>
            <a:spLocks noGrp="1" noChangeArrowheads="1"/>
          </p:cNvSpPr>
          <p:nvPr>
            <p:ph idx="1"/>
          </p:nvPr>
        </p:nvSpPr>
        <p:spPr/>
        <p:txBody>
          <a:bodyPr/>
          <a:lstStyle/>
          <a:p>
            <a:pPr>
              <a:buFontTx/>
              <a:buNone/>
            </a:pPr>
            <a:r>
              <a:rPr lang="en-US" altLang="en-US"/>
              <a:t> </a:t>
            </a:r>
          </a:p>
          <a:p>
            <a:pPr>
              <a:buFontTx/>
              <a:buNone/>
            </a:pPr>
            <a:r>
              <a:rPr lang="en-US" altLang="en-US" sz="2800"/>
              <a:t>	The chance or likelihood that someone will be harmed in someway by the hazard.</a:t>
            </a:r>
          </a:p>
          <a:p>
            <a:pPr>
              <a:buFontTx/>
              <a:buNone/>
            </a:pPr>
            <a:endParaRPr lang="en-US" altLang="en-US" sz="2800"/>
          </a:p>
          <a:p>
            <a:pPr>
              <a:buFontTx/>
              <a:buNone/>
            </a:pPr>
            <a:r>
              <a:rPr lang="en-US" altLang="en-US" sz="2800"/>
              <a:t>	Therefore, evaluate the risk each hazard poses so you can prioritise risks and concentrate on the most pressing first. </a:t>
            </a:r>
          </a:p>
          <a:p>
            <a:pPr>
              <a:buFontTx/>
              <a:buNone/>
            </a:pPr>
            <a:endParaRPr lang="en-US" altLang="en-US" sz="280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a:extLst>
              <a:ext uri="{FF2B5EF4-FFF2-40B4-BE49-F238E27FC236}">
                <a16:creationId xmlns:a16="http://schemas.microsoft.com/office/drawing/2014/main" id="{BDB49758-2C33-4991-91AF-582CCF2F3FE9}"/>
              </a:ext>
            </a:extLst>
          </p:cNvPr>
          <p:cNvSpPr>
            <a:spLocks noGrp="1" noChangeArrowheads="1"/>
          </p:cNvSpPr>
          <p:nvPr>
            <p:ph type="title"/>
          </p:nvPr>
        </p:nvSpPr>
        <p:spPr/>
        <p:txBody>
          <a:bodyPr/>
          <a:lstStyle/>
          <a:p>
            <a:r>
              <a:rPr lang="en-US" altLang="en-US" sz="4000"/>
              <a:t>Identify the hazard!</a:t>
            </a:r>
          </a:p>
        </p:txBody>
      </p:sp>
      <p:sp>
        <p:nvSpPr>
          <p:cNvPr id="35843" name="Content Placeholder 2">
            <a:extLst>
              <a:ext uri="{FF2B5EF4-FFF2-40B4-BE49-F238E27FC236}">
                <a16:creationId xmlns:a16="http://schemas.microsoft.com/office/drawing/2014/main" id="{28E6ADD1-7259-43C2-A78D-DFAE6449F0C8}"/>
              </a:ext>
            </a:extLst>
          </p:cNvPr>
          <p:cNvSpPr>
            <a:spLocks noGrp="1" noChangeArrowheads="1"/>
          </p:cNvSpPr>
          <p:nvPr>
            <p:ph idx="1"/>
          </p:nvPr>
        </p:nvSpPr>
        <p:spPr/>
        <p:txBody>
          <a:bodyPr/>
          <a:lstStyle/>
          <a:p>
            <a:endParaRPr lang="en-US" altLang="en-US" sz="2800"/>
          </a:p>
          <a:p>
            <a:r>
              <a:rPr lang="en-US" altLang="en-US" sz="2800"/>
              <a:t>How is it done? - look at the environment</a:t>
            </a:r>
          </a:p>
          <a:p>
            <a:pPr>
              <a:buFontTx/>
              <a:buNone/>
            </a:pPr>
            <a:endParaRPr lang="en-US" altLang="en-US" sz="2800"/>
          </a:p>
          <a:p>
            <a:r>
              <a:rPr lang="en-US" altLang="en-US" sz="2800"/>
              <a:t>People – employees and clients</a:t>
            </a:r>
          </a:p>
          <a:p>
            <a:pPr>
              <a:buFontTx/>
              <a:buNone/>
            </a:pPr>
            <a:endParaRPr lang="en-US" altLang="en-US" sz="2800"/>
          </a:p>
          <a:p>
            <a:r>
              <a:rPr lang="en-US" altLang="en-US" sz="2800"/>
              <a:t>Procedures – clinical and non-clinical</a:t>
            </a:r>
          </a:p>
          <a:p>
            <a:pPr>
              <a:buFontTx/>
              <a:buNone/>
            </a:pPr>
            <a:endParaRPr lang="en-US"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783411-A248-7743-2640-95CBAA97095E}"/>
              </a:ext>
            </a:extLst>
          </p:cNvPr>
          <p:cNvSpPr>
            <a:spLocks noGrp="1"/>
          </p:cNvSpPr>
          <p:nvPr>
            <p:ph type="title"/>
          </p:nvPr>
        </p:nvSpPr>
        <p:spPr>
          <a:xfrm>
            <a:off x="686834" y="1153572"/>
            <a:ext cx="3200400" cy="4461163"/>
          </a:xfrm>
        </p:spPr>
        <p:txBody>
          <a:bodyPr>
            <a:normAutofit/>
          </a:bodyPr>
          <a:lstStyle/>
          <a:p>
            <a:r>
              <a:rPr lang="en-GB" b="0" i="0">
                <a:solidFill>
                  <a:srgbClr val="FFFFFF"/>
                </a:solidFill>
                <a:effectLst/>
                <a:latin typeface="FS Albert"/>
              </a:rPr>
              <a:t>Risk assessment</a:t>
            </a:r>
            <a:br>
              <a:rPr lang="en-GB" b="0"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50E4DE1A-1ACF-0D82-A266-ADB9F21C0586}"/>
              </a:ext>
            </a:extLst>
          </p:cNvPr>
          <p:cNvSpPr>
            <a:spLocks noGrp="1"/>
          </p:cNvSpPr>
          <p:nvPr>
            <p:ph idx="1"/>
          </p:nvPr>
        </p:nvSpPr>
        <p:spPr>
          <a:xfrm>
            <a:off x="1120588" y="591344"/>
            <a:ext cx="10233211" cy="5585619"/>
          </a:xfrm>
        </p:spPr>
        <p:txBody>
          <a:bodyPr anchor="ctr">
            <a:normAutofit/>
          </a:bodyPr>
          <a:lstStyle/>
          <a:p>
            <a:r>
              <a:rPr lang="en-GB" b="0" i="0" dirty="0">
                <a:effectLst/>
                <a:latin typeface="FS Albert"/>
              </a:rPr>
              <a:t>A risk assessment is a systematic examination of work activities to identify what could go wrong and cause harm and whether adequate controls are in place. All staff and patients have a right to be protected from harm caused by a failure to implement reasonable control measures.</a:t>
            </a:r>
          </a:p>
          <a:p>
            <a:r>
              <a:rPr lang="en-GB" b="0" i="0" dirty="0">
                <a:effectLst/>
                <a:latin typeface="FS Albert"/>
              </a:rPr>
              <a:t>The </a:t>
            </a:r>
            <a:r>
              <a:rPr lang="en-GB" b="1" i="0" u="none" strike="noStrike" dirty="0">
                <a:solidFill>
                  <a:schemeClr val="accent2">
                    <a:lumMod val="75000"/>
                  </a:schemeClr>
                </a:solidFill>
                <a:effectLst/>
                <a:latin typeface="FS Albert"/>
                <a:hlinkClick r:id="rId2">
                  <a:extLst>
                    <a:ext uri="{A12FA001-AC4F-418D-AE19-62706E023703}">
                      <ahyp:hlinkClr xmlns:ahyp="http://schemas.microsoft.com/office/drawing/2018/hyperlinkcolor" val="tx"/>
                    </a:ext>
                  </a:extLst>
                </a:hlinkClick>
              </a:rPr>
              <a:t>Management of Health and Safety at Work Regulations 1999</a:t>
            </a:r>
            <a:r>
              <a:rPr lang="en-GB" b="0" i="0" dirty="0">
                <a:effectLst/>
                <a:latin typeface="FS Albert"/>
              </a:rPr>
              <a:t> require you to undertake an assessment of the risks in the workplace. Other specific regulations that require risk assessments to be carried out are referred to in the advice.</a:t>
            </a:r>
            <a:endParaRPr lang="en-US" dirty="0"/>
          </a:p>
        </p:txBody>
      </p:sp>
    </p:spTree>
    <p:extLst>
      <p:ext uri="{BB962C8B-B14F-4D97-AF65-F5344CB8AC3E}">
        <p14:creationId xmlns:p14="http://schemas.microsoft.com/office/powerpoint/2010/main" val="511027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DFF3EB-5CD2-6520-30D9-17456F7C4A43}"/>
              </a:ext>
            </a:extLst>
          </p:cNvPr>
          <p:cNvSpPr>
            <a:spLocks noGrp="1"/>
          </p:cNvSpPr>
          <p:nvPr>
            <p:ph idx="1"/>
          </p:nvPr>
        </p:nvSpPr>
        <p:spPr>
          <a:xfrm>
            <a:off x="1568824" y="591344"/>
            <a:ext cx="9784975" cy="5585619"/>
          </a:xfrm>
        </p:spPr>
        <p:txBody>
          <a:bodyPr anchor="ctr">
            <a:normAutofit/>
          </a:bodyPr>
          <a:lstStyle/>
          <a:p>
            <a:r>
              <a:rPr lang="en-GB" dirty="0">
                <a:latin typeface="Calibri" panose="020F0502020204030204" pitchFamily="34" charset="0"/>
                <a:ea typeface="Calibri" panose="020F0502020204030204" pitchFamily="34" charset="0"/>
                <a:cs typeface="Garamond" panose="02020404030301010803" pitchFamily="18" charset="0"/>
              </a:rPr>
              <a:t>Indicate</a:t>
            </a:r>
            <a:r>
              <a:rPr lang="en-GB" dirty="0">
                <a:effectLst/>
                <a:latin typeface="Calibri" panose="020F0502020204030204" pitchFamily="34" charset="0"/>
                <a:ea typeface="Calibri" panose="020F0502020204030204" pitchFamily="34" charset="0"/>
                <a:cs typeface="Garamond" panose="02020404030301010803" pitchFamily="18" charset="0"/>
              </a:rPr>
              <a:t> health and safety legislation as it affects clinical and laboratory practice</a:t>
            </a:r>
          </a:p>
          <a:p>
            <a:r>
              <a:rPr lang="en-GB" dirty="0">
                <a:latin typeface="Calibri" panose="020F0502020204030204" pitchFamily="34" charset="0"/>
                <a:ea typeface="Calibri" panose="020F0502020204030204" pitchFamily="34" charset="0"/>
                <a:cs typeface="Garamond" panose="02020404030301010803" pitchFamily="18" charset="0"/>
              </a:rPr>
              <a:t>State COSHH regulations</a:t>
            </a:r>
            <a:endParaRPr lang="en-GB" dirty="0">
              <a:effectLst/>
              <a:latin typeface="Calibri" panose="020F0502020204030204" pitchFamily="34" charset="0"/>
              <a:ea typeface="Calibri" panose="020F0502020204030204" pitchFamily="34" charset="0"/>
              <a:cs typeface="Garamond" panose="02020404030301010803" pitchFamily="18" charset="0"/>
            </a:endParaRPr>
          </a:p>
          <a:p>
            <a:r>
              <a:rPr lang="en-GB" dirty="0">
                <a:latin typeface="Calibri" panose="020F0502020204030204" pitchFamily="34" charset="0"/>
                <a:ea typeface="Calibri" panose="020F0502020204030204" pitchFamily="34" charset="0"/>
                <a:cs typeface="Garamond" panose="02020404030301010803" pitchFamily="18" charset="0"/>
              </a:rPr>
              <a:t>Outline the principals of risk assessment </a:t>
            </a:r>
          </a:p>
          <a:p>
            <a:pPr marL="0" indent="0">
              <a:buNone/>
            </a:pPr>
            <a:endParaRPr lang="en-GB" dirty="0">
              <a:effectLst/>
            </a:endParaRPr>
          </a:p>
        </p:txBody>
      </p:sp>
      <p:sp>
        <p:nvSpPr>
          <p:cNvPr id="5" name="Title 4">
            <a:extLst>
              <a:ext uri="{FF2B5EF4-FFF2-40B4-BE49-F238E27FC236}">
                <a16:creationId xmlns:a16="http://schemas.microsoft.com/office/drawing/2014/main" id="{44CA4810-26F0-477A-9591-CACC3811F082}"/>
              </a:ext>
            </a:extLst>
          </p:cNvPr>
          <p:cNvSpPr>
            <a:spLocks noGrp="1"/>
          </p:cNvSpPr>
          <p:nvPr>
            <p:ph type="title"/>
          </p:nvPr>
        </p:nvSpPr>
        <p:spPr/>
        <p:txBody>
          <a:bodyPr/>
          <a:lstStyle/>
          <a:p>
            <a:r>
              <a:rPr lang="en-GB" dirty="0"/>
              <a:t>Objectives </a:t>
            </a:r>
          </a:p>
        </p:txBody>
      </p:sp>
    </p:spTree>
    <p:extLst>
      <p:ext uri="{BB962C8B-B14F-4D97-AF65-F5344CB8AC3E}">
        <p14:creationId xmlns:p14="http://schemas.microsoft.com/office/powerpoint/2010/main" val="337554173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B652037-4A82-CAAC-9587-F6A0BD0BC5E4}"/>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Evaluate the risks and decide on precautions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9659D349-DF50-DDC3-1A03-526EB9F2E5C5}"/>
              </a:ext>
            </a:extLst>
          </p:cNvPr>
          <p:cNvSpPr>
            <a:spLocks noGrp="1"/>
          </p:cNvSpPr>
          <p:nvPr>
            <p:ph idx="1"/>
          </p:nvPr>
        </p:nvSpPr>
        <p:spPr>
          <a:xfrm>
            <a:off x="1102660" y="591344"/>
            <a:ext cx="10251140" cy="5585619"/>
          </a:xfrm>
        </p:spPr>
        <p:txBody>
          <a:bodyPr anchor="ctr">
            <a:normAutofit/>
          </a:bodyPr>
          <a:lstStyle/>
          <a:p>
            <a:r>
              <a:rPr lang="en-GB" b="0" i="0" dirty="0">
                <a:effectLst/>
                <a:latin typeface="FS Albert"/>
              </a:rPr>
              <a:t>For each significant hazard, you must decide if the level of risk is high, medium or low. </a:t>
            </a:r>
          </a:p>
          <a:p>
            <a:r>
              <a:rPr lang="en-GB" b="0" i="0" dirty="0">
                <a:effectLst/>
                <a:latin typeface="FS Albert"/>
              </a:rPr>
              <a:t>For example, the risk of infection from blood and/or saliva is high in dentistry but, if you follow current infection control guidelines (including recommended immunisations), the risk of infection should be low. </a:t>
            </a:r>
          </a:p>
          <a:p>
            <a:r>
              <a:rPr lang="en-GB" b="0" i="0" dirty="0">
                <a:effectLst/>
                <a:latin typeface="FS Albert"/>
              </a:rPr>
              <a:t>As well as complying with any legal requirements, consider what else you might do to lower any risks.</a:t>
            </a:r>
            <a:endParaRPr lang="en-US" dirty="0"/>
          </a:p>
        </p:txBody>
      </p:sp>
    </p:spTree>
    <p:extLst>
      <p:ext uri="{BB962C8B-B14F-4D97-AF65-F5344CB8AC3E}">
        <p14:creationId xmlns:p14="http://schemas.microsoft.com/office/powerpoint/2010/main" val="41753758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E43F73E-1832-F350-9297-EC8544CC2896}"/>
              </a:ext>
            </a:extLst>
          </p:cNvPr>
          <p:cNvSpPr>
            <a:spLocks noGrp="1"/>
          </p:cNvSpPr>
          <p:nvPr>
            <p:ph type="title"/>
          </p:nvPr>
        </p:nvSpPr>
        <p:spPr>
          <a:xfrm>
            <a:off x="686834" y="1153572"/>
            <a:ext cx="3200400" cy="4461163"/>
          </a:xfrm>
        </p:spPr>
        <p:txBody>
          <a:bodyPr>
            <a:normAutofit/>
          </a:bodyPr>
          <a:lstStyle/>
          <a:p>
            <a:r>
              <a:rPr lang="en-GB" b="1" dirty="0">
                <a:solidFill>
                  <a:srgbClr val="00B050"/>
                </a:solidFill>
                <a:latin typeface="FS Albert"/>
                <a:hlinkClick r:id="rId3">
                  <a:extLst>
                    <a:ext uri="{A12FA001-AC4F-418D-AE19-62706E023703}">
                      <ahyp:hlinkClr xmlns:ahyp="http://schemas.microsoft.com/office/drawing/2018/hyperlinkcolor" val="tx"/>
                    </a:ext>
                  </a:extLst>
                </a:hlinkClick>
              </a:rPr>
              <a:t>Health and Safety (First-Aid) Regulations</a:t>
            </a:r>
            <a:r>
              <a:rPr lang="en-GB" b="1" i="0" dirty="0">
                <a:solidFill>
                  <a:srgbClr val="00B050"/>
                </a:solidFill>
                <a:effectLst/>
                <a:latin typeface="FS Albert"/>
              </a:rPr>
              <a:t> </a:t>
            </a:r>
            <a:r>
              <a:rPr lang="en-GB" b="1" i="0" dirty="0">
                <a:solidFill>
                  <a:srgbClr val="FFFFFF"/>
                </a:solidFill>
                <a:effectLst/>
                <a:latin typeface="FS Albert"/>
              </a:rPr>
              <a:t>aid</a:t>
            </a:r>
            <a:br>
              <a:rPr lang="en-GB" b="1" i="0" dirty="0">
                <a:solidFill>
                  <a:srgbClr val="FFFFFF"/>
                </a:solidFill>
                <a:effectLst/>
                <a:latin typeface="FS Albert"/>
              </a:rPr>
            </a:br>
            <a:endParaRPr lang="en-US" dirty="0">
              <a:solidFill>
                <a:srgbClr val="FFFFFF"/>
              </a:solidFill>
            </a:endParaRPr>
          </a:p>
        </p:txBody>
      </p:sp>
      <p:sp>
        <p:nvSpPr>
          <p:cNvPr id="3" name="Content Placeholder 2">
            <a:extLst>
              <a:ext uri="{FF2B5EF4-FFF2-40B4-BE49-F238E27FC236}">
                <a16:creationId xmlns:a16="http://schemas.microsoft.com/office/drawing/2014/main" id="{62081B47-3A05-F4F9-76BB-DB317B334F23}"/>
              </a:ext>
            </a:extLst>
          </p:cNvPr>
          <p:cNvSpPr>
            <a:spLocks noGrp="1"/>
          </p:cNvSpPr>
          <p:nvPr>
            <p:ph idx="1"/>
          </p:nvPr>
        </p:nvSpPr>
        <p:spPr>
          <a:xfrm>
            <a:off x="4447308" y="591344"/>
            <a:ext cx="6906491" cy="5585619"/>
          </a:xfrm>
        </p:spPr>
        <p:txBody>
          <a:bodyPr anchor="ctr">
            <a:normAutofit/>
          </a:bodyPr>
          <a:lstStyle/>
          <a:p>
            <a:r>
              <a:rPr lang="en-GB" dirty="0">
                <a:latin typeface="FS Albert"/>
              </a:rPr>
              <a:t>R</a:t>
            </a:r>
            <a:r>
              <a:rPr lang="en-GB" b="0" i="0" dirty="0">
                <a:effectLst/>
                <a:latin typeface="FS Albert"/>
              </a:rPr>
              <a:t>equire </a:t>
            </a:r>
            <a:r>
              <a:rPr lang="en-GB" dirty="0">
                <a:latin typeface="FS Albert"/>
              </a:rPr>
              <a:t>all employers</a:t>
            </a:r>
            <a:r>
              <a:rPr lang="en-GB" b="0" i="0" dirty="0">
                <a:effectLst/>
                <a:latin typeface="FS Albert"/>
              </a:rPr>
              <a:t> to provide adequate and appropriate first aid for all employees during working hours. </a:t>
            </a:r>
          </a:p>
          <a:p>
            <a:r>
              <a:rPr lang="en-GB" b="0" i="0" dirty="0">
                <a:effectLst/>
                <a:latin typeface="FS Albert"/>
              </a:rPr>
              <a:t>As a minimum, this will include: a suitably </a:t>
            </a:r>
          </a:p>
          <a:p>
            <a:pPr>
              <a:buFont typeface="Wingdings" panose="05000000000000000000" pitchFamily="2" charset="2"/>
              <a:buChar char="§"/>
            </a:pPr>
            <a:r>
              <a:rPr lang="en-GB" dirty="0">
                <a:latin typeface="FS Albert"/>
              </a:rPr>
              <a:t> S</a:t>
            </a:r>
            <a:r>
              <a:rPr lang="en-GB" b="0" i="0" dirty="0">
                <a:effectLst/>
                <a:latin typeface="FS Albert"/>
              </a:rPr>
              <a:t>tocked first-aid kit</a:t>
            </a:r>
          </a:p>
          <a:p>
            <a:pPr>
              <a:buFont typeface="Wingdings" panose="05000000000000000000" pitchFamily="2" charset="2"/>
              <a:buChar char="§"/>
            </a:pPr>
            <a:r>
              <a:rPr lang="en-GB" dirty="0">
                <a:latin typeface="FS Albert"/>
              </a:rPr>
              <a:t> Named </a:t>
            </a:r>
            <a:r>
              <a:rPr lang="en-GB" b="0" i="0" dirty="0">
                <a:effectLst/>
                <a:latin typeface="FS Albert"/>
              </a:rPr>
              <a:t>first-aider </a:t>
            </a:r>
          </a:p>
          <a:p>
            <a:pPr>
              <a:buFont typeface="Wingdings" panose="05000000000000000000" pitchFamily="2" charset="2"/>
              <a:buChar char="§"/>
            </a:pPr>
            <a:r>
              <a:rPr lang="en-GB" dirty="0">
                <a:latin typeface="FS Albert"/>
              </a:rPr>
              <a:t> I</a:t>
            </a:r>
            <a:r>
              <a:rPr lang="en-GB" b="0" i="0" dirty="0">
                <a:effectLst/>
                <a:latin typeface="FS Albert"/>
              </a:rPr>
              <a:t>nformation for employees about first-aid arrangements</a:t>
            </a:r>
            <a:endParaRPr lang="en-US" dirty="0"/>
          </a:p>
        </p:txBody>
      </p:sp>
    </p:spTree>
    <p:extLst>
      <p:ext uri="{BB962C8B-B14F-4D97-AF65-F5344CB8AC3E}">
        <p14:creationId xmlns:p14="http://schemas.microsoft.com/office/powerpoint/2010/main" val="37321197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D15F19-A197-0574-7A52-EB51CB995C43}"/>
              </a:ext>
            </a:extLst>
          </p:cNvPr>
          <p:cNvSpPr>
            <a:spLocks noGrp="1"/>
          </p:cNvSpPr>
          <p:nvPr>
            <p:ph type="title"/>
          </p:nvPr>
        </p:nvSpPr>
        <p:spPr/>
        <p:txBody>
          <a:bodyPr>
            <a:normAutofit/>
          </a:bodyPr>
          <a:lstStyle/>
          <a:p>
            <a:r>
              <a:rPr lang="en-GB" b="1" i="0">
                <a:solidFill>
                  <a:srgbClr val="FFFFFF"/>
                </a:solidFill>
                <a:effectLst/>
                <a:latin typeface="FS Albert"/>
              </a:rPr>
              <a:t>Accidents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15671BAA-3636-E34F-7B55-6EEB95C454B4}"/>
              </a:ext>
            </a:extLst>
          </p:cNvPr>
          <p:cNvSpPr>
            <a:spLocks noGrp="1"/>
          </p:cNvSpPr>
          <p:nvPr>
            <p:ph idx="1"/>
          </p:nvPr>
        </p:nvSpPr>
        <p:spPr>
          <a:xfrm>
            <a:off x="4800600" y="731520"/>
            <a:ext cx="6701118" cy="5257800"/>
          </a:xfrm>
        </p:spPr>
        <p:txBody>
          <a:bodyPr anchor="ctr">
            <a:normAutofit/>
          </a:bodyPr>
          <a:lstStyle/>
          <a:p>
            <a:r>
              <a:rPr lang="en-GB" sz="2800" b="0" i="0" dirty="0">
                <a:effectLst/>
                <a:latin typeface="FS Albert"/>
              </a:rPr>
              <a:t>All accident information should be recorded in an </a:t>
            </a:r>
            <a:r>
              <a:rPr lang="en-GB" sz="2800" b="1" i="0" u="none" strike="noStrike" dirty="0">
                <a:solidFill>
                  <a:srgbClr val="00B050"/>
                </a:solidFill>
                <a:effectLst/>
                <a:latin typeface="FS Albert"/>
                <a:hlinkClick r:id="rId3">
                  <a:extLst>
                    <a:ext uri="{A12FA001-AC4F-418D-AE19-62706E023703}">
                      <ahyp:hlinkClr xmlns:ahyp="http://schemas.microsoft.com/office/drawing/2018/hyperlinkcolor" val="tx"/>
                    </a:ext>
                  </a:extLst>
                </a:hlinkClick>
              </a:rPr>
              <a:t>accident book</a:t>
            </a:r>
            <a:r>
              <a:rPr lang="en-GB" sz="2800" b="0" i="0" dirty="0">
                <a:effectLst/>
                <a:latin typeface="FS Albert"/>
              </a:rPr>
              <a:t>. </a:t>
            </a:r>
          </a:p>
          <a:p>
            <a:endParaRPr lang="en-GB" sz="1800" b="0" i="0" dirty="0">
              <a:effectLst/>
              <a:latin typeface="FS Albert"/>
            </a:endParaRPr>
          </a:p>
          <a:p>
            <a:r>
              <a:rPr lang="en-GB" sz="2800" b="1" i="0" u="none" strike="noStrike" dirty="0">
                <a:effectLst/>
                <a:latin typeface="FS Albert"/>
              </a:rPr>
              <a:t>RIDDOR:</a:t>
            </a:r>
            <a:r>
              <a:rPr lang="en-GB" sz="2800" b="0" i="0" dirty="0">
                <a:effectLst/>
                <a:latin typeface="FS Albert"/>
              </a:rPr>
              <a:t> </a:t>
            </a:r>
            <a:r>
              <a:rPr lang="en-GB" sz="2800" b="1" i="0" u="none" strike="noStrike" dirty="0">
                <a:solidFill>
                  <a:srgbClr val="00B050"/>
                </a:solidFill>
                <a:effectLst/>
                <a:latin typeface="FS Albert"/>
                <a:hlinkClick r:id="rId4">
                  <a:extLst>
                    <a:ext uri="{A12FA001-AC4F-418D-AE19-62706E023703}">
                      <ahyp:hlinkClr xmlns:ahyp="http://schemas.microsoft.com/office/drawing/2018/hyperlinkcolor" val="tx"/>
                    </a:ext>
                  </a:extLst>
                </a:hlinkClick>
              </a:rPr>
              <a:t>Reporting of Injuries, Diseases and Dangerous Occurrences Regulations 2013</a:t>
            </a:r>
            <a:r>
              <a:rPr lang="en-GB" sz="2800" b="0" i="0" dirty="0">
                <a:solidFill>
                  <a:srgbClr val="00B050"/>
                </a:solidFill>
                <a:effectLst/>
                <a:latin typeface="FS Albert"/>
              </a:rPr>
              <a:t> </a:t>
            </a:r>
          </a:p>
          <a:p>
            <a:r>
              <a:rPr lang="en-GB" dirty="0"/>
              <a:t>If someone has died or has been injured because of a work-related accident, this may have to be reported under the Reporting of Injuries, Diseases and Dangerous Occurrences Regulations (RIDDOR).</a:t>
            </a:r>
          </a:p>
          <a:p>
            <a:r>
              <a:rPr lang="en-GB" dirty="0"/>
              <a:t>Not all accidents need to be reported – a RIDDOR report is only required when:</a:t>
            </a:r>
          </a:p>
          <a:p>
            <a:r>
              <a:rPr lang="en-GB" dirty="0"/>
              <a:t>The accident is work related and it results in a reportable injury</a:t>
            </a:r>
          </a:p>
          <a:p>
            <a:r>
              <a:rPr lang="en-US" sz="2200" dirty="0"/>
              <a:t>Ref: </a:t>
            </a:r>
            <a:r>
              <a:rPr lang="en-US" sz="2200" dirty="0">
                <a:solidFill>
                  <a:srgbClr val="00B050"/>
                </a:solidFill>
                <a:hlinkClick r:id="rId5">
                  <a:extLst>
                    <a:ext uri="{A12FA001-AC4F-418D-AE19-62706E023703}">
                      <ahyp:hlinkClr xmlns:ahyp="http://schemas.microsoft.com/office/drawing/2018/hyperlinkcolor" val="tx"/>
                    </a:ext>
                  </a:extLst>
                </a:hlinkClick>
              </a:rPr>
              <a:t>www.hse.gov.uk/riddow/typesofreportableincidents</a:t>
            </a:r>
            <a:r>
              <a:rPr lang="en-US" sz="2200" dirty="0">
                <a:solidFill>
                  <a:srgbClr val="00B050"/>
                </a:solidFill>
              </a:rPr>
              <a:t>  </a:t>
            </a:r>
          </a:p>
        </p:txBody>
      </p:sp>
      <p:pic>
        <p:nvPicPr>
          <p:cNvPr id="5" name="Picture 4">
            <a:extLst>
              <a:ext uri="{FF2B5EF4-FFF2-40B4-BE49-F238E27FC236}">
                <a16:creationId xmlns:a16="http://schemas.microsoft.com/office/drawing/2014/main" id="{1D4AD60B-E1F0-4BAB-9399-D532BB888B6E}"/>
              </a:ext>
            </a:extLst>
          </p:cNvPr>
          <p:cNvPicPr>
            <a:picLocks noChangeAspect="1"/>
          </p:cNvPicPr>
          <p:nvPr/>
        </p:nvPicPr>
        <p:blipFill>
          <a:blip r:embed="rId6"/>
          <a:stretch>
            <a:fillRect/>
          </a:stretch>
        </p:blipFill>
        <p:spPr>
          <a:xfrm>
            <a:off x="537882" y="3352801"/>
            <a:ext cx="2976283" cy="1111624"/>
          </a:xfrm>
          <a:prstGeom prst="rect">
            <a:avLst/>
          </a:prstGeom>
        </p:spPr>
      </p:pic>
      <p:sp>
        <p:nvSpPr>
          <p:cNvPr id="4" name="Text Placeholder 3">
            <a:extLst>
              <a:ext uri="{FF2B5EF4-FFF2-40B4-BE49-F238E27FC236}">
                <a16:creationId xmlns:a16="http://schemas.microsoft.com/office/drawing/2014/main" id="{CE630A22-BE09-4319-8755-088745BF47CE}"/>
              </a:ext>
            </a:extLst>
          </p:cNvPr>
          <p:cNvSpPr>
            <a:spLocks noGrp="1"/>
          </p:cNvSpPr>
          <p:nvPr>
            <p:ph type="body" sz="half" idx="2"/>
          </p:nvPr>
        </p:nvSpPr>
        <p:spPr>
          <a:xfrm>
            <a:off x="457200" y="2926080"/>
            <a:ext cx="3200400" cy="3379124"/>
          </a:xfrm>
        </p:spPr>
        <p:txBody>
          <a:bodyPr/>
          <a:lstStyle/>
          <a:p>
            <a:endParaRPr lang="en-GB" dirty="0"/>
          </a:p>
        </p:txBody>
      </p:sp>
    </p:spTree>
    <p:extLst>
      <p:ext uri="{BB962C8B-B14F-4D97-AF65-F5344CB8AC3E}">
        <p14:creationId xmlns:p14="http://schemas.microsoft.com/office/powerpoint/2010/main" val="27516626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29E15-2CAF-B5E2-A50D-AF370D40B2D0}"/>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Accidents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2BA937E1-5B06-D94C-D2B9-D8C62DF04FBE}"/>
              </a:ext>
            </a:extLst>
          </p:cNvPr>
          <p:cNvSpPr>
            <a:spLocks noGrp="1"/>
          </p:cNvSpPr>
          <p:nvPr>
            <p:ph idx="1"/>
          </p:nvPr>
        </p:nvSpPr>
        <p:spPr>
          <a:xfrm>
            <a:off x="1026369" y="1356454"/>
            <a:ext cx="10308770" cy="5585619"/>
          </a:xfrm>
        </p:spPr>
        <p:txBody>
          <a:bodyPr anchor="ctr">
            <a:normAutofit/>
          </a:bodyPr>
          <a:lstStyle/>
          <a:p>
            <a:r>
              <a:rPr lang="en-GB" sz="2600" b="0" i="0" dirty="0">
                <a:effectLst/>
                <a:latin typeface="FS Albert"/>
              </a:rPr>
              <a:t>Reportable </a:t>
            </a:r>
            <a:r>
              <a:rPr lang="en-GB" sz="2600" b="1" i="0" u="none" strike="noStrike" dirty="0">
                <a:solidFill>
                  <a:schemeClr val="accent2">
                    <a:lumMod val="75000"/>
                  </a:schemeClr>
                </a:solidFill>
                <a:effectLst/>
                <a:latin typeface="FS Albert"/>
                <a:hlinkClick r:id="rId2">
                  <a:extLst>
                    <a:ext uri="{A12FA001-AC4F-418D-AE19-62706E023703}">
                      <ahyp:hlinkClr xmlns:ahyp="http://schemas.microsoft.com/office/drawing/2018/hyperlinkcolor" val="tx"/>
                    </a:ext>
                  </a:extLst>
                </a:hlinkClick>
              </a:rPr>
              <a:t>injuries</a:t>
            </a:r>
            <a:r>
              <a:rPr lang="en-GB" sz="2600" b="0" i="0" dirty="0">
                <a:solidFill>
                  <a:schemeClr val="accent2">
                    <a:lumMod val="75000"/>
                  </a:schemeClr>
                </a:solidFill>
                <a:effectLst/>
                <a:latin typeface="FS Albert"/>
              </a:rPr>
              <a:t> </a:t>
            </a:r>
            <a:r>
              <a:rPr lang="en-GB" sz="2600" b="0" i="0" dirty="0">
                <a:effectLst/>
                <a:latin typeface="FS Albert"/>
              </a:rPr>
              <a:t>include those that result in the individual being incapacitated for more than seven days, taken to hospital for treatment, fractures of larger bones, loss or impairment of sight, serious burns and loss of consciousness.</a:t>
            </a:r>
          </a:p>
          <a:p>
            <a:r>
              <a:rPr lang="en-GB" sz="2600" b="0" i="0" dirty="0">
                <a:effectLst/>
                <a:latin typeface="FS Albert"/>
              </a:rPr>
              <a:t>Reportable </a:t>
            </a:r>
            <a:r>
              <a:rPr lang="en-GB" sz="2600" b="1" i="0" u="none" strike="noStrike" dirty="0">
                <a:solidFill>
                  <a:schemeClr val="accent2">
                    <a:lumMod val="75000"/>
                  </a:schemeClr>
                </a:solidFill>
                <a:effectLst/>
                <a:latin typeface="FS Albert"/>
                <a:hlinkClick r:id="rId3">
                  <a:extLst>
                    <a:ext uri="{A12FA001-AC4F-418D-AE19-62706E023703}">
                      <ahyp:hlinkClr xmlns:ahyp="http://schemas.microsoft.com/office/drawing/2018/hyperlinkcolor" val="tx"/>
                    </a:ext>
                  </a:extLst>
                </a:hlinkClick>
              </a:rPr>
              <a:t>occupational diseases</a:t>
            </a:r>
            <a:r>
              <a:rPr lang="en-GB" sz="2600" b="0" i="0" dirty="0">
                <a:effectLst/>
                <a:latin typeface="FS Albert"/>
              </a:rPr>
              <a:t> include carpal tunnel syndrome, severe cramp, dermatitis, asthma, tendonitis or tenosynovitis of the hand or forearm, cancer, and any disease resulting from occupational exposure to a biological agent.</a:t>
            </a:r>
          </a:p>
          <a:p>
            <a:r>
              <a:rPr lang="en-GB" sz="2600" b="1" i="0" u="none" strike="noStrike" dirty="0">
                <a:solidFill>
                  <a:schemeClr val="accent2">
                    <a:lumMod val="75000"/>
                  </a:schemeClr>
                </a:solidFill>
                <a:effectLst/>
                <a:latin typeface="FS Albert"/>
                <a:hlinkClick r:id="rId4">
                  <a:extLst>
                    <a:ext uri="{A12FA001-AC4F-418D-AE19-62706E023703}">
                      <ahyp:hlinkClr xmlns:ahyp="http://schemas.microsoft.com/office/drawing/2018/hyperlinkcolor" val="tx"/>
                    </a:ext>
                  </a:extLst>
                </a:hlinkClick>
              </a:rPr>
              <a:t>Dangerous occurrences</a:t>
            </a:r>
            <a:r>
              <a:rPr lang="en-GB" sz="2600" b="0" i="0" dirty="0">
                <a:effectLst/>
                <a:latin typeface="FS Albert"/>
              </a:rPr>
              <a:t> include incidents involving lifting equipment, pressure systems, explosions, biological agents and radiography.</a:t>
            </a:r>
          </a:p>
          <a:p>
            <a:endParaRPr lang="en-US" sz="2600" dirty="0"/>
          </a:p>
        </p:txBody>
      </p:sp>
    </p:spTree>
    <p:extLst>
      <p:ext uri="{BB962C8B-B14F-4D97-AF65-F5344CB8AC3E}">
        <p14:creationId xmlns:p14="http://schemas.microsoft.com/office/powerpoint/2010/main" val="28697542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Title 1">
            <a:extLst>
              <a:ext uri="{FF2B5EF4-FFF2-40B4-BE49-F238E27FC236}">
                <a16:creationId xmlns:a16="http://schemas.microsoft.com/office/drawing/2014/main" id="{57AEE548-373B-4FBA-9E93-90F7E275DDF8}"/>
              </a:ext>
            </a:extLst>
          </p:cNvPr>
          <p:cNvSpPr>
            <a:spLocks noGrp="1" noChangeArrowheads="1"/>
          </p:cNvSpPr>
          <p:nvPr>
            <p:ph type="title"/>
          </p:nvPr>
        </p:nvSpPr>
        <p:spPr/>
        <p:txBody>
          <a:bodyPr/>
          <a:lstStyle/>
          <a:p>
            <a:r>
              <a:rPr lang="en-US" altLang="en-US"/>
              <a:t>      Risk Assessment</a:t>
            </a:r>
          </a:p>
        </p:txBody>
      </p:sp>
      <p:sp>
        <p:nvSpPr>
          <p:cNvPr id="31747" name="Content Placeholder 2">
            <a:extLst>
              <a:ext uri="{FF2B5EF4-FFF2-40B4-BE49-F238E27FC236}">
                <a16:creationId xmlns:a16="http://schemas.microsoft.com/office/drawing/2014/main" id="{AF05F456-4610-4554-82BF-E914123AFA91}"/>
              </a:ext>
            </a:extLst>
          </p:cNvPr>
          <p:cNvSpPr>
            <a:spLocks noGrp="1" noChangeArrowheads="1"/>
          </p:cNvSpPr>
          <p:nvPr>
            <p:ph idx="1"/>
          </p:nvPr>
        </p:nvSpPr>
        <p:spPr/>
        <p:txBody>
          <a:bodyPr>
            <a:normAutofit/>
          </a:bodyPr>
          <a:lstStyle/>
          <a:p>
            <a:pPr>
              <a:buFontTx/>
              <a:buNone/>
            </a:pPr>
            <a:r>
              <a:rPr lang="en-US" altLang="en-US" sz="2800" dirty="0"/>
              <a:t>Categories:</a:t>
            </a:r>
          </a:p>
          <a:p>
            <a:pPr>
              <a:buFontTx/>
              <a:buNone/>
            </a:pPr>
            <a:endParaRPr lang="en-US" altLang="en-US" sz="2800" dirty="0"/>
          </a:p>
          <a:p>
            <a:r>
              <a:rPr lang="en-US" altLang="en-US" sz="2800" dirty="0"/>
              <a:t>  COSHH</a:t>
            </a:r>
          </a:p>
          <a:p>
            <a:endParaRPr lang="en-US" altLang="en-US" sz="2800" dirty="0"/>
          </a:p>
          <a:p>
            <a:r>
              <a:rPr lang="en-US" altLang="en-US" sz="2800" dirty="0"/>
              <a:t>  Manual handling</a:t>
            </a:r>
          </a:p>
          <a:p>
            <a:pPr>
              <a:buFontTx/>
              <a:buNone/>
            </a:pPr>
            <a:endParaRPr lang="en-US" altLang="en-US" sz="2800" dirty="0"/>
          </a:p>
          <a:p>
            <a:r>
              <a:rPr lang="en-US" altLang="en-US" sz="2800" dirty="0"/>
              <a:t>  General </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205EB-25BA-DF2B-8A04-929D9ED8CB92}"/>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Regulating medical devices in the UK</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4CB631FD-0EC1-95F3-A801-B710918B1297}"/>
              </a:ext>
            </a:extLst>
          </p:cNvPr>
          <p:cNvSpPr>
            <a:spLocks noGrp="1"/>
          </p:cNvSpPr>
          <p:nvPr>
            <p:ph idx="1"/>
          </p:nvPr>
        </p:nvSpPr>
        <p:spPr>
          <a:xfrm>
            <a:off x="923366" y="591344"/>
            <a:ext cx="10430434" cy="5585619"/>
          </a:xfrm>
        </p:spPr>
        <p:txBody>
          <a:bodyPr anchor="ctr">
            <a:normAutofit/>
          </a:bodyPr>
          <a:lstStyle/>
          <a:p>
            <a:r>
              <a:rPr lang="en-GB" b="0" i="0" dirty="0">
                <a:effectLst/>
                <a:latin typeface="FS Albert"/>
              </a:rPr>
              <a:t>The </a:t>
            </a:r>
            <a:r>
              <a:rPr lang="en-GB" b="1" i="0" u="none" strike="noStrike" dirty="0">
                <a:solidFill>
                  <a:schemeClr val="accent2">
                    <a:lumMod val="75000"/>
                  </a:schemeClr>
                </a:solidFill>
                <a:effectLst/>
                <a:latin typeface="FS Albert"/>
                <a:hlinkClick r:id="rId2">
                  <a:extLst>
                    <a:ext uri="{A12FA001-AC4F-418D-AE19-62706E023703}">
                      <ahyp:hlinkClr xmlns:ahyp="http://schemas.microsoft.com/office/drawing/2018/hyperlinkcolor" val="tx"/>
                    </a:ext>
                  </a:extLst>
                </a:hlinkClick>
              </a:rPr>
              <a:t>Medicines and Healthcare products Regulatory Agency</a:t>
            </a:r>
            <a:r>
              <a:rPr lang="en-GB" b="0" i="0" dirty="0">
                <a:effectLst/>
                <a:latin typeface="FS Albert"/>
              </a:rPr>
              <a:t> (MHRA) is the competent authority in the UK responsible for:</a:t>
            </a:r>
          </a:p>
          <a:p>
            <a:pPr>
              <a:buFont typeface="Arial" panose="020B0604020202020204" pitchFamily="34" charset="0"/>
              <a:buChar char="•"/>
            </a:pPr>
            <a:r>
              <a:rPr lang="en-GB" b="0" i="0" dirty="0">
                <a:effectLst/>
                <a:latin typeface="FS Albert"/>
              </a:rPr>
              <a:t>Ensuring medical devices meet safety, quality and performance standards</a:t>
            </a:r>
          </a:p>
          <a:p>
            <a:pPr>
              <a:buFont typeface="Arial" panose="020B0604020202020204" pitchFamily="34" charset="0"/>
              <a:buChar char="•"/>
            </a:pPr>
            <a:r>
              <a:rPr lang="en-GB" b="0" i="0" dirty="0">
                <a:effectLst/>
                <a:latin typeface="FS Albert"/>
              </a:rPr>
              <a:t>Ensuring secure supply lines for medicines and medical devices</a:t>
            </a:r>
          </a:p>
          <a:p>
            <a:pPr>
              <a:buFont typeface="Arial" panose="020B0604020202020204" pitchFamily="34" charset="0"/>
              <a:buChar char="•"/>
            </a:pPr>
            <a:r>
              <a:rPr lang="en-GB" b="0" i="0" dirty="0">
                <a:effectLst/>
                <a:latin typeface="FS Albert"/>
              </a:rPr>
              <a:t>Educating the public and healthcare professionals</a:t>
            </a:r>
          </a:p>
          <a:p>
            <a:endParaRPr lang="en-US" dirty="0"/>
          </a:p>
        </p:txBody>
      </p:sp>
      <p:sp>
        <p:nvSpPr>
          <p:cNvPr id="4" name="TextBox 3">
            <a:extLst>
              <a:ext uri="{FF2B5EF4-FFF2-40B4-BE49-F238E27FC236}">
                <a16:creationId xmlns:a16="http://schemas.microsoft.com/office/drawing/2014/main" id="{04B2E4FD-1CCC-49DB-965E-AB979B6B4888}"/>
              </a:ext>
            </a:extLst>
          </p:cNvPr>
          <p:cNvSpPr txBox="1"/>
          <p:nvPr/>
        </p:nvSpPr>
        <p:spPr>
          <a:xfrm>
            <a:off x="1066800" y="1058599"/>
            <a:ext cx="9610165" cy="646331"/>
          </a:xfrm>
          <a:prstGeom prst="rect">
            <a:avLst/>
          </a:prstGeom>
          <a:noFill/>
        </p:spPr>
        <p:txBody>
          <a:bodyPr wrap="square" rtlCol="0">
            <a:spAutoFit/>
          </a:bodyPr>
          <a:lstStyle/>
          <a:p>
            <a:r>
              <a:rPr lang="en-GB" sz="3600" dirty="0"/>
              <a:t>Medical Devices </a:t>
            </a:r>
          </a:p>
        </p:txBody>
      </p:sp>
    </p:spTree>
    <p:extLst>
      <p:ext uri="{BB962C8B-B14F-4D97-AF65-F5344CB8AC3E}">
        <p14:creationId xmlns:p14="http://schemas.microsoft.com/office/powerpoint/2010/main" val="52079931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0872E02-A7FD-6E4F-9BFE-BD7B366D3F1B}"/>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Conformity assessment and CE marks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F37F28F5-64D9-0324-4E73-0E36C445F3D5}"/>
              </a:ext>
            </a:extLst>
          </p:cNvPr>
          <p:cNvSpPr>
            <a:spLocks noGrp="1"/>
          </p:cNvSpPr>
          <p:nvPr>
            <p:ph idx="1"/>
          </p:nvPr>
        </p:nvSpPr>
        <p:spPr>
          <a:xfrm>
            <a:off x="686834" y="1703294"/>
            <a:ext cx="10737979" cy="4527177"/>
          </a:xfrm>
        </p:spPr>
        <p:txBody>
          <a:bodyPr anchor="ctr">
            <a:normAutofit fontScale="92500"/>
          </a:bodyPr>
          <a:lstStyle/>
          <a:p>
            <a:r>
              <a:rPr lang="en-GB" sz="2600" dirty="0">
                <a:latin typeface="FS Albert"/>
              </a:rPr>
              <a:t>M</a:t>
            </a:r>
            <a:r>
              <a:rPr lang="en-GB" sz="2600" b="0" i="0" dirty="0">
                <a:effectLst/>
                <a:latin typeface="FS Albert"/>
              </a:rPr>
              <a:t>edical devices that are freely available for sale must carry a CE mark to indicate that they satisfy EU quality requirements and are fit for their intended purpose.</a:t>
            </a:r>
          </a:p>
          <a:p>
            <a:r>
              <a:rPr lang="en-GB" sz="2600" b="0" i="0" dirty="0">
                <a:effectLst/>
                <a:latin typeface="FS Albert"/>
              </a:rPr>
              <a:t>Manufacturers must demonstrate that medical devices meet the requirements of the Medical Devices Directive by carrying out a conformity assessment by a notified body. </a:t>
            </a:r>
          </a:p>
          <a:p>
            <a:r>
              <a:rPr lang="en-GB" sz="2600" b="0" i="0" dirty="0">
                <a:effectLst/>
                <a:latin typeface="FS Albert"/>
              </a:rPr>
              <a:t>The assessment depends on the classification of the device, which reflects the degree of associated risk: </a:t>
            </a:r>
          </a:p>
          <a:p>
            <a:pPr>
              <a:lnSpc>
                <a:spcPct val="100000"/>
              </a:lnSpc>
            </a:pPr>
            <a:r>
              <a:rPr lang="en-GB" sz="2600" b="0" i="0" dirty="0">
                <a:effectLst/>
                <a:latin typeface="FS Albert"/>
              </a:rPr>
              <a:t>Class I – low-risk (includes dental instruments) </a:t>
            </a:r>
          </a:p>
          <a:p>
            <a:pPr>
              <a:lnSpc>
                <a:spcPct val="100000"/>
              </a:lnSpc>
            </a:pPr>
            <a:r>
              <a:rPr lang="en-GB" sz="2600" b="0" i="0" dirty="0">
                <a:effectLst/>
                <a:latin typeface="FS Albert"/>
              </a:rPr>
              <a:t>Classes </a:t>
            </a:r>
            <a:r>
              <a:rPr lang="en-GB" sz="2600" b="0" i="0" dirty="0" err="1">
                <a:effectLst/>
                <a:latin typeface="FS Albert"/>
              </a:rPr>
              <a:t>IIa</a:t>
            </a:r>
            <a:r>
              <a:rPr lang="en-GB" sz="2600" b="0" i="0" dirty="0">
                <a:effectLst/>
                <a:latin typeface="FS Albert"/>
              </a:rPr>
              <a:t> and IIb – medium-risk </a:t>
            </a:r>
          </a:p>
          <a:p>
            <a:pPr>
              <a:lnSpc>
                <a:spcPct val="100000"/>
              </a:lnSpc>
            </a:pPr>
            <a:r>
              <a:rPr lang="en-GB" sz="2600" b="0" i="0" dirty="0">
                <a:effectLst/>
                <a:latin typeface="FS Albert"/>
              </a:rPr>
              <a:t>Class III – high-risk</a:t>
            </a:r>
          </a:p>
          <a:p>
            <a:endParaRPr lang="en-US" sz="2600" dirty="0"/>
          </a:p>
        </p:txBody>
      </p:sp>
      <p:sp>
        <p:nvSpPr>
          <p:cNvPr id="4" name="TextBox 3">
            <a:extLst>
              <a:ext uri="{FF2B5EF4-FFF2-40B4-BE49-F238E27FC236}">
                <a16:creationId xmlns:a16="http://schemas.microsoft.com/office/drawing/2014/main" id="{6960D0E4-E86D-43D0-849B-E69473B395E0}"/>
              </a:ext>
            </a:extLst>
          </p:cNvPr>
          <p:cNvSpPr txBox="1"/>
          <p:nvPr/>
        </p:nvSpPr>
        <p:spPr>
          <a:xfrm>
            <a:off x="970384" y="774441"/>
            <a:ext cx="9974424" cy="646331"/>
          </a:xfrm>
          <a:prstGeom prst="rect">
            <a:avLst/>
          </a:prstGeom>
          <a:noFill/>
        </p:spPr>
        <p:txBody>
          <a:bodyPr wrap="square" rtlCol="0">
            <a:spAutoFit/>
          </a:bodyPr>
          <a:lstStyle/>
          <a:p>
            <a:r>
              <a:rPr lang="en-GB" sz="3600" dirty="0"/>
              <a:t>Medical Devices </a:t>
            </a:r>
          </a:p>
        </p:txBody>
      </p:sp>
    </p:spTree>
    <p:extLst>
      <p:ext uri="{BB962C8B-B14F-4D97-AF65-F5344CB8AC3E}">
        <p14:creationId xmlns:p14="http://schemas.microsoft.com/office/powerpoint/2010/main" val="1670055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52993B-85F9-AC03-C5AA-9ACF28E89099}"/>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Custom-made devices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7101BB0D-2FC2-C5D4-9E21-44882BF8837A}"/>
              </a:ext>
            </a:extLst>
          </p:cNvPr>
          <p:cNvSpPr>
            <a:spLocks noGrp="1"/>
          </p:cNvSpPr>
          <p:nvPr>
            <p:ph idx="1"/>
          </p:nvPr>
        </p:nvSpPr>
        <p:spPr>
          <a:xfrm>
            <a:off x="905070" y="1436914"/>
            <a:ext cx="10448730" cy="4740049"/>
          </a:xfrm>
        </p:spPr>
        <p:txBody>
          <a:bodyPr anchor="ctr">
            <a:normAutofit/>
          </a:bodyPr>
          <a:lstStyle/>
          <a:p>
            <a:r>
              <a:rPr lang="en-GB" sz="2000" b="0" i="0" dirty="0">
                <a:effectLst/>
                <a:latin typeface="FS Albert"/>
              </a:rPr>
              <a:t>Dental appliances manufactured for individual patients in accordance with your written prescription are regarded as </a:t>
            </a:r>
            <a:r>
              <a:rPr lang="en-GB" sz="2000" b="1" i="0" u="none" strike="noStrike" dirty="0">
                <a:solidFill>
                  <a:schemeClr val="accent2">
                    <a:lumMod val="60000"/>
                    <a:lumOff val="40000"/>
                  </a:schemeClr>
                </a:solidFill>
                <a:effectLst/>
                <a:latin typeface="FS Albert"/>
                <a:hlinkClick r:id="rId2">
                  <a:extLst>
                    <a:ext uri="{A12FA001-AC4F-418D-AE19-62706E023703}">
                      <ahyp:hlinkClr xmlns:ahyp="http://schemas.microsoft.com/office/drawing/2018/hyperlinkcolor" val="tx"/>
                    </a:ext>
                  </a:extLst>
                </a:hlinkClick>
              </a:rPr>
              <a:t>custom-made devices</a:t>
            </a:r>
            <a:r>
              <a:rPr lang="en-GB" sz="2000" b="0" i="0" dirty="0">
                <a:effectLst/>
                <a:latin typeface="FS Albert"/>
              </a:rPr>
              <a:t> and do not require a CE mark.</a:t>
            </a:r>
          </a:p>
          <a:p>
            <a:r>
              <a:rPr lang="en-GB" sz="2000" b="0" i="0" dirty="0">
                <a:effectLst/>
                <a:latin typeface="FS Albert"/>
              </a:rPr>
              <a:t>The process for manufacturing of the device must meet the requirements of the Directive and be labelled clearly. You should check this and that the appliance manufacturer (usually a dental laboratory) has registered with the MHRA.</a:t>
            </a:r>
          </a:p>
          <a:p>
            <a:r>
              <a:rPr lang="en-GB" sz="2000" b="0" i="0" dirty="0">
                <a:effectLst/>
                <a:latin typeface="FS Albert"/>
              </a:rPr>
              <a:t>The name and address of the manufacturer, the nam</a:t>
            </a:r>
            <a:r>
              <a:rPr lang="en-GB" sz="2000" dirty="0">
                <a:latin typeface="FS Albert"/>
              </a:rPr>
              <a:t>e and address of the </a:t>
            </a:r>
            <a:r>
              <a:rPr lang="en-GB" sz="2000" b="0" i="0" dirty="0">
                <a:effectLst/>
                <a:latin typeface="FS Albert"/>
              </a:rPr>
              <a:t>prescribing dentist and the patient’s name device should be included (via the packaging or prescription form, if necessary) together with the words ‘custom-made device’. The device should be accompanied by a statement of manufacture.</a:t>
            </a:r>
          </a:p>
          <a:p>
            <a:r>
              <a:rPr lang="en-GB" sz="2000" b="0" i="0" dirty="0">
                <a:effectLst/>
                <a:latin typeface="FS Albert"/>
              </a:rPr>
              <a:t>If you manufacture appliances for your patients or own a laboratory, you must comply with the requirements for custom-made devices and</a:t>
            </a:r>
            <a:r>
              <a:rPr lang="en-GB" sz="2000" b="0" i="0" dirty="0">
                <a:solidFill>
                  <a:schemeClr val="accent2">
                    <a:lumMod val="60000"/>
                    <a:lumOff val="40000"/>
                  </a:schemeClr>
                </a:solidFill>
                <a:effectLst/>
                <a:latin typeface="FS Albert"/>
              </a:rPr>
              <a:t> </a:t>
            </a:r>
            <a:r>
              <a:rPr lang="en-GB" sz="2000" b="1" i="0" u="none" strike="noStrike" dirty="0">
                <a:solidFill>
                  <a:schemeClr val="accent2">
                    <a:lumMod val="60000"/>
                    <a:lumOff val="40000"/>
                  </a:schemeClr>
                </a:solidFill>
                <a:effectLst/>
                <a:latin typeface="FS Albert"/>
                <a:hlinkClick r:id="rId3">
                  <a:extLst>
                    <a:ext uri="{A12FA001-AC4F-418D-AE19-62706E023703}">
                      <ahyp:hlinkClr xmlns:ahyp="http://schemas.microsoft.com/office/drawing/2018/hyperlinkcolor" val="tx"/>
                    </a:ext>
                  </a:extLst>
                </a:hlinkClick>
              </a:rPr>
              <a:t>register</a:t>
            </a:r>
            <a:r>
              <a:rPr lang="en-GB" sz="2000" b="0" i="0" dirty="0">
                <a:effectLst/>
                <a:latin typeface="FS Albert"/>
              </a:rPr>
              <a:t> with the MHRA.</a:t>
            </a:r>
          </a:p>
          <a:p>
            <a:endParaRPr lang="en-US" sz="2000" dirty="0"/>
          </a:p>
        </p:txBody>
      </p:sp>
    </p:spTree>
    <p:extLst>
      <p:ext uri="{BB962C8B-B14F-4D97-AF65-F5344CB8AC3E}">
        <p14:creationId xmlns:p14="http://schemas.microsoft.com/office/powerpoint/2010/main" val="266431554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3C9A91-BA58-835F-9402-D8F830DAA672}"/>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Statement of manufacture</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8362FB1E-B30D-61C9-C24D-A31DE6A34845}"/>
              </a:ext>
            </a:extLst>
          </p:cNvPr>
          <p:cNvSpPr>
            <a:spLocks noGrp="1"/>
          </p:cNvSpPr>
          <p:nvPr>
            <p:ph idx="1"/>
          </p:nvPr>
        </p:nvSpPr>
        <p:spPr>
          <a:xfrm>
            <a:off x="998376" y="815279"/>
            <a:ext cx="10346093" cy="5585619"/>
          </a:xfrm>
        </p:spPr>
        <p:txBody>
          <a:bodyPr anchor="ctr">
            <a:normAutofit/>
          </a:bodyPr>
          <a:lstStyle/>
          <a:p>
            <a:r>
              <a:rPr lang="en-GB" sz="1800" b="0" i="0" dirty="0">
                <a:effectLst/>
                <a:latin typeface="FS Albert"/>
              </a:rPr>
              <a:t>Every custom-made device must have a statement of manufacture; you must keep a copy and offer a copy to the patient. If the patient does not take their copy of the statement, you should keep it with their records in case they ask for it later.</a:t>
            </a:r>
          </a:p>
          <a:p>
            <a:r>
              <a:rPr lang="en-GB" sz="1800" b="1" i="0" dirty="0">
                <a:effectLst/>
                <a:latin typeface="FS Albert"/>
              </a:rPr>
              <a:t>The statement of manufacture must include:</a:t>
            </a:r>
          </a:p>
          <a:p>
            <a:pPr>
              <a:buFont typeface="Arial" panose="020B0604020202020204" pitchFamily="34" charset="0"/>
              <a:buChar char="•"/>
            </a:pPr>
            <a:r>
              <a:rPr lang="en-GB" sz="1800" b="0" i="0" dirty="0">
                <a:effectLst/>
                <a:latin typeface="FS Albert"/>
              </a:rPr>
              <a:t>Name and address of the manufacturer</a:t>
            </a:r>
          </a:p>
          <a:p>
            <a:pPr>
              <a:buFont typeface="Arial" panose="020B0604020202020204" pitchFamily="34" charset="0"/>
              <a:buChar char="•"/>
            </a:pPr>
            <a:r>
              <a:rPr lang="en-GB" sz="1800" b="0" i="0" dirty="0">
                <a:effectLst/>
                <a:latin typeface="FS Albert"/>
              </a:rPr>
              <a:t>Information identifying the device (such as a description, serial number or order number)</a:t>
            </a:r>
          </a:p>
          <a:p>
            <a:pPr>
              <a:buFont typeface="Arial" panose="020B0604020202020204" pitchFamily="34" charset="0"/>
              <a:buChar char="•"/>
            </a:pPr>
            <a:r>
              <a:rPr lang="en-GB" sz="1800" b="0" i="0" dirty="0">
                <a:effectLst/>
                <a:latin typeface="FS Albert"/>
              </a:rPr>
              <a:t>A statement that the device is a custom-made dental appliance and intended for exclusive use by a named patient</a:t>
            </a:r>
          </a:p>
          <a:p>
            <a:pPr>
              <a:buFont typeface="Arial" panose="020B0604020202020204" pitchFamily="34" charset="0"/>
              <a:buChar char="•"/>
            </a:pPr>
            <a:r>
              <a:rPr lang="en-GB" sz="1800" b="0" i="0" dirty="0">
                <a:effectLst/>
                <a:latin typeface="FS Albert"/>
              </a:rPr>
              <a:t>Identity of the patient (their name or a reference number that allows them to be identified by authorised people)</a:t>
            </a:r>
          </a:p>
          <a:p>
            <a:pPr>
              <a:buFont typeface="Arial" panose="020B0604020202020204" pitchFamily="34" charset="0"/>
              <a:buChar char="•"/>
            </a:pPr>
            <a:r>
              <a:rPr lang="en-GB" sz="1800" b="0" i="0" dirty="0">
                <a:effectLst/>
                <a:latin typeface="FS Albert"/>
              </a:rPr>
              <a:t>Name of the dentist (or other qualified person) who prescribed the device and their practice name or place of work</a:t>
            </a:r>
          </a:p>
          <a:p>
            <a:pPr>
              <a:buFont typeface="Arial" panose="020B0604020202020204" pitchFamily="34" charset="0"/>
              <a:buChar char="•"/>
            </a:pPr>
            <a:r>
              <a:rPr lang="en-GB" sz="1800" b="0" i="0" dirty="0">
                <a:effectLst/>
                <a:latin typeface="FS Albert"/>
              </a:rPr>
              <a:t>The specific characteristics of the product as indicated by the prescription,</a:t>
            </a:r>
          </a:p>
          <a:p>
            <a:pPr>
              <a:buFont typeface="Arial" panose="020B0604020202020204" pitchFamily="34" charset="0"/>
              <a:buChar char="•"/>
            </a:pPr>
            <a:r>
              <a:rPr lang="en-GB" sz="1800" b="0" i="0" dirty="0">
                <a:effectLst/>
                <a:latin typeface="FS Albert"/>
              </a:rPr>
              <a:t>A statement that the device conforms to the essential requirements of the Medical Devices Directive</a:t>
            </a:r>
          </a:p>
          <a:p>
            <a:endParaRPr lang="en-US" sz="1800" dirty="0"/>
          </a:p>
        </p:txBody>
      </p:sp>
    </p:spTree>
    <p:extLst>
      <p:ext uri="{BB962C8B-B14F-4D97-AF65-F5344CB8AC3E}">
        <p14:creationId xmlns:p14="http://schemas.microsoft.com/office/powerpoint/2010/main" val="199849711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DAC8E9-1A60-8970-DD10-45DA686E0990}"/>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Records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0E4346E1-C9E3-0E8A-13F7-EEC9177515B4}"/>
              </a:ext>
            </a:extLst>
          </p:cNvPr>
          <p:cNvSpPr>
            <a:spLocks noGrp="1"/>
          </p:cNvSpPr>
          <p:nvPr>
            <p:ph idx="1"/>
          </p:nvPr>
        </p:nvSpPr>
        <p:spPr>
          <a:xfrm>
            <a:off x="686834" y="636190"/>
            <a:ext cx="10666965" cy="5585619"/>
          </a:xfrm>
        </p:spPr>
        <p:txBody>
          <a:bodyPr anchor="ctr">
            <a:normAutofit/>
          </a:bodyPr>
          <a:lstStyle/>
          <a:p>
            <a:r>
              <a:rPr lang="en-GB" sz="2000" b="0" i="0" dirty="0">
                <a:effectLst/>
                <a:latin typeface="FS Albert"/>
              </a:rPr>
              <a:t>Manufacturers must keep records of the design and purpose of each custom-made devices that they produce. The MHRA and the patient can request these records, which should be kept for </a:t>
            </a:r>
            <a:r>
              <a:rPr lang="en-GB" sz="2000" b="1" i="0" dirty="0">
                <a:solidFill>
                  <a:schemeClr val="accent2">
                    <a:lumMod val="75000"/>
                  </a:schemeClr>
                </a:solidFill>
                <a:effectLst/>
                <a:latin typeface="FS Albert"/>
              </a:rPr>
              <a:t>15 years</a:t>
            </a:r>
            <a:r>
              <a:rPr lang="en-GB" sz="2000" b="0" i="0" dirty="0">
                <a:effectLst/>
                <a:latin typeface="FS Albert"/>
              </a:rPr>
              <a:t>.</a:t>
            </a:r>
          </a:p>
          <a:p>
            <a:r>
              <a:rPr lang="en-GB" sz="2000" b="1" i="0" dirty="0">
                <a:effectLst/>
                <a:latin typeface="FS Albert"/>
              </a:rPr>
              <a:t>Examples</a:t>
            </a:r>
          </a:p>
          <a:p>
            <a:r>
              <a:rPr lang="en-GB" sz="2000" b="0" i="0" dirty="0">
                <a:effectLst/>
                <a:latin typeface="FS Albert"/>
              </a:rPr>
              <a:t>The following are examples of custom-made devices</a:t>
            </a:r>
          </a:p>
          <a:p>
            <a:pPr>
              <a:buFont typeface="Arial" panose="020B0604020202020204" pitchFamily="34" charset="0"/>
              <a:buChar char="•"/>
            </a:pPr>
            <a:r>
              <a:rPr lang="en-GB" sz="2000" b="0" i="0" dirty="0">
                <a:effectLst/>
                <a:latin typeface="FS Albert"/>
              </a:rPr>
              <a:t>Dental restorations (for example, crowns, bridges, veneers, </a:t>
            </a:r>
            <a:r>
              <a:rPr lang="en-GB" sz="2000" b="0" i="0" dirty="0" err="1">
                <a:effectLst/>
                <a:latin typeface="FS Albert"/>
              </a:rPr>
              <a:t>onlays</a:t>
            </a:r>
            <a:r>
              <a:rPr lang="en-GB" sz="2000" b="0" i="0" dirty="0">
                <a:effectLst/>
                <a:latin typeface="FS Albert"/>
              </a:rPr>
              <a:t>)</a:t>
            </a:r>
          </a:p>
          <a:p>
            <a:pPr>
              <a:buFont typeface="Arial" panose="020B0604020202020204" pitchFamily="34" charset="0"/>
              <a:buChar char="•"/>
            </a:pPr>
            <a:r>
              <a:rPr lang="en-GB" sz="2000" b="0" i="0" dirty="0">
                <a:effectLst/>
                <a:latin typeface="FS Albert"/>
              </a:rPr>
              <a:t>Dentures, full and partial</a:t>
            </a:r>
          </a:p>
          <a:p>
            <a:pPr>
              <a:buFont typeface="Arial" panose="020B0604020202020204" pitchFamily="34" charset="0"/>
              <a:buChar char="•"/>
            </a:pPr>
            <a:r>
              <a:rPr lang="en-GB" sz="2000" b="0" i="0" dirty="0">
                <a:effectLst/>
                <a:latin typeface="FS Albert"/>
              </a:rPr>
              <a:t>Orthodontic appliances and retainers</a:t>
            </a:r>
          </a:p>
          <a:p>
            <a:pPr>
              <a:buFont typeface="Arial" panose="020B0604020202020204" pitchFamily="34" charset="0"/>
              <a:buChar char="•"/>
            </a:pPr>
            <a:r>
              <a:rPr lang="en-GB" sz="2000" b="0" i="0" dirty="0">
                <a:effectLst/>
                <a:latin typeface="FS Albert"/>
              </a:rPr>
              <a:t>CAD/CAM (computer aided design and manufacture) generation of dental restorations, dentures and orthodontic appliances</a:t>
            </a:r>
          </a:p>
          <a:p>
            <a:pPr>
              <a:buFont typeface="Arial" panose="020B0604020202020204" pitchFamily="34" charset="0"/>
              <a:buChar char="•"/>
            </a:pPr>
            <a:r>
              <a:rPr lang="en-GB" sz="2000" b="0" i="0" dirty="0">
                <a:effectLst/>
                <a:latin typeface="FS Albert"/>
              </a:rPr>
              <a:t>Invisalign aligners (and similar)</a:t>
            </a:r>
          </a:p>
          <a:p>
            <a:pPr>
              <a:buFont typeface="Arial" panose="020B0604020202020204" pitchFamily="34" charset="0"/>
              <a:buChar char="•"/>
            </a:pPr>
            <a:r>
              <a:rPr lang="en-GB" sz="2000" b="0" i="0" dirty="0">
                <a:effectLst/>
                <a:latin typeface="FS Albert"/>
              </a:rPr>
              <a:t>Mouthguards for medical purposes – for example, bruxism.</a:t>
            </a:r>
          </a:p>
          <a:p>
            <a:endParaRPr lang="en-US" sz="2000" dirty="0"/>
          </a:p>
        </p:txBody>
      </p:sp>
    </p:spTree>
    <p:extLst>
      <p:ext uri="{BB962C8B-B14F-4D97-AF65-F5344CB8AC3E}">
        <p14:creationId xmlns:p14="http://schemas.microsoft.com/office/powerpoint/2010/main" val="2319328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986825-C4F9-8DED-8E31-54D09FBC3992}"/>
              </a:ext>
            </a:extLst>
          </p:cNvPr>
          <p:cNvSpPr>
            <a:spLocks noGrp="1"/>
          </p:cNvSpPr>
          <p:nvPr>
            <p:ph type="title"/>
          </p:nvPr>
        </p:nvSpPr>
        <p:spPr>
          <a:xfrm>
            <a:off x="686834" y="1153572"/>
            <a:ext cx="3200400" cy="4461163"/>
          </a:xfrm>
        </p:spPr>
        <p:txBody>
          <a:bodyPr>
            <a:normAutofit/>
          </a:bodyPr>
          <a:lstStyle/>
          <a:p>
            <a:r>
              <a:rPr lang="en-US">
                <a:solidFill>
                  <a:srgbClr val="FFFFFF"/>
                </a:solidFill>
              </a:rPr>
              <a:t>Health and Safety at Work Act 1974</a:t>
            </a:r>
          </a:p>
        </p:txBody>
      </p:sp>
      <p:sp>
        <p:nvSpPr>
          <p:cNvPr id="3" name="Content Placeholder 2">
            <a:extLst>
              <a:ext uri="{FF2B5EF4-FFF2-40B4-BE49-F238E27FC236}">
                <a16:creationId xmlns:a16="http://schemas.microsoft.com/office/drawing/2014/main" id="{7D3EED0A-243D-86B7-8C42-FDF0DD10E90C}"/>
              </a:ext>
            </a:extLst>
          </p:cNvPr>
          <p:cNvSpPr>
            <a:spLocks noGrp="1"/>
          </p:cNvSpPr>
          <p:nvPr>
            <p:ph idx="1"/>
          </p:nvPr>
        </p:nvSpPr>
        <p:spPr>
          <a:xfrm>
            <a:off x="4447308" y="591344"/>
            <a:ext cx="6906491" cy="5585619"/>
          </a:xfrm>
        </p:spPr>
        <p:txBody>
          <a:bodyPr anchor="ctr">
            <a:normAutofit/>
          </a:bodyPr>
          <a:lstStyle/>
          <a:p>
            <a:r>
              <a:rPr lang="en-US" dirty="0"/>
              <a:t>Health and Safety at Work Act 1974 </a:t>
            </a:r>
            <a:r>
              <a:rPr lang="en-GB" b="0" i="0">
                <a:effectLst/>
                <a:latin typeface="FS Albert"/>
              </a:rPr>
              <a:t>is the primary legislation covering occupational health and safety and the general responsibilities of employers and others either working at or visiting the workplace. </a:t>
            </a:r>
          </a:p>
          <a:p>
            <a:r>
              <a:rPr lang="en-GB" b="0" i="0">
                <a:effectLst/>
                <a:latin typeface="FS Albert"/>
              </a:rPr>
              <a:t>The Act is supported by various regulations that add detail to the general requirements. </a:t>
            </a:r>
          </a:p>
          <a:p>
            <a:r>
              <a:rPr lang="en-GB" b="0" i="0">
                <a:effectLst/>
                <a:latin typeface="FS Albert"/>
              </a:rPr>
              <a:t>The UK’s healthcare regulators also require suitable standards of quality and safety that patients have a right to expect when receiving care.</a:t>
            </a:r>
            <a:endParaRPr lang="en-US" dirty="0"/>
          </a:p>
        </p:txBody>
      </p:sp>
    </p:spTree>
    <p:extLst>
      <p:ext uri="{BB962C8B-B14F-4D97-AF65-F5344CB8AC3E}">
        <p14:creationId xmlns:p14="http://schemas.microsoft.com/office/powerpoint/2010/main" val="32865836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FB6C35-A2BF-F274-174D-D9584D2FCAB3}"/>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Impressions, prostheses and appliances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8706BCC7-B286-91DC-926E-FCC6CDDE94DD}"/>
              </a:ext>
            </a:extLst>
          </p:cNvPr>
          <p:cNvSpPr>
            <a:spLocks noGrp="1"/>
          </p:cNvSpPr>
          <p:nvPr>
            <p:ph idx="1"/>
          </p:nvPr>
        </p:nvSpPr>
        <p:spPr>
          <a:xfrm>
            <a:off x="1048872" y="1488141"/>
            <a:ext cx="10304928" cy="4688822"/>
          </a:xfrm>
        </p:spPr>
        <p:txBody>
          <a:bodyPr anchor="ctr">
            <a:normAutofit/>
          </a:bodyPr>
          <a:lstStyle/>
          <a:p>
            <a:r>
              <a:rPr lang="en-GB" sz="2000" b="0" i="0" dirty="0">
                <a:effectLst/>
                <a:latin typeface="FS Albert"/>
              </a:rPr>
              <a:t>You are responsible for ensuring impressions, prostheses and appliances have been cleaned and disinfected prior to dispatch to the laboratory. You should agree the cleaning and disinfection process with the laboratory and label the device to indicate disinfected status. </a:t>
            </a:r>
          </a:p>
          <a:p>
            <a:r>
              <a:rPr lang="en-GB" sz="2000" b="0" i="0" dirty="0">
                <a:effectLst/>
                <a:latin typeface="FS Albert"/>
              </a:rPr>
              <a:t>This removes uncertainty and, for impressions, the possibility of repeated disinfection, which may affect quality.</a:t>
            </a:r>
          </a:p>
          <a:p>
            <a:pPr>
              <a:buFont typeface="Arial" panose="020B0604020202020204" pitchFamily="34" charset="0"/>
              <a:buChar char="•"/>
            </a:pPr>
            <a:r>
              <a:rPr lang="en-GB" sz="2000" b="0" i="0" dirty="0">
                <a:effectLst/>
                <a:latin typeface="FS Albert"/>
              </a:rPr>
              <a:t>Immediately after removal from the mouth, rinse the device under clean running water until it is visibly clean.</a:t>
            </a:r>
          </a:p>
          <a:p>
            <a:pPr>
              <a:buFont typeface="Arial" panose="020B0604020202020204" pitchFamily="34" charset="0"/>
              <a:buChar char="•"/>
            </a:pPr>
            <a:r>
              <a:rPr lang="en-GB" sz="2000" b="0" i="0" dirty="0">
                <a:effectLst/>
                <a:latin typeface="FS Albert"/>
              </a:rPr>
              <a:t>Disinfect the device using cleaning materials specified by the manufacturer, then rinse the device. This process should occur before and after any device is placed in a patient’s mouth.</a:t>
            </a:r>
          </a:p>
          <a:p>
            <a:pPr>
              <a:buFont typeface="Arial" panose="020B0604020202020204" pitchFamily="34" charset="0"/>
              <a:buChar char="•"/>
            </a:pPr>
            <a:r>
              <a:rPr lang="en-GB" sz="2000" b="0" i="0" dirty="0">
                <a:effectLst/>
                <a:latin typeface="FS Albert"/>
              </a:rPr>
              <a:t>If the device is to be returned to a supplier/ laboratory, a label to indicate that it has been disinfected should be affixed to the package.</a:t>
            </a:r>
          </a:p>
          <a:p>
            <a:endParaRPr lang="en-US" sz="2000" dirty="0"/>
          </a:p>
        </p:txBody>
      </p:sp>
    </p:spTree>
    <p:extLst>
      <p:ext uri="{BB962C8B-B14F-4D97-AF65-F5344CB8AC3E}">
        <p14:creationId xmlns:p14="http://schemas.microsoft.com/office/powerpoint/2010/main" val="294237992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167E45-84CA-CEB6-D124-BD2296D23A79}"/>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Electrical safety</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668CD027-C2CF-A722-ACE0-FA7DC5B3918F}"/>
              </a:ext>
            </a:extLst>
          </p:cNvPr>
          <p:cNvSpPr>
            <a:spLocks noGrp="1"/>
          </p:cNvSpPr>
          <p:nvPr>
            <p:ph idx="1"/>
          </p:nvPr>
        </p:nvSpPr>
        <p:spPr>
          <a:xfrm>
            <a:off x="686834" y="1617713"/>
            <a:ext cx="10598019" cy="4315505"/>
          </a:xfrm>
        </p:spPr>
        <p:txBody>
          <a:bodyPr anchor="ctr">
            <a:normAutofit fontScale="92500" lnSpcReduction="20000"/>
          </a:bodyPr>
          <a:lstStyle/>
          <a:p>
            <a:endParaRPr lang="en-GB" sz="2200" b="0" i="0" dirty="0">
              <a:effectLst/>
              <a:latin typeface="FS Albert"/>
            </a:endParaRPr>
          </a:p>
          <a:p>
            <a:r>
              <a:rPr lang="en-GB" sz="2600" b="0" i="0" dirty="0">
                <a:effectLst/>
                <a:latin typeface="FS Albert"/>
              </a:rPr>
              <a:t>Electrical equipment: Good working order; poor electrical installations and faulty electrical appliances can lead to fire, death or injury. </a:t>
            </a:r>
          </a:p>
          <a:p>
            <a:endParaRPr lang="en-GB" sz="2600" b="0" i="0" dirty="0">
              <a:effectLst/>
              <a:latin typeface="FS Albert"/>
            </a:endParaRPr>
          </a:p>
          <a:p>
            <a:r>
              <a:rPr lang="en-GB" sz="2600" b="1" i="0" u="none" strike="noStrike" dirty="0">
                <a:solidFill>
                  <a:srgbClr val="00B050"/>
                </a:solidFill>
                <a:effectLst/>
                <a:latin typeface="FS Albert"/>
                <a:hlinkClick r:id="rId2">
                  <a:extLst>
                    <a:ext uri="{A12FA001-AC4F-418D-AE19-62706E023703}">
                      <ahyp:hlinkClr xmlns:ahyp="http://schemas.microsoft.com/office/drawing/2018/hyperlinkcolor" val="tx"/>
                    </a:ext>
                  </a:extLst>
                </a:hlinkClick>
              </a:rPr>
              <a:t>HSE guidance</a:t>
            </a:r>
            <a:r>
              <a:rPr lang="en-GB" sz="2600" b="0" i="0" dirty="0">
                <a:solidFill>
                  <a:srgbClr val="00B050"/>
                </a:solidFill>
                <a:effectLst/>
                <a:latin typeface="FS Albert"/>
              </a:rPr>
              <a:t> </a:t>
            </a:r>
            <a:r>
              <a:rPr lang="en-GB" sz="2600" b="0" i="0" dirty="0">
                <a:effectLst/>
                <a:latin typeface="FS Albert"/>
              </a:rPr>
              <a:t>on the </a:t>
            </a:r>
            <a:r>
              <a:rPr lang="en-GB" sz="2600" b="1" i="0" u="none" strike="noStrike" dirty="0">
                <a:solidFill>
                  <a:srgbClr val="00B050"/>
                </a:solidFill>
                <a:effectLst/>
                <a:latin typeface="FS Albert"/>
                <a:hlinkClick r:id="rId3">
                  <a:extLst>
                    <a:ext uri="{A12FA001-AC4F-418D-AE19-62706E023703}">
                      <ahyp:hlinkClr xmlns:ahyp="http://schemas.microsoft.com/office/drawing/2018/hyperlinkcolor" val="tx"/>
                    </a:ext>
                  </a:extLst>
                </a:hlinkClick>
              </a:rPr>
              <a:t>Electricity at Work Regulations</a:t>
            </a:r>
            <a:r>
              <a:rPr lang="en-GB" sz="2600" b="0" i="0" dirty="0">
                <a:effectLst/>
                <a:latin typeface="FS Albert"/>
              </a:rPr>
              <a:t> describes basic safety measures to help you control the risks associated with electrical installations and appliances. </a:t>
            </a:r>
          </a:p>
          <a:p>
            <a:r>
              <a:rPr lang="en-GB" sz="2600" b="0" i="0" dirty="0">
                <a:effectLst/>
                <a:latin typeface="FS Albert"/>
              </a:rPr>
              <a:t>These include:</a:t>
            </a:r>
          </a:p>
          <a:p>
            <a:pPr>
              <a:buFont typeface="Arial" panose="020B0604020202020204" pitchFamily="34" charset="0"/>
              <a:buChar char="•"/>
            </a:pPr>
            <a:r>
              <a:rPr lang="en-GB" sz="2600" b="0" i="0" dirty="0">
                <a:effectLst/>
                <a:latin typeface="FS Albert"/>
              </a:rPr>
              <a:t>Providing training, where necessary, for those working with electrical equipment</a:t>
            </a:r>
          </a:p>
          <a:p>
            <a:pPr>
              <a:buFont typeface="Arial" panose="020B0604020202020204" pitchFamily="34" charset="0"/>
              <a:buChar char="•"/>
            </a:pPr>
            <a:r>
              <a:rPr lang="en-GB" sz="2600" b="0" i="0" dirty="0">
                <a:effectLst/>
                <a:latin typeface="FS Albert"/>
              </a:rPr>
              <a:t>Making sure the equipment is safe and maintained in a safe condition</a:t>
            </a:r>
          </a:p>
          <a:p>
            <a:pPr>
              <a:buFont typeface="Arial" panose="020B0604020202020204" pitchFamily="34" charset="0"/>
              <a:buChar char="•"/>
            </a:pPr>
            <a:r>
              <a:rPr lang="en-GB" sz="2600" b="0" i="0" dirty="0">
                <a:effectLst/>
                <a:latin typeface="FS Albert"/>
              </a:rPr>
              <a:t>Reducing the voltage to the lowest needed; battery-operated devices are safest</a:t>
            </a:r>
          </a:p>
          <a:p>
            <a:pPr>
              <a:buFont typeface="Arial" panose="020B0604020202020204" pitchFamily="34" charset="0"/>
              <a:buChar char="•"/>
            </a:pPr>
            <a:r>
              <a:rPr lang="en-GB" sz="2600" b="0" i="0" dirty="0">
                <a:effectLst/>
                <a:latin typeface="FS Albert"/>
              </a:rPr>
              <a:t>Using an RCD to detect faults in the electrical system and switching off the supply.</a:t>
            </a:r>
          </a:p>
          <a:p>
            <a:endParaRPr lang="en-US" sz="2200" dirty="0"/>
          </a:p>
        </p:txBody>
      </p:sp>
      <p:sp>
        <p:nvSpPr>
          <p:cNvPr id="4" name="TextBox 3">
            <a:extLst>
              <a:ext uri="{FF2B5EF4-FFF2-40B4-BE49-F238E27FC236}">
                <a16:creationId xmlns:a16="http://schemas.microsoft.com/office/drawing/2014/main" id="{16A70203-29EA-4426-95C2-91EA72E1D455}"/>
              </a:ext>
            </a:extLst>
          </p:cNvPr>
          <p:cNvSpPr txBox="1"/>
          <p:nvPr/>
        </p:nvSpPr>
        <p:spPr>
          <a:xfrm>
            <a:off x="998376" y="839755"/>
            <a:ext cx="9330612" cy="707886"/>
          </a:xfrm>
          <a:prstGeom prst="rect">
            <a:avLst/>
          </a:prstGeom>
          <a:noFill/>
        </p:spPr>
        <p:txBody>
          <a:bodyPr wrap="square" rtlCol="0">
            <a:spAutoFit/>
          </a:bodyPr>
          <a:lstStyle/>
          <a:p>
            <a:r>
              <a:rPr lang="en-GB" sz="4000" dirty="0"/>
              <a:t>Electrical Equipment </a:t>
            </a:r>
          </a:p>
        </p:txBody>
      </p:sp>
    </p:spTree>
    <p:extLst>
      <p:ext uri="{BB962C8B-B14F-4D97-AF65-F5344CB8AC3E}">
        <p14:creationId xmlns:p14="http://schemas.microsoft.com/office/powerpoint/2010/main" val="35836535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763D90-A236-9F15-8926-48F554BC0855}"/>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Fire</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2A740C02-C5EE-AD0D-6BB8-7776800C1219}"/>
              </a:ext>
            </a:extLst>
          </p:cNvPr>
          <p:cNvSpPr>
            <a:spLocks noGrp="1"/>
          </p:cNvSpPr>
          <p:nvPr>
            <p:ph idx="1"/>
          </p:nvPr>
        </p:nvSpPr>
        <p:spPr>
          <a:xfrm>
            <a:off x="941294" y="591344"/>
            <a:ext cx="10412505" cy="5585619"/>
          </a:xfrm>
        </p:spPr>
        <p:txBody>
          <a:bodyPr anchor="ctr">
            <a:normAutofit/>
          </a:bodyPr>
          <a:lstStyle/>
          <a:p>
            <a:r>
              <a:rPr lang="en-GB" b="0" i="0" dirty="0">
                <a:effectLst/>
                <a:latin typeface="FS Albert"/>
              </a:rPr>
              <a:t>If you have some level of control over the practice premises, the</a:t>
            </a:r>
            <a:r>
              <a:rPr lang="en-GB" b="0" i="0" dirty="0">
                <a:solidFill>
                  <a:schemeClr val="accent2">
                    <a:lumMod val="75000"/>
                  </a:schemeClr>
                </a:solidFill>
                <a:effectLst/>
                <a:latin typeface="FS Albert"/>
              </a:rPr>
              <a:t> </a:t>
            </a:r>
            <a:r>
              <a:rPr lang="en-GB" b="1" i="0" u="none" strike="noStrike" dirty="0">
                <a:solidFill>
                  <a:schemeClr val="accent2">
                    <a:lumMod val="75000"/>
                  </a:schemeClr>
                </a:solidFill>
                <a:effectLst/>
                <a:latin typeface="FS Albert"/>
                <a:hlinkClick r:id="rId2">
                  <a:extLst>
                    <a:ext uri="{A12FA001-AC4F-418D-AE19-62706E023703}">
                      <ahyp:hlinkClr xmlns:ahyp="http://schemas.microsoft.com/office/drawing/2018/hyperlinkcolor" val="tx"/>
                    </a:ext>
                  </a:extLst>
                </a:hlinkClick>
              </a:rPr>
              <a:t>Regulatory Reform (Fire Safety) Order 2005</a:t>
            </a:r>
            <a:r>
              <a:rPr lang="en-GB" b="0" i="0" dirty="0">
                <a:effectLst/>
                <a:latin typeface="FS Albert"/>
              </a:rPr>
              <a:t> requires you to take reasonable steps to reduce the risk from fire and to make sure that people can escape safely if there is a fire. </a:t>
            </a:r>
          </a:p>
          <a:p>
            <a:r>
              <a:rPr lang="en-GB" b="0" i="0" dirty="0">
                <a:effectLst/>
                <a:latin typeface="FS Albert"/>
              </a:rPr>
              <a:t>The Fire Safety Order applies to virtually all premises and covers almost every type of building, structure and open space.</a:t>
            </a:r>
            <a:endParaRPr lang="en-US" dirty="0"/>
          </a:p>
        </p:txBody>
      </p:sp>
    </p:spTree>
    <p:extLst>
      <p:ext uri="{BB962C8B-B14F-4D97-AF65-F5344CB8AC3E}">
        <p14:creationId xmlns:p14="http://schemas.microsoft.com/office/powerpoint/2010/main" val="3033720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75495-1755-6D85-4BFE-5A23E86C1A28}"/>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General fire precautions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BEDF819C-A5C8-94BD-ED5C-AFEBD2257927}"/>
              </a:ext>
            </a:extLst>
          </p:cNvPr>
          <p:cNvSpPr>
            <a:spLocks noGrp="1"/>
          </p:cNvSpPr>
          <p:nvPr>
            <p:ph idx="1"/>
          </p:nvPr>
        </p:nvSpPr>
        <p:spPr>
          <a:xfrm>
            <a:off x="1066800" y="1353671"/>
            <a:ext cx="10286999" cy="4823292"/>
          </a:xfrm>
        </p:spPr>
        <p:txBody>
          <a:bodyPr anchor="ctr">
            <a:normAutofit/>
          </a:bodyPr>
          <a:lstStyle/>
          <a:p>
            <a:pPr>
              <a:buFont typeface="Arial" panose="020B0604020202020204" pitchFamily="34" charset="0"/>
              <a:buChar char="•"/>
            </a:pPr>
            <a:r>
              <a:rPr lang="en-GB" sz="1800" b="0" i="0" dirty="0">
                <a:effectLst/>
                <a:latin typeface="FS Albert"/>
              </a:rPr>
              <a:t>A </a:t>
            </a:r>
            <a:r>
              <a:rPr lang="en-GB" sz="1800" b="1" i="0" dirty="0">
                <a:effectLst/>
                <a:latin typeface="FS Albert"/>
              </a:rPr>
              <a:t>fire-detection warning system</a:t>
            </a:r>
            <a:r>
              <a:rPr lang="en-GB" sz="1800" b="0" i="0" dirty="0">
                <a:effectLst/>
                <a:latin typeface="FS Albert"/>
              </a:rPr>
              <a:t> – this can range from a shouted warning to an electrical detection and warning system but it must be able to warn people in all circumstances and in all parts of the practice</a:t>
            </a:r>
          </a:p>
          <a:p>
            <a:pPr>
              <a:buFont typeface="Arial" panose="020B0604020202020204" pitchFamily="34" charset="0"/>
              <a:buChar char="•"/>
            </a:pPr>
            <a:r>
              <a:rPr lang="en-GB" sz="1800" b="1" i="0" dirty="0">
                <a:effectLst/>
                <a:latin typeface="FS Albert"/>
              </a:rPr>
              <a:t>Multipurpose fire extinguishers</a:t>
            </a:r>
            <a:r>
              <a:rPr lang="en-GB" sz="1800" b="0" i="0" dirty="0">
                <a:effectLst/>
                <a:latin typeface="FS Albert"/>
              </a:rPr>
              <a:t> – one per 200m2 floor space and at least one on each floor sited near exit routes or near to the hazards they protect. There are four main types of portable fire extinguisher – water, powder, foam and carbon dioxide</a:t>
            </a:r>
          </a:p>
          <a:p>
            <a:pPr>
              <a:buFont typeface="Arial" panose="020B0604020202020204" pitchFamily="34" charset="0"/>
              <a:buChar char="•"/>
            </a:pPr>
            <a:r>
              <a:rPr lang="en-GB" sz="1800" b="1" i="0" dirty="0">
                <a:effectLst/>
                <a:latin typeface="FS Albert"/>
              </a:rPr>
              <a:t>Safe routes for people to leave the building</a:t>
            </a:r>
            <a:r>
              <a:rPr lang="en-GB" sz="1800" b="0" i="0" dirty="0">
                <a:effectLst/>
                <a:latin typeface="FS Albert"/>
              </a:rPr>
              <a:t> – ideally there should be more than one escape route and people should have to travel the shortest possible distance to escape to a final exit and safe place. The escape route should be clear of obstruction and flammable material</a:t>
            </a:r>
          </a:p>
          <a:p>
            <a:pPr>
              <a:buFont typeface="Arial" panose="020B0604020202020204" pitchFamily="34" charset="0"/>
              <a:buChar char="•"/>
            </a:pPr>
            <a:r>
              <a:rPr lang="en-GB" sz="1800" b="0" i="0" dirty="0">
                <a:effectLst/>
                <a:latin typeface="FS Albert"/>
              </a:rPr>
              <a:t>Suitable </a:t>
            </a:r>
            <a:r>
              <a:rPr lang="en-GB" sz="1800" b="1" i="0" dirty="0">
                <a:effectLst/>
                <a:latin typeface="FS Albert"/>
              </a:rPr>
              <a:t>fire exit doors</a:t>
            </a:r>
            <a:r>
              <a:rPr lang="en-GB" sz="1800" b="0" i="0" dirty="0">
                <a:effectLst/>
                <a:latin typeface="FS Albert"/>
              </a:rPr>
              <a:t> that can be used without a key or specialist knowledge</a:t>
            </a:r>
          </a:p>
          <a:p>
            <a:pPr>
              <a:buFont typeface="Arial" panose="020B0604020202020204" pitchFamily="34" charset="0"/>
              <a:buChar char="•"/>
            </a:pPr>
            <a:r>
              <a:rPr lang="en-GB" sz="1800" b="0" i="0" dirty="0">
                <a:effectLst/>
                <a:latin typeface="FS Albert"/>
              </a:rPr>
              <a:t>Other considerations include the need for emergency lighting, fire-safety signs; training to help in the event of a fire; maintenance of fire safety systems.</a:t>
            </a:r>
          </a:p>
          <a:p>
            <a:endParaRPr lang="en-US" sz="1800" dirty="0"/>
          </a:p>
        </p:txBody>
      </p:sp>
    </p:spTree>
    <p:extLst>
      <p:ext uri="{BB962C8B-B14F-4D97-AF65-F5344CB8AC3E}">
        <p14:creationId xmlns:p14="http://schemas.microsoft.com/office/powerpoint/2010/main" val="127703134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DD7700-DEDC-49E0-BDBF-7523C7E86A51}"/>
              </a:ext>
            </a:extLst>
          </p:cNvPr>
          <p:cNvSpPr>
            <a:spLocks noGrp="1"/>
          </p:cNvSpPr>
          <p:nvPr>
            <p:ph type="title"/>
          </p:nvPr>
        </p:nvSpPr>
        <p:spPr/>
        <p:txBody>
          <a:bodyPr/>
          <a:lstStyle/>
          <a:p>
            <a:r>
              <a:rPr lang="en-GB" dirty="0"/>
              <a:t>Manual Handling </a:t>
            </a:r>
          </a:p>
        </p:txBody>
      </p:sp>
      <p:sp>
        <p:nvSpPr>
          <p:cNvPr id="3" name="Content Placeholder 2">
            <a:extLst>
              <a:ext uri="{FF2B5EF4-FFF2-40B4-BE49-F238E27FC236}">
                <a16:creationId xmlns:a16="http://schemas.microsoft.com/office/drawing/2014/main" id="{7ED4BEFE-33F4-420C-AFE3-E98928B743BA}"/>
              </a:ext>
            </a:extLst>
          </p:cNvPr>
          <p:cNvSpPr>
            <a:spLocks noGrp="1"/>
          </p:cNvSpPr>
          <p:nvPr>
            <p:ph idx="1"/>
          </p:nvPr>
        </p:nvSpPr>
        <p:spPr/>
        <p:txBody>
          <a:bodyPr/>
          <a:lstStyle/>
          <a:p>
            <a:pPr>
              <a:buFont typeface="Wingdings" panose="05000000000000000000" pitchFamily="2" charset="2"/>
              <a:buChar char="§"/>
            </a:pPr>
            <a:r>
              <a:rPr lang="en-GB" dirty="0">
                <a:latin typeface="FS Albert"/>
              </a:rPr>
              <a:t> Most common cause of injury at work, accounting for </a:t>
            </a:r>
            <a:r>
              <a:rPr lang="en-GB" b="1" dirty="0">
                <a:solidFill>
                  <a:srgbClr val="00B050"/>
                </a:solidFill>
                <a:latin typeface="FS Albert"/>
                <a:hlinkClick r:id="rId3">
                  <a:extLst>
                    <a:ext uri="{A12FA001-AC4F-418D-AE19-62706E023703}">
                      <ahyp:hlinkClr xmlns:ahyp="http://schemas.microsoft.com/office/drawing/2018/hyperlinkcolor" val="tx"/>
                    </a:ext>
                  </a:extLst>
                </a:hlinkClick>
              </a:rPr>
              <a:t>over a third of all workplace injuries</a:t>
            </a:r>
            <a:r>
              <a:rPr lang="en-GB" dirty="0">
                <a:solidFill>
                  <a:srgbClr val="00B050"/>
                </a:solidFill>
                <a:latin typeface="FS Albert"/>
              </a:rPr>
              <a:t>. </a:t>
            </a:r>
          </a:p>
          <a:p>
            <a:r>
              <a:rPr lang="en-GB" dirty="0">
                <a:latin typeface="FS Albert"/>
              </a:rPr>
              <a:t>The </a:t>
            </a:r>
            <a:r>
              <a:rPr lang="en-GB" b="1" dirty="0">
                <a:solidFill>
                  <a:srgbClr val="00B050"/>
                </a:solidFill>
                <a:latin typeface="FS Albert"/>
                <a:hlinkClick r:id="rId4">
                  <a:extLst>
                    <a:ext uri="{A12FA001-AC4F-418D-AE19-62706E023703}">
                      <ahyp:hlinkClr xmlns:ahyp="http://schemas.microsoft.com/office/drawing/2018/hyperlinkcolor" val="tx"/>
                    </a:ext>
                  </a:extLst>
                </a:hlinkClick>
              </a:rPr>
              <a:t>Manual Handling Operations Regulations</a:t>
            </a:r>
            <a:r>
              <a:rPr lang="en-GB" dirty="0">
                <a:latin typeface="FS Albert"/>
              </a:rPr>
              <a:t> require employers and employees to:</a:t>
            </a:r>
          </a:p>
          <a:p>
            <a:pPr>
              <a:buFont typeface="Arial" panose="020B0604020202020204" pitchFamily="34" charset="0"/>
              <a:buChar char="•"/>
            </a:pPr>
            <a:r>
              <a:rPr lang="en-GB" dirty="0">
                <a:latin typeface="FS Albert"/>
              </a:rPr>
              <a:t>Avoid the need for manual handling, wherever possible</a:t>
            </a:r>
          </a:p>
          <a:p>
            <a:pPr>
              <a:buFont typeface="Arial" panose="020B0604020202020204" pitchFamily="34" charset="0"/>
              <a:buChar char="•"/>
            </a:pPr>
            <a:r>
              <a:rPr lang="en-GB" dirty="0">
                <a:latin typeface="FS Albert"/>
              </a:rPr>
              <a:t>Assess the risk of injury from any manual handling that can’t be avoided, and</a:t>
            </a:r>
          </a:p>
          <a:p>
            <a:pPr>
              <a:buFont typeface="Arial" panose="020B0604020202020204" pitchFamily="34" charset="0"/>
              <a:buChar char="•"/>
            </a:pPr>
            <a:r>
              <a:rPr lang="en-GB" dirty="0">
                <a:latin typeface="FS Albert"/>
              </a:rPr>
              <a:t>Reduce the risk of injury from hazardous manual handling, wherever possible</a:t>
            </a:r>
            <a:endParaRPr lang="en-GB" dirty="0"/>
          </a:p>
        </p:txBody>
      </p:sp>
    </p:spTree>
    <p:extLst>
      <p:ext uri="{BB962C8B-B14F-4D97-AF65-F5344CB8AC3E}">
        <p14:creationId xmlns:p14="http://schemas.microsoft.com/office/powerpoint/2010/main" val="403415079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Title 1">
            <a:extLst>
              <a:ext uri="{FF2B5EF4-FFF2-40B4-BE49-F238E27FC236}">
                <a16:creationId xmlns:a16="http://schemas.microsoft.com/office/drawing/2014/main" id="{87F7C6CA-BDEA-41DC-A205-07D1C41043C2}"/>
              </a:ext>
            </a:extLst>
          </p:cNvPr>
          <p:cNvSpPr>
            <a:spLocks noGrp="1" noChangeArrowheads="1"/>
          </p:cNvSpPr>
          <p:nvPr>
            <p:ph type="title"/>
          </p:nvPr>
        </p:nvSpPr>
        <p:spPr/>
        <p:txBody>
          <a:bodyPr/>
          <a:lstStyle/>
          <a:p>
            <a:r>
              <a:rPr lang="en-US" altLang="en-US"/>
              <a:t>COSHH Regulations (NI) 2003</a:t>
            </a:r>
          </a:p>
        </p:txBody>
      </p:sp>
      <p:sp>
        <p:nvSpPr>
          <p:cNvPr id="45059" name="Content Placeholder 2">
            <a:extLst>
              <a:ext uri="{FF2B5EF4-FFF2-40B4-BE49-F238E27FC236}">
                <a16:creationId xmlns:a16="http://schemas.microsoft.com/office/drawing/2014/main" id="{2515EDDD-BFDC-4F2C-9E03-A5BEF24F4141}"/>
              </a:ext>
            </a:extLst>
          </p:cNvPr>
          <p:cNvSpPr>
            <a:spLocks noGrp="1" noChangeArrowheads="1"/>
          </p:cNvSpPr>
          <p:nvPr>
            <p:ph idx="1"/>
          </p:nvPr>
        </p:nvSpPr>
        <p:spPr/>
        <p:txBody>
          <a:bodyPr>
            <a:normAutofit fontScale="92500" lnSpcReduction="10000"/>
          </a:bodyPr>
          <a:lstStyle/>
          <a:p>
            <a:r>
              <a:rPr lang="en-US" altLang="en-US" sz="2800" dirty="0"/>
              <a:t>Resource:  </a:t>
            </a:r>
            <a:r>
              <a:rPr lang="en-US" altLang="en-US" sz="2800" dirty="0">
                <a:solidFill>
                  <a:schemeClr val="accent2">
                    <a:lumMod val="75000"/>
                  </a:schemeClr>
                </a:solidFill>
                <a:hlinkClick r:id="rId3">
                  <a:extLst>
                    <a:ext uri="{A12FA001-AC4F-418D-AE19-62706E023703}">
                      <ahyp:hlinkClr xmlns:ahyp="http://schemas.microsoft.com/office/drawing/2018/hyperlinkcolor" val="tx"/>
                    </a:ext>
                  </a:extLst>
                </a:hlinkClick>
              </a:rPr>
              <a:t>www.hseni.gov.uk</a:t>
            </a:r>
            <a:endParaRPr lang="en-US" altLang="en-US" sz="2800" dirty="0">
              <a:solidFill>
                <a:schemeClr val="accent2">
                  <a:lumMod val="75000"/>
                </a:schemeClr>
              </a:solidFill>
            </a:endParaRPr>
          </a:p>
          <a:p>
            <a:pPr>
              <a:buFontTx/>
              <a:buNone/>
            </a:pPr>
            <a:endParaRPr lang="en-US" altLang="en-US" sz="2800" dirty="0"/>
          </a:p>
          <a:p>
            <a:r>
              <a:rPr lang="en-US" altLang="en-US" sz="2800" dirty="0"/>
              <a:t>COSHH (NI) A brief Guide to the Regulations.</a:t>
            </a:r>
          </a:p>
          <a:p>
            <a:pPr>
              <a:buFontTx/>
              <a:buNone/>
            </a:pPr>
            <a:endParaRPr lang="en-US" altLang="en-US" sz="2800" dirty="0"/>
          </a:p>
          <a:p>
            <a:r>
              <a:rPr lang="en-US" altLang="en-US" sz="2800" dirty="0"/>
              <a:t>Risk assessment simplified</a:t>
            </a:r>
          </a:p>
          <a:p>
            <a:pPr>
              <a:buFontTx/>
              <a:buNone/>
            </a:pPr>
            <a:endParaRPr lang="en-US" altLang="en-US" sz="2800" dirty="0"/>
          </a:p>
          <a:p>
            <a:r>
              <a:rPr lang="en-US" altLang="en-US" sz="2800" dirty="0"/>
              <a:t>(RIDDOR (NI) 1997)</a:t>
            </a:r>
          </a:p>
          <a:p>
            <a:pPr>
              <a:buFontTx/>
              <a:buNone/>
            </a:pPr>
            <a:r>
              <a:rPr lang="en-US" altLang="en-US" sz="2800" dirty="0"/>
              <a:t>   </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Title 1">
            <a:extLst>
              <a:ext uri="{FF2B5EF4-FFF2-40B4-BE49-F238E27FC236}">
                <a16:creationId xmlns:a16="http://schemas.microsoft.com/office/drawing/2014/main" id="{87DF99B0-4DAA-4CA4-AAD2-36B0C59771C9}"/>
              </a:ext>
            </a:extLst>
          </p:cNvPr>
          <p:cNvSpPr>
            <a:spLocks noGrp="1" noChangeArrowheads="1"/>
          </p:cNvSpPr>
          <p:nvPr>
            <p:ph type="title"/>
          </p:nvPr>
        </p:nvSpPr>
        <p:spPr>
          <a:xfrm>
            <a:off x="1174376" y="228600"/>
            <a:ext cx="8023412" cy="1143000"/>
          </a:xfrm>
        </p:spPr>
        <p:txBody>
          <a:bodyPr>
            <a:normAutofit/>
          </a:bodyPr>
          <a:lstStyle/>
          <a:p>
            <a:r>
              <a:rPr lang="en-US" altLang="en-US" dirty="0"/>
              <a:t>What is a hazardous substance?</a:t>
            </a:r>
          </a:p>
        </p:txBody>
      </p:sp>
      <p:sp>
        <p:nvSpPr>
          <p:cNvPr id="48131" name="Content Placeholder 2">
            <a:extLst>
              <a:ext uri="{FF2B5EF4-FFF2-40B4-BE49-F238E27FC236}">
                <a16:creationId xmlns:a16="http://schemas.microsoft.com/office/drawing/2014/main" id="{C66E5DD5-0C7B-4DDB-9A61-C90FE71BBF9F}"/>
              </a:ext>
            </a:extLst>
          </p:cNvPr>
          <p:cNvSpPr>
            <a:spLocks noGrp="1" noChangeArrowheads="1"/>
          </p:cNvSpPr>
          <p:nvPr>
            <p:ph idx="1"/>
          </p:nvPr>
        </p:nvSpPr>
        <p:spPr>
          <a:xfrm>
            <a:off x="1174376" y="1916113"/>
            <a:ext cx="10148048" cy="4310062"/>
          </a:xfrm>
        </p:spPr>
        <p:txBody>
          <a:bodyPr/>
          <a:lstStyle/>
          <a:p>
            <a:r>
              <a:rPr lang="en-US" altLang="en-US" sz="2800" dirty="0"/>
              <a:t>A substance classified as dangerous to health under the ‘Chemicals Regulations (NI) 2002’. Usually has a warning label.</a:t>
            </a:r>
          </a:p>
          <a:p>
            <a:r>
              <a:rPr lang="en-US" altLang="en-US" sz="2800" dirty="0"/>
              <a:t>Substance with workplace exposure limits (HSE publications EH40/2005)</a:t>
            </a:r>
          </a:p>
          <a:p>
            <a:r>
              <a:rPr lang="en-US" altLang="en-US" sz="2800" dirty="0"/>
              <a:t>Biological agents (micro organisms)</a:t>
            </a:r>
          </a:p>
          <a:p>
            <a:r>
              <a:rPr lang="en-US" altLang="en-US" sz="2800" dirty="0"/>
              <a:t>Dust (per concentration level, as per regulations)</a:t>
            </a:r>
          </a:p>
          <a:p>
            <a:r>
              <a:rPr lang="en-US" altLang="en-US" sz="2800" dirty="0"/>
              <a:t>Any other substance which creates a risk to health (medicines, cosmetics).</a:t>
            </a:r>
            <a:endParaRPr lang="en-US" altLang="en-US"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A15BDA-0141-DF26-FF8C-420924DA8D7D}"/>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Prevent and/or control exposure</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9F7C2339-FB45-6316-76E6-21CCDB928980}"/>
              </a:ext>
            </a:extLst>
          </p:cNvPr>
          <p:cNvSpPr>
            <a:spLocks noGrp="1"/>
          </p:cNvSpPr>
          <p:nvPr>
            <p:ph idx="1"/>
          </p:nvPr>
        </p:nvSpPr>
        <p:spPr>
          <a:xfrm>
            <a:off x="986118" y="591344"/>
            <a:ext cx="10367681" cy="5585619"/>
          </a:xfrm>
        </p:spPr>
        <p:txBody>
          <a:bodyPr anchor="ctr">
            <a:normAutofit/>
          </a:bodyPr>
          <a:lstStyle/>
          <a:p>
            <a:r>
              <a:rPr lang="en-GB" b="0" i="0" dirty="0">
                <a:effectLst/>
                <a:latin typeface="FS Albert"/>
              </a:rPr>
              <a:t>Where reasonably practicable, you should prevent exposure to hazardous substances – for example, by changing your process or activity so that it no longer requires the hazardous substance, substituting the substance with a safer one, or using it in a safer form (for example, using </a:t>
            </a:r>
            <a:r>
              <a:rPr lang="en-GB" dirty="0">
                <a:latin typeface="FS Albert"/>
              </a:rPr>
              <a:t>composite instead of amalgam</a:t>
            </a:r>
            <a:r>
              <a:rPr lang="en-GB" b="0" i="0" dirty="0">
                <a:effectLst/>
                <a:latin typeface="FS Albert"/>
              </a:rPr>
              <a:t>).</a:t>
            </a:r>
            <a:endParaRPr lang="en-US" dirty="0"/>
          </a:p>
        </p:txBody>
      </p:sp>
    </p:spTree>
    <p:extLst>
      <p:ext uri="{BB962C8B-B14F-4D97-AF65-F5344CB8AC3E}">
        <p14:creationId xmlns:p14="http://schemas.microsoft.com/office/powerpoint/2010/main" val="393549535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itle 1">
            <a:extLst>
              <a:ext uri="{FF2B5EF4-FFF2-40B4-BE49-F238E27FC236}">
                <a16:creationId xmlns:a16="http://schemas.microsoft.com/office/drawing/2014/main" id="{40304AE6-1A9C-4EE0-82D0-077C66CF77E2}"/>
              </a:ext>
            </a:extLst>
          </p:cNvPr>
          <p:cNvSpPr>
            <a:spLocks noGrp="1" noChangeArrowheads="1"/>
          </p:cNvSpPr>
          <p:nvPr>
            <p:ph type="title"/>
          </p:nvPr>
        </p:nvSpPr>
        <p:spPr/>
        <p:txBody>
          <a:bodyPr/>
          <a:lstStyle/>
          <a:p>
            <a:r>
              <a:rPr lang="en-US" altLang="en-US">
                <a:solidFill>
                  <a:schemeClr val="tx1"/>
                </a:solidFill>
              </a:rPr>
              <a:t>8 Step Compliance</a:t>
            </a:r>
            <a:r>
              <a:rPr lang="en-US" altLang="en-US">
                <a:solidFill>
                  <a:srgbClr val="1E4649"/>
                </a:solidFill>
              </a:rPr>
              <a:t> </a:t>
            </a:r>
          </a:p>
        </p:txBody>
      </p:sp>
      <p:sp>
        <p:nvSpPr>
          <p:cNvPr id="51203" name="Content Placeholder 2">
            <a:extLst>
              <a:ext uri="{FF2B5EF4-FFF2-40B4-BE49-F238E27FC236}">
                <a16:creationId xmlns:a16="http://schemas.microsoft.com/office/drawing/2014/main" id="{053178B9-EED5-46E5-9146-D9A654044910}"/>
              </a:ext>
            </a:extLst>
          </p:cNvPr>
          <p:cNvSpPr>
            <a:spLocks noGrp="1" noChangeArrowheads="1"/>
          </p:cNvSpPr>
          <p:nvPr>
            <p:ph idx="1"/>
          </p:nvPr>
        </p:nvSpPr>
        <p:spPr>
          <a:xfrm>
            <a:off x="1097280" y="1916113"/>
            <a:ext cx="10135495" cy="4608512"/>
          </a:xfrm>
        </p:spPr>
        <p:txBody>
          <a:bodyPr>
            <a:normAutofit lnSpcReduction="10000"/>
          </a:bodyPr>
          <a:lstStyle/>
          <a:p>
            <a:pPr marL="514350" indent="-514350">
              <a:buFontTx/>
              <a:buAutoNum type="arabicPeriod"/>
            </a:pPr>
            <a:r>
              <a:rPr lang="en-US" altLang="en-US" sz="2800" dirty="0"/>
              <a:t>Assess the risk </a:t>
            </a:r>
          </a:p>
          <a:p>
            <a:pPr marL="514350" indent="-514350">
              <a:buFontTx/>
              <a:buAutoNum type="arabicPeriod"/>
            </a:pPr>
            <a:r>
              <a:rPr lang="en-US" altLang="en-US" sz="2800" dirty="0"/>
              <a:t>Decide what precautions are needed </a:t>
            </a:r>
          </a:p>
          <a:p>
            <a:pPr marL="514350" indent="-514350">
              <a:buFontTx/>
              <a:buAutoNum type="arabicPeriod"/>
            </a:pPr>
            <a:r>
              <a:rPr lang="en-US" altLang="en-US" sz="2800" dirty="0"/>
              <a:t>Prevent or adequately control exposure</a:t>
            </a:r>
          </a:p>
          <a:p>
            <a:pPr marL="514350" indent="-514350">
              <a:buFontTx/>
              <a:buAutoNum type="arabicPeriod"/>
            </a:pPr>
            <a:r>
              <a:rPr lang="en-US" altLang="en-US" sz="2800" dirty="0"/>
              <a:t>Ensure control measures are used &amp; maintained</a:t>
            </a:r>
          </a:p>
          <a:p>
            <a:pPr marL="514350" indent="-514350">
              <a:buFontTx/>
              <a:buAutoNum type="arabicPeriod"/>
            </a:pPr>
            <a:r>
              <a:rPr lang="en-US" altLang="en-US" sz="2800" dirty="0"/>
              <a:t>Monitor the exposure </a:t>
            </a:r>
          </a:p>
          <a:p>
            <a:pPr marL="514350" indent="-514350">
              <a:buFontTx/>
              <a:buAutoNum type="arabicPeriod"/>
            </a:pPr>
            <a:r>
              <a:rPr lang="en-US" altLang="en-US" sz="2800" dirty="0"/>
              <a:t>Carry out appropriate health surveillance</a:t>
            </a:r>
          </a:p>
          <a:p>
            <a:pPr marL="514350" indent="-514350">
              <a:buFontTx/>
              <a:buAutoNum type="arabicPeriod"/>
            </a:pPr>
            <a:r>
              <a:rPr lang="en-US" altLang="en-US" sz="2800" dirty="0"/>
              <a:t>Prepare plans and procedures for accidents</a:t>
            </a:r>
          </a:p>
          <a:p>
            <a:pPr marL="514350" indent="-514350">
              <a:buFontTx/>
              <a:buAutoNum type="arabicPeriod"/>
            </a:pPr>
            <a:r>
              <a:rPr lang="en-US" altLang="en-US" sz="2800" dirty="0"/>
              <a:t>Ensure employees are properly informed, trained, and supervised; Document.</a:t>
            </a:r>
          </a:p>
        </p:txBody>
      </p:sp>
    </p:spTree>
    <p:extLst>
      <p:ext uri="{BB962C8B-B14F-4D97-AF65-F5344CB8AC3E}">
        <p14:creationId xmlns:p14="http://schemas.microsoft.com/office/powerpoint/2010/main" val="42171064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5298" name="Object 4">
            <a:extLst>
              <a:ext uri="{FF2B5EF4-FFF2-40B4-BE49-F238E27FC236}">
                <a16:creationId xmlns:a16="http://schemas.microsoft.com/office/drawing/2014/main" id="{C2E5FC85-3BE3-4355-ACB2-AAECACA8775F}"/>
              </a:ext>
            </a:extLst>
          </p:cNvPr>
          <p:cNvGraphicFramePr>
            <a:graphicFrameLocks noChangeAspect="1"/>
          </p:cNvGraphicFramePr>
          <p:nvPr>
            <p:extLst>
              <p:ext uri="{D42A27DB-BD31-4B8C-83A1-F6EECF244321}">
                <p14:modId xmlns:p14="http://schemas.microsoft.com/office/powerpoint/2010/main" val="3940125956"/>
              </p:ext>
            </p:extLst>
          </p:nvPr>
        </p:nvGraphicFramePr>
        <p:xfrm>
          <a:off x="2931459" y="0"/>
          <a:ext cx="5508910" cy="6284259"/>
        </p:xfrm>
        <a:graphic>
          <a:graphicData uri="http://schemas.openxmlformats.org/presentationml/2006/ole">
            <mc:AlternateContent xmlns:mc="http://schemas.openxmlformats.org/markup-compatibility/2006">
              <mc:Choice xmlns:v="urn:schemas-microsoft-com:vml" Requires="v">
                <p:oleObj spid="_x0000_s1031" name="Acrobat Document" r:id="rId3" imgW="4663440" imgH="6035040" progId="AcroExch.Document.7">
                  <p:embed/>
                </p:oleObj>
              </mc:Choice>
              <mc:Fallback>
                <p:oleObj name="Acrobat Document" r:id="rId3" imgW="4663440" imgH="6035040" progId="AcroExch.Document.7">
                  <p:embed/>
                  <p:pic>
                    <p:nvPicPr>
                      <p:cNvPr id="55298" name="Object 4">
                        <a:extLst>
                          <a:ext uri="{FF2B5EF4-FFF2-40B4-BE49-F238E27FC236}">
                            <a16:creationId xmlns:a16="http://schemas.microsoft.com/office/drawing/2014/main" id="{C2E5FC85-3BE3-4355-ACB2-AAECACA8775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931459" y="0"/>
                        <a:ext cx="5508910" cy="6284259"/>
                      </a:xfrm>
                      <a:prstGeom prst="rect">
                        <a:avLst/>
                      </a:prstGeom>
                      <a:noFill/>
                      <a:ln>
                        <a:noFill/>
                      </a:ln>
                      <a:effectLst/>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DE99887F-2E60-4AA4-9759-774CBDD050B2}"/>
              </a:ext>
            </a:extLst>
          </p:cNvPr>
          <p:cNvSpPr>
            <a:spLocks noGrp="1" noChangeArrowheads="1"/>
          </p:cNvSpPr>
          <p:nvPr>
            <p:ph type="title"/>
          </p:nvPr>
        </p:nvSpPr>
        <p:spPr/>
        <p:txBody>
          <a:bodyPr/>
          <a:lstStyle/>
          <a:p>
            <a:r>
              <a:rPr lang="en-US" altLang="en-US" dirty="0"/>
              <a:t>Health &amp; Safety Legislation</a:t>
            </a:r>
          </a:p>
        </p:txBody>
      </p:sp>
      <p:sp>
        <p:nvSpPr>
          <p:cNvPr id="8195" name="Content Placeholder 2">
            <a:extLst>
              <a:ext uri="{FF2B5EF4-FFF2-40B4-BE49-F238E27FC236}">
                <a16:creationId xmlns:a16="http://schemas.microsoft.com/office/drawing/2014/main" id="{E6A68F5E-EF8B-47DA-98F5-C7ED5AF05610}"/>
              </a:ext>
            </a:extLst>
          </p:cNvPr>
          <p:cNvSpPr>
            <a:spLocks noGrp="1"/>
          </p:cNvSpPr>
          <p:nvPr>
            <p:ph idx="1"/>
          </p:nvPr>
        </p:nvSpPr>
        <p:spPr>
          <a:xfrm>
            <a:off x="1097281" y="1773239"/>
            <a:ext cx="10058400" cy="4968875"/>
          </a:xfrm>
        </p:spPr>
        <p:txBody>
          <a:bodyPr/>
          <a:lstStyle/>
          <a:p>
            <a:pPr>
              <a:buFont typeface="Arial" panose="020B0604020202020204" pitchFamily="34" charset="0"/>
              <a:buChar char="•"/>
              <a:defRPr/>
            </a:pPr>
            <a:r>
              <a:rPr lang="en-US" sz="2400" dirty="0">
                <a:cs typeface="Tahoma" pitchFamily="34" charset="0"/>
              </a:rPr>
              <a:t> The Health &amp; Safety at Work (NI) Order 1978</a:t>
            </a:r>
          </a:p>
          <a:p>
            <a:pPr marL="0" indent="0">
              <a:buNone/>
              <a:defRPr/>
            </a:pPr>
            <a:endParaRPr lang="en-US" sz="600" dirty="0">
              <a:cs typeface="Tahoma" pitchFamily="34" charset="0"/>
            </a:endParaRPr>
          </a:p>
          <a:p>
            <a:pPr>
              <a:buFont typeface="Arial" panose="020B0604020202020204" pitchFamily="34" charset="0"/>
              <a:buChar char="•"/>
              <a:defRPr/>
            </a:pPr>
            <a:r>
              <a:rPr lang="en-US" sz="2400" dirty="0">
                <a:cs typeface="Tahoma" pitchFamily="34" charset="0"/>
              </a:rPr>
              <a:t> Management of Health and Safety at work Regulations (NI) 1992 updated 2000</a:t>
            </a:r>
          </a:p>
          <a:p>
            <a:pPr marL="0" indent="0">
              <a:buNone/>
              <a:defRPr/>
            </a:pPr>
            <a:endParaRPr lang="en-US" sz="600" dirty="0">
              <a:cs typeface="Tahoma" pitchFamily="34" charset="0"/>
            </a:endParaRPr>
          </a:p>
          <a:p>
            <a:pPr>
              <a:buFont typeface="Arial" panose="020B0604020202020204" pitchFamily="34" charset="0"/>
              <a:buChar char="•"/>
              <a:defRPr/>
            </a:pPr>
            <a:r>
              <a:rPr lang="en-US" sz="2400" dirty="0">
                <a:cs typeface="Tahoma" pitchFamily="34" charset="0"/>
              </a:rPr>
              <a:t> Reporting of Injuries, Diseases and Dangerous Occurrences Regulations (NI) 1997</a:t>
            </a:r>
          </a:p>
          <a:p>
            <a:pPr marL="0" indent="0">
              <a:buNone/>
              <a:defRPr/>
            </a:pPr>
            <a:endParaRPr lang="en-US" sz="600" dirty="0">
              <a:cs typeface="Tahoma" pitchFamily="34" charset="0"/>
            </a:endParaRPr>
          </a:p>
          <a:p>
            <a:pPr>
              <a:buFont typeface="Arial" panose="020B0604020202020204" pitchFamily="34" charset="0"/>
              <a:buChar char="•"/>
              <a:defRPr/>
            </a:pPr>
            <a:r>
              <a:rPr lang="en-US" sz="2400" dirty="0">
                <a:cs typeface="Tahoma" pitchFamily="34" charset="0"/>
              </a:rPr>
              <a:t> Control of Substances Hazardous to Health Regulations (NI) 2003</a:t>
            </a:r>
          </a:p>
          <a:p>
            <a:pPr marL="0" indent="0">
              <a:buNone/>
              <a:defRPr/>
            </a:pPr>
            <a:endParaRPr lang="en-US" sz="600" dirty="0">
              <a:cs typeface="Tahoma" pitchFamily="34" charset="0"/>
            </a:endParaRPr>
          </a:p>
          <a:p>
            <a:pPr>
              <a:buFont typeface="Arial" panose="020B0604020202020204" pitchFamily="34" charset="0"/>
              <a:buChar char="•"/>
              <a:defRPr/>
            </a:pPr>
            <a:r>
              <a:rPr lang="en-US" sz="2400" dirty="0">
                <a:cs typeface="Tahoma" pitchFamily="34" charset="0"/>
              </a:rPr>
              <a:t> Health &amp; Safety Information for Employees Regulations (NI) 1991</a:t>
            </a:r>
          </a:p>
          <a:p>
            <a:pPr marL="0" indent="0">
              <a:buNone/>
              <a:defRPr/>
            </a:pPr>
            <a:endParaRPr lang="en-US" sz="600" dirty="0">
              <a:cs typeface="Tahoma" pitchFamily="34" charset="0"/>
            </a:endParaRPr>
          </a:p>
          <a:p>
            <a:pPr>
              <a:buFont typeface="Arial" panose="020B0604020202020204" pitchFamily="34" charset="0"/>
              <a:buChar char="•"/>
              <a:defRPr/>
            </a:pPr>
            <a:r>
              <a:rPr lang="en-US" sz="2400" dirty="0">
                <a:cs typeface="Tahoma" pitchFamily="34" charset="0"/>
              </a:rPr>
              <a:t> The Independent Health Care Regulations (NI) 2005</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Title 1">
            <a:extLst>
              <a:ext uri="{FF2B5EF4-FFF2-40B4-BE49-F238E27FC236}">
                <a16:creationId xmlns:a16="http://schemas.microsoft.com/office/drawing/2014/main" id="{7C310539-2D89-4B32-B053-C9991E9A6B91}"/>
              </a:ext>
            </a:extLst>
          </p:cNvPr>
          <p:cNvSpPr>
            <a:spLocks noGrp="1" noChangeArrowheads="1"/>
          </p:cNvSpPr>
          <p:nvPr>
            <p:ph type="title"/>
          </p:nvPr>
        </p:nvSpPr>
        <p:spPr/>
        <p:txBody>
          <a:bodyPr/>
          <a:lstStyle/>
          <a:p>
            <a:r>
              <a:rPr lang="en-US" altLang="en-US"/>
              <a:t>Safety Data sheets</a:t>
            </a:r>
          </a:p>
        </p:txBody>
      </p:sp>
      <p:sp>
        <p:nvSpPr>
          <p:cNvPr id="57347" name="Content Placeholder 2">
            <a:extLst>
              <a:ext uri="{FF2B5EF4-FFF2-40B4-BE49-F238E27FC236}">
                <a16:creationId xmlns:a16="http://schemas.microsoft.com/office/drawing/2014/main" id="{55A37C10-2CFE-487E-AB6C-303CE1E36A04}"/>
              </a:ext>
            </a:extLst>
          </p:cNvPr>
          <p:cNvSpPr>
            <a:spLocks noGrp="1" noChangeArrowheads="1"/>
          </p:cNvSpPr>
          <p:nvPr>
            <p:ph idx="1"/>
          </p:nvPr>
        </p:nvSpPr>
        <p:spPr>
          <a:xfrm>
            <a:off x="1097279" y="1981200"/>
            <a:ext cx="10198249" cy="4687888"/>
          </a:xfrm>
        </p:spPr>
        <p:txBody>
          <a:bodyPr/>
          <a:lstStyle/>
          <a:p>
            <a:r>
              <a:rPr lang="en-US" altLang="en-US" sz="2800" dirty="0"/>
              <a:t>Complicated?  To find out about health risks and emergency situations use: </a:t>
            </a:r>
          </a:p>
          <a:p>
            <a:pPr>
              <a:buFontTx/>
              <a:buNone/>
            </a:pPr>
            <a:r>
              <a:rPr lang="en-US" altLang="en-US" sz="2800" dirty="0"/>
              <a:t>	- Part 4 -8:  tells about emergencies, storage, handling.</a:t>
            </a:r>
          </a:p>
          <a:p>
            <a:pPr>
              <a:buFontTx/>
              <a:buNone/>
            </a:pPr>
            <a:r>
              <a:rPr lang="en-US" altLang="en-US" sz="2800" dirty="0"/>
              <a:t>	- Part 15: tells about dangers </a:t>
            </a:r>
          </a:p>
          <a:p>
            <a:pPr>
              <a:buFontTx/>
              <a:buNone/>
            </a:pPr>
            <a:endParaRPr lang="en-US" altLang="en-US" dirty="0"/>
          </a:p>
          <a:p>
            <a:r>
              <a:rPr lang="en-US" altLang="en-US" sz="2800" dirty="0"/>
              <a:t>Risk Phrase (R-phrase) found in section 15 is very important as it indicates how potentially dangerous a product is (e.g. if is carcinogenic)</a:t>
            </a:r>
            <a:r>
              <a:rPr lang="en-US" altLang="en-US" sz="3000" dirty="0"/>
              <a:t>                           </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Title 1">
            <a:extLst>
              <a:ext uri="{FF2B5EF4-FFF2-40B4-BE49-F238E27FC236}">
                <a16:creationId xmlns:a16="http://schemas.microsoft.com/office/drawing/2014/main" id="{FBD414C9-13AA-4FCA-9622-FAC67702C714}"/>
              </a:ext>
            </a:extLst>
          </p:cNvPr>
          <p:cNvSpPr>
            <a:spLocks noGrp="1" noChangeArrowheads="1"/>
          </p:cNvSpPr>
          <p:nvPr>
            <p:ph type="title"/>
          </p:nvPr>
        </p:nvSpPr>
        <p:spPr>
          <a:xfrm>
            <a:off x="1809751" y="333375"/>
            <a:ext cx="5870575" cy="1079500"/>
          </a:xfrm>
        </p:spPr>
        <p:txBody>
          <a:bodyPr/>
          <a:lstStyle/>
          <a:p>
            <a:r>
              <a:rPr lang="en-US" altLang="en-US" sz="4000" dirty="0"/>
              <a:t>Symbol System</a:t>
            </a:r>
            <a:r>
              <a:rPr lang="en-US" altLang="en-US" sz="3400" dirty="0"/>
              <a:t> </a:t>
            </a:r>
            <a:endParaRPr lang="en-US" altLang="en-US" sz="2800" dirty="0"/>
          </a:p>
        </p:txBody>
      </p:sp>
      <p:pic>
        <p:nvPicPr>
          <p:cNvPr id="59395" name="Picture 2">
            <a:extLst>
              <a:ext uri="{FF2B5EF4-FFF2-40B4-BE49-F238E27FC236}">
                <a16:creationId xmlns:a16="http://schemas.microsoft.com/office/drawing/2014/main" id="{2EAB86F2-7400-4B4D-94B5-48CE79008857}"/>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096000" y="2276476"/>
            <a:ext cx="3581400" cy="3489325"/>
          </a:xfrm>
          <a:noFill/>
        </p:spPr>
      </p:pic>
      <p:sp>
        <p:nvSpPr>
          <p:cNvPr id="59396" name="Text Box 5">
            <a:extLst>
              <a:ext uri="{FF2B5EF4-FFF2-40B4-BE49-F238E27FC236}">
                <a16:creationId xmlns:a16="http://schemas.microsoft.com/office/drawing/2014/main" id="{C39F3D86-4450-480E-958E-9A95E8587272}"/>
              </a:ext>
            </a:extLst>
          </p:cNvPr>
          <p:cNvSpPr txBox="1">
            <a:spLocks noChangeArrowheads="1"/>
          </p:cNvSpPr>
          <p:nvPr/>
        </p:nvSpPr>
        <p:spPr bwMode="auto">
          <a:xfrm>
            <a:off x="1174376" y="2708275"/>
            <a:ext cx="4416799" cy="224676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spcBef>
                <a:spcPct val="20000"/>
              </a:spcBef>
              <a:buChar char="•"/>
              <a:defRPr sz="3200">
                <a:solidFill>
                  <a:schemeClr val="tx1"/>
                </a:solidFill>
                <a:latin typeface="Tahoma" panose="020B0604030504040204" pitchFamily="34" charset="0"/>
              </a:defRPr>
            </a:lvl1pPr>
            <a:lvl2pPr marL="742950" indent="-285750">
              <a:spcBef>
                <a:spcPct val="20000"/>
              </a:spcBef>
              <a:defRPr sz="2800">
                <a:solidFill>
                  <a:schemeClr val="tx1"/>
                </a:solidFill>
                <a:latin typeface="Tahoma" panose="020B0604030504040204" pitchFamily="34" charset="0"/>
              </a:defRPr>
            </a:lvl2pPr>
            <a:lvl3pPr marL="1143000" indent="-228600">
              <a:spcBef>
                <a:spcPct val="20000"/>
              </a:spcBef>
              <a:buChar char="•"/>
              <a:defRPr sz="2400">
                <a:solidFill>
                  <a:schemeClr val="tx1"/>
                </a:solidFill>
                <a:latin typeface="Tahoma" panose="020B0604030504040204" pitchFamily="34" charset="0"/>
              </a:defRPr>
            </a:lvl3pPr>
            <a:lvl4pPr marL="1600200" indent="-228600">
              <a:spcBef>
                <a:spcPct val="20000"/>
              </a:spcBef>
              <a:buChar char="–"/>
              <a:defRPr sz="2000">
                <a:solidFill>
                  <a:schemeClr val="tx1"/>
                </a:solidFill>
                <a:latin typeface="Tahoma" panose="020B0604030504040204" pitchFamily="34" charset="0"/>
              </a:defRPr>
            </a:lvl4pPr>
            <a:lvl5pPr marL="2057400" indent="-228600">
              <a:spcBef>
                <a:spcPct val="20000"/>
              </a:spcBef>
              <a:buChar char="»"/>
              <a:defRPr sz="2000">
                <a:solidFill>
                  <a:schemeClr val="tx1"/>
                </a:solidFill>
                <a:latin typeface="Tahoma" panose="020B0604030504040204" pitchFamily="34" charset="0"/>
              </a:defRPr>
            </a:lvl5pPr>
            <a:lvl6pPr marL="2514600" indent="-228600" eaLnBrk="0" fontAlgn="base" hangingPunct="0">
              <a:spcBef>
                <a:spcPct val="20000"/>
              </a:spcBef>
              <a:spcAft>
                <a:spcPct val="0"/>
              </a:spcAft>
              <a:buChar char="»"/>
              <a:defRPr sz="2000">
                <a:solidFill>
                  <a:schemeClr val="tx1"/>
                </a:solidFill>
                <a:latin typeface="Tahoma" panose="020B0604030504040204" pitchFamily="34" charset="0"/>
              </a:defRPr>
            </a:lvl6pPr>
            <a:lvl7pPr marL="2971800" indent="-228600" eaLnBrk="0" fontAlgn="base" hangingPunct="0">
              <a:spcBef>
                <a:spcPct val="20000"/>
              </a:spcBef>
              <a:spcAft>
                <a:spcPct val="0"/>
              </a:spcAft>
              <a:buChar char="»"/>
              <a:defRPr sz="2000">
                <a:solidFill>
                  <a:schemeClr val="tx1"/>
                </a:solidFill>
                <a:latin typeface="Tahoma" panose="020B0604030504040204" pitchFamily="34" charset="0"/>
              </a:defRPr>
            </a:lvl7pPr>
            <a:lvl8pPr marL="3429000" indent="-228600" eaLnBrk="0" fontAlgn="base" hangingPunct="0">
              <a:spcBef>
                <a:spcPct val="20000"/>
              </a:spcBef>
              <a:spcAft>
                <a:spcPct val="0"/>
              </a:spcAft>
              <a:buChar char="»"/>
              <a:defRPr sz="2000">
                <a:solidFill>
                  <a:schemeClr val="tx1"/>
                </a:solidFill>
                <a:latin typeface="Tahoma" panose="020B0604030504040204" pitchFamily="34" charset="0"/>
              </a:defRPr>
            </a:lvl8pPr>
            <a:lvl9pPr marL="3886200" indent="-228600" eaLnBrk="0" fontAlgn="base" hangingPunct="0">
              <a:spcBef>
                <a:spcPct val="20000"/>
              </a:spcBef>
              <a:spcAft>
                <a:spcPct val="0"/>
              </a:spcAft>
              <a:buChar char="»"/>
              <a:defRPr sz="2000">
                <a:solidFill>
                  <a:schemeClr val="tx1"/>
                </a:solidFill>
                <a:latin typeface="Tahoma" panose="020B0604030504040204" pitchFamily="34" charset="0"/>
              </a:defRPr>
            </a:lvl9pPr>
          </a:lstStyle>
          <a:p>
            <a:pPr eaLnBrk="1" hangingPunct="1">
              <a:spcBef>
                <a:spcPct val="0"/>
              </a:spcBef>
              <a:buFontTx/>
              <a:buNone/>
            </a:pPr>
            <a:r>
              <a:rPr lang="en-US" altLang="en-US" sz="2800" dirty="0">
                <a:solidFill>
                  <a:schemeClr val="tx2"/>
                </a:solidFill>
              </a:rPr>
              <a:t>International symbols  replaced the European symbols in 2009 – important to read the hazard statements.</a:t>
            </a:r>
            <a:endParaRPr lang="en-GB" altLang="en-US" sz="2800" dirty="0">
              <a:solidFill>
                <a:schemeClr val="tx2"/>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93A181-AEFD-40C8-1090-A1EBD1A1D54C}"/>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Anaesthetic gases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F4E6D6A8-3E93-5ABD-5531-614014904A96}"/>
              </a:ext>
            </a:extLst>
          </p:cNvPr>
          <p:cNvSpPr>
            <a:spLocks noGrp="1"/>
          </p:cNvSpPr>
          <p:nvPr>
            <p:ph idx="1"/>
          </p:nvPr>
        </p:nvSpPr>
        <p:spPr>
          <a:xfrm>
            <a:off x="970384" y="1362269"/>
            <a:ext cx="10383415" cy="4814694"/>
          </a:xfrm>
        </p:spPr>
        <p:txBody>
          <a:bodyPr anchor="ctr">
            <a:normAutofit/>
          </a:bodyPr>
          <a:lstStyle/>
          <a:p>
            <a:pPr>
              <a:buFont typeface="Wingdings" panose="05000000000000000000" pitchFamily="2" charset="2"/>
              <a:buChar char="§"/>
            </a:pPr>
            <a:endParaRPr lang="en-GB" sz="2200" b="0" i="0" dirty="0">
              <a:effectLst/>
              <a:latin typeface="FS Albert"/>
            </a:endParaRPr>
          </a:p>
          <a:p>
            <a:pPr>
              <a:buFont typeface="Wingdings" panose="05000000000000000000" pitchFamily="2" charset="2"/>
              <a:buChar char="§"/>
            </a:pPr>
            <a:r>
              <a:rPr lang="en-GB" sz="2200" dirty="0">
                <a:latin typeface="FS Albert"/>
              </a:rPr>
              <a:t> Nitrous Oxide for inhalation sedation  </a:t>
            </a:r>
            <a:endParaRPr lang="en-GB" sz="2200" b="0" i="0" dirty="0">
              <a:effectLst/>
              <a:latin typeface="FS Albert"/>
            </a:endParaRPr>
          </a:p>
          <a:p>
            <a:pPr>
              <a:buFont typeface="Wingdings" panose="05000000000000000000" pitchFamily="2" charset="2"/>
              <a:buChar char="§"/>
            </a:pPr>
            <a:r>
              <a:rPr lang="en-GB" sz="2200" b="0" i="0" dirty="0">
                <a:effectLst/>
                <a:latin typeface="FS Albert"/>
              </a:rPr>
              <a:t> Concern in early stages of pregnancy </a:t>
            </a:r>
          </a:p>
          <a:p>
            <a:pPr>
              <a:buFont typeface="Wingdings" panose="05000000000000000000" pitchFamily="2" charset="2"/>
              <a:buChar char="§"/>
            </a:pPr>
            <a:r>
              <a:rPr lang="en-GB" sz="2200" b="0" i="0" dirty="0">
                <a:effectLst/>
                <a:latin typeface="FS Albert"/>
              </a:rPr>
              <a:t> </a:t>
            </a:r>
            <a:r>
              <a:rPr lang="en-GB" sz="2200" b="1" i="0" u="none" strike="noStrike" dirty="0">
                <a:solidFill>
                  <a:schemeClr val="accent2">
                    <a:lumMod val="75000"/>
                  </a:schemeClr>
                </a:solidFill>
                <a:effectLst/>
                <a:latin typeface="FS Albert"/>
                <a:hlinkClick r:id="rId3">
                  <a:extLst>
                    <a:ext uri="{A12FA001-AC4F-418D-AE19-62706E023703}">
                      <ahyp:hlinkClr xmlns:ahyp="http://schemas.microsoft.com/office/drawing/2018/hyperlinkcolor" val="tx"/>
                    </a:ext>
                  </a:extLst>
                </a:hlinkClick>
              </a:rPr>
              <a:t>Workplace Exposure Limits</a:t>
            </a:r>
            <a:r>
              <a:rPr lang="en-GB" sz="2200" b="0" i="0" dirty="0">
                <a:effectLst/>
                <a:latin typeface="FS Albert"/>
              </a:rPr>
              <a:t> (WELs) are not exceeded and, if necessary, undertake personal sampling.</a:t>
            </a:r>
          </a:p>
          <a:p>
            <a:pPr>
              <a:buFont typeface="Wingdings" panose="05000000000000000000" pitchFamily="2" charset="2"/>
              <a:buChar char="§"/>
            </a:pPr>
            <a:r>
              <a:rPr lang="en-GB" sz="2200" dirty="0">
                <a:latin typeface="FS Albert"/>
              </a:rPr>
              <a:t> Weekly safety checks: </a:t>
            </a:r>
          </a:p>
          <a:p>
            <a:pPr marL="0" indent="0">
              <a:buNone/>
            </a:pPr>
            <a:r>
              <a:rPr lang="en-GB" sz="2200" dirty="0">
                <a:latin typeface="FS Albert"/>
              </a:rPr>
              <a:t>   - Working scavenging &amp; ventilation equipment </a:t>
            </a:r>
          </a:p>
          <a:p>
            <a:pPr marL="0" indent="0">
              <a:buNone/>
            </a:pPr>
            <a:r>
              <a:rPr lang="en-GB" sz="2200" b="0" i="0" dirty="0">
                <a:effectLst/>
                <a:latin typeface="FS Albert"/>
              </a:rPr>
              <a:t>   - Staff adequately trained to use</a:t>
            </a:r>
          </a:p>
          <a:p>
            <a:pPr marL="0" indent="0">
              <a:buNone/>
            </a:pPr>
            <a:r>
              <a:rPr lang="en-GB" sz="2200" dirty="0">
                <a:latin typeface="FS Albert"/>
              </a:rPr>
              <a:t>   - Manufacturers instructions followed </a:t>
            </a:r>
          </a:p>
        </p:txBody>
      </p:sp>
      <p:sp>
        <p:nvSpPr>
          <p:cNvPr id="4" name="TextBox 3">
            <a:extLst>
              <a:ext uri="{FF2B5EF4-FFF2-40B4-BE49-F238E27FC236}">
                <a16:creationId xmlns:a16="http://schemas.microsoft.com/office/drawing/2014/main" id="{EC256499-91A7-41C5-886D-D579B5077CF0}"/>
              </a:ext>
            </a:extLst>
          </p:cNvPr>
          <p:cNvSpPr txBox="1"/>
          <p:nvPr/>
        </p:nvSpPr>
        <p:spPr>
          <a:xfrm>
            <a:off x="1194318" y="727788"/>
            <a:ext cx="10027298" cy="523220"/>
          </a:xfrm>
          <a:prstGeom prst="rect">
            <a:avLst/>
          </a:prstGeom>
          <a:noFill/>
        </p:spPr>
        <p:txBody>
          <a:bodyPr wrap="square" rtlCol="0">
            <a:spAutoFit/>
          </a:bodyPr>
          <a:lstStyle/>
          <a:p>
            <a:r>
              <a:rPr lang="en-GB" sz="2800" dirty="0"/>
              <a:t>Sedation and Anaesthetic Gases </a:t>
            </a:r>
          </a:p>
        </p:txBody>
      </p:sp>
    </p:spTree>
    <p:extLst>
      <p:ext uri="{BB962C8B-B14F-4D97-AF65-F5344CB8AC3E}">
        <p14:creationId xmlns:p14="http://schemas.microsoft.com/office/powerpoint/2010/main" val="304901526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2B0E2277-DEBC-43A7-A5D6-BE1AEC00F04B}"/>
              </a:ext>
            </a:extLst>
          </p:cNvPr>
          <p:cNvSpPr>
            <a:spLocks noGrp="1"/>
          </p:cNvSpPr>
          <p:nvPr>
            <p:ph type="body" idx="1"/>
          </p:nvPr>
        </p:nvSpPr>
        <p:spPr/>
        <p:txBody>
          <a:bodyPr/>
          <a:lstStyle/>
          <a:p>
            <a:r>
              <a:rPr lang="en-GB" dirty="0"/>
              <a:t>External Storage </a:t>
            </a:r>
          </a:p>
        </p:txBody>
      </p:sp>
      <p:sp>
        <p:nvSpPr>
          <p:cNvPr id="3" name="Content Placeholder 2">
            <a:extLst>
              <a:ext uri="{FF2B5EF4-FFF2-40B4-BE49-F238E27FC236}">
                <a16:creationId xmlns:a16="http://schemas.microsoft.com/office/drawing/2014/main" id="{3E4EB974-DC7A-7139-AD14-374757FA0D1D}"/>
              </a:ext>
            </a:extLst>
          </p:cNvPr>
          <p:cNvSpPr>
            <a:spLocks noGrp="1"/>
          </p:cNvSpPr>
          <p:nvPr>
            <p:ph sz="half" idx="2"/>
          </p:nvPr>
        </p:nvSpPr>
        <p:spPr>
          <a:xfrm>
            <a:off x="1097280" y="2582334"/>
            <a:ext cx="4937760" cy="1980335"/>
          </a:xfrm>
        </p:spPr>
        <p:txBody>
          <a:bodyPr anchor="ctr">
            <a:normAutofit/>
          </a:bodyPr>
          <a:lstStyle/>
          <a:p>
            <a:pPr>
              <a:buFont typeface="Wingdings" panose="05000000000000000000" pitchFamily="2" charset="2"/>
              <a:buChar char="§"/>
            </a:pPr>
            <a:r>
              <a:rPr lang="en-GB" b="0" i="0" dirty="0">
                <a:effectLst/>
                <a:latin typeface="FS Albert"/>
              </a:rPr>
              <a:t> </a:t>
            </a:r>
            <a:r>
              <a:rPr lang="en-GB" sz="2400" b="0" i="0" dirty="0">
                <a:effectLst/>
                <a:latin typeface="Calibri" panose="020F0502020204030204" pitchFamily="34" charset="0"/>
                <a:ea typeface="Calibri" panose="020F0502020204030204" pitchFamily="34" charset="0"/>
                <a:cs typeface="Calibri" panose="020F0502020204030204" pitchFamily="34" charset="0"/>
              </a:rPr>
              <a:t>External well ventilated store </a:t>
            </a:r>
          </a:p>
          <a:p>
            <a:pPr>
              <a:buFont typeface="Wingdings" panose="05000000000000000000" pitchFamily="2" charset="2"/>
              <a:buChar char="§"/>
            </a:pPr>
            <a:r>
              <a:rPr lang="en-GB" sz="2400" dirty="0">
                <a:latin typeface="Calibri" panose="020F0502020204030204" pitchFamily="34" charset="0"/>
                <a:ea typeface="Calibri" panose="020F0502020204030204" pitchFamily="34" charset="0"/>
                <a:cs typeface="Calibri" panose="020F0502020204030204" pitchFamily="34" charset="0"/>
              </a:rPr>
              <a:t> Piped supply to point of use </a:t>
            </a:r>
          </a:p>
          <a:p>
            <a:pPr>
              <a:buFont typeface="Wingdings" panose="05000000000000000000" pitchFamily="2" charset="2"/>
              <a:buChar char="§"/>
            </a:pPr>
            <a:endParaRPr lang="en-GB" b="0" i="0" dirty="0">
              <a:effectLst/>
              <a:latin typeface="FS Albert"/>
            </a:endParaRPr>
          </a:p>
          <a:p>
            <a:endParaRPr lang="en-US" dirty="0"/>
          </a:p>
        </p:txBody>
      </p:sp>
      <p:sp>
        <p:nvSpPr>
          <p:cNvPr id="5" name="Text Placeholder 4">
            <a:extLst>
              <a:ext uri="{FF2B5EF4-FFF2-40B4-BE49-F238E27FC236}">
                <a16:creationId xmlns:a16="http://schemas.microsoft.com/office/drawing/2014/main" id="{DDC4DFD8-9321-41D7-89E4-A969D7957365}"/>
              </a:ext>
            </a:extLst>
          </p:cNvPr>
          <p:cNvSpPr>
            <a:spLocks noGrp="1"/>
          </p:cNvSpPr>
          <p:nvPr>
            <p:ph type="body" sz="quarter" idx="3"/>
          </p:nvPr>
        </p:nvSpPr>
        <p:spPr/>
        <p:txBody>
          <a:bodyPr/>
          <a:lstStyle/>
          <a:p>
            <a:r>
              <a:rPr lang="en-GB" dirty="0"/>
              <a:t>Internal storage </a:t>
            </a:r>
          </a:p>
        </p:txBody>
      </p:sp>
      <p:sp>
        <p:nvSpPr>
          <p:cNvPr id="6" name="Content Placeholder 5">
            <a:extLst>
              <a:ext uri="{FF2B5EF4-FFF2-40B4-BE49-F238E27FC236}">
                <a16:creationId xmlns:a16="http://schemas.microsoft.com/office/drawing/2014/main" id="{3750A488-A7BA-441D-B27F-6C9029B20B19}"/>
              </a:ext>
            </a:extLst>
          </p:cNvPr>
          <p:cNvSpPr>
            <a:spLocks noGrp="1"/>
          </p:cNvSpPr>
          <p:nvPr>
            <p:ph sz="quarter" idx="4"/>
          </p:nvPr>
        </p:nvSpPr>
        <p:spPr>
          <a:xfrm>
            <a:off x="6217920" y="2582334"/>
            <a:ext cx="4937760" cy="1980335"/>
          </a:xfrm>
        </p:spPr>
        <p:txBody>
          <a:bodyPr>
            <a:normAutofit/>
          </a:bodyPr>
          <a:lstStyle/>
          <a:p>
            <a:pPr>
              <a:buFont typeface="Wingdings" panose="05000000000000000000" pitchFamily="2" charset="2"/>
              <a:buChar char="§"/>
            </a:pPr>
            <a:r>
              <a:rPr lang="en-GB" sz="2400" dirty="0"/>
              <a:t> Fire resistant enclosure </a:t>
            </a:r>
          </a:p>
          <a:p>
            <a:pPr>
              <a:buFont typeface="Wingdings" panose="05000000000000000000" pitchFamily="2" charset="2"/>
              <a:buChar char="§"/>
            </a:pPr>
            <a:r>
              <a:rPr lang="en-GB" sz="2400" dirty="0"/>
              <a:t> Well ventilated to outside </a:t>
            </a:r>
          </a:p>
          <a:p>
            <a:pPr>
              <a:buFont typeface="Wingdings" panose="05000000000000000000" pitchFamily="2" charset="2"/>
              <a:buChar char="§"/>
            </a:pPr>
            <a:r>
              <a:rPr lang="en-GB" sz="2400" dirty="0"/>
              <a:t> Keep stock low </a:t>
            </a:r>
          </a:p>
          <a:p>
            <a:pPr>
              <a:buFont typeface="Wingdings" panose="05000000000000000000" pitchFamily="2" charset="2"/>
              <a:buChar char="§"/>
            </a:pPr>
            <a:endParaRPr lang="en-GB" dirty="0"/>
          </a:p>
        </p:txBody>
      </p:sp>
      <p:sp>
        <p:nvSpPr>
          <p:cNvPr id="8" name="Title 7">
            <a:extLst>
              <a:ext uri="{FF2B5EF4-FFF2-40B4-BE49-F238E27FC236}">
                <a16:creationId xmlns:a16="http://schemas.microsoft.com/office/drawing/2014/main" id="{57012838-88FB-4C54-96B0-66EC04C1E03F}"/>
              </a:ext>
            </a:extLst>
          </p:cNvPr>
          <p:cNvSpPr>
            <a:spLocks noGrp="1"/>
          </p:cNvSpPr>
          <p:nvPr>
            <p:ph type="title"/>
          </p:nvPr>
        </p:nvSpPr>
        <p:spPr/>
        <p:txBody>
          <a:bodyPr/>
          <a:lstStyle/>
          <a:p>
            <a:r>
              <a:rPr lang="en-GB" dirty="0"/>
              <a:t>Gas Cylinders </a:t>
            </a:r>
          </a:p>
        </p:txBody>
      </p:sp>
      <p:sp>
        <p:nvSpPr>
          <p:cNvPr id="9" name="TextBox 8">
            <a:extLst>
              <a:ext uri="{FF2B5EF4-FFF2-40B4-BE49-F238E27FC236}">
                <a16:creationId xmlns:a16="http://schemas.microsoft.com/office/drawing/2014/main" id="{366B5243-4A77-4D74-891F-B827F92CBCDB}"/>
              </a:ext>
            </a:extLst>
          </p:cNvPr>
          <p:cNvSpPr txBox="1"/>
          <p:nvPr/>
        </p:nvSpPr>
        <p:spPr>
          <a:xfrm>
            <a:off x="2761861" y="4520476"/>
            <a:ext cx="6053701" cy="830997"/>
          </a:xfrm>
          <a:prstGeom prst="rect">
            <a:avLst/>
          </a:prstGeom>
          <a:noFill/>
        </p:spPr>
        <p:txBody>
          <a:bodyPr wrap="square" rtlCol="0">
            <a:spAutoFit/>
          </a:bodyPr>
          <a:lstStyle/>
          <a:p>
            <a:r>
              <a:rPr lang="en-GB" sz="2400" dirty="0">
                <a:latin typeface="Calibri" panose="020F0502020204030204" pitchFamily="34" charset="0"/>
                <a:ea typeface="Calibri" panose="020F0502020204030204" pitchFamily="34" charset="0"/>
                <a:cs typeface="Calibri" panose="020F0502020204030204" pitchFamily="34" charset="0"/>
              </a:rPr>
              <a:t>Medical oxygen usually has a three-year shelf life and cylinders should be replaced or refilled</a:t>
            </a:r>
          </a:p>
        </p:txBody>
      </p:sp>
    </p:spTree>
    <p:extLst>
      <p:ext uri="{BB962C8B-B14F-4D97-AF65-F5344CB8AC3E}">
        <p14:creationId xmlns:p14="http://schemas.microsoft.com/office/powerpoint/2010/main" val="2441102005"/>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xEl>
                                              <p:pRg st="0" end="0"/>
                                            </p:txEl>
                                          </p:spTgt>
                                        </p:tgtEl>
                                        <p:attrNameLst>
                                          <p:attrName>style.visibility</p:attrName>
                                        </p:attrNameLst>
                                      </p:cBhvr>
                                      <p:to>
                                        <p:strVal val="visible"/>
                                      </p:to>
                                    </p:set>
                                    <p:animEffect transition="in" filter="fade">
                                      <p:cBhvr>
                                        <p:cTn id="7" dur="1000"/>
                                        <p:tgtEl>
                                          <p:spTgt spid="9">
                                            <p:txEl>
                                              <p:pRg st="0" end="0"/>
                                            </p:txEl>
                                          </p:spTgt>
                                        </p:tgtEl>
                                      </p:cBhvr>
                                    </p:animEffect>
                                    <p:anim calcmode="lin" valueType="num">
                                      <p:cBhvr>
                                        <p:cTn id="8" dur="1000" fill="hold"/>
                                        <p:tgtEl>
                                          <p:spTgt spid="9">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9">
                                            <p:txEl>
                                              <p:pRg st="0" end="0"/>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757E01-7556-B20F-76CC-EEDCBF5FC67D}"/>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Mercury and amalgam</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262088CD-18B6-F792-0E21-B9B913A0B41C}"/>
              </a:ext>
            </a:extLst>
          </p:cNvPr>
          <p:cNvSpPr>
            <a:spLocks noGrp="1"/>
          </p:cNvSpPr>
          <p:nvPr>
            <p:ph idx="1"/>
          </p:nvPr>
        </p:nvSpPr>
        <p:spPr>
          <a:xfrm>
            <a:off x="1246096" y="1021649"/>
            <a:ext cx="10071846" cy="5585619"/>
          </a:xfrm>
        </p:spPr>
        <p:txBody>
          <a:bodyPr anchor="ctr">
            <a:normAutofit/>
          </a:bodyPr>
          <a:lstStyle/>
          <a:p>
            <a:r>
              <a:rPr lang="en-GB" sz="2400" b="0" i="0" dirty="0">
                <a:effectLst/>
                <a:latin typeface="FS Albert"/>
              </a:rPr>
              <a:t>Mercury </a:t>
            </a:r>
          </a:p>
          <a:p>
            <a:r>
              <a:rPr lang="en-GB" sz="2400" dirty="0">
                <a:latin typeface="FS Albert"/>
              </a:rPr>
              <a:t>I</a:t>
            </a:r>
            <a:r>
              <a:rPr lang="en-GB" sz="2400" b="0" i="0" dirty="0">
                <a:effectLst/>
                <a:latin typeface="FS Albert"/>
              </a:rPr>
              <a:t>n any form is potentially hazardous, so unnecessary exposure should be prevented. General precautions include:</a:t>
            </a:r>
          </a:p>
          <a:p>
            <a:pPr>
              <a:buFont typeface="Arial" panose="020B0604020202020204" pitchFamily="34" charset="0"/>
              <a:buChar char="•"/>
            </a:pPr>
            <a:r>
              <a:rPr lang="en-GB" sz="2400" b="0" i="0" dirty="0">
                <a:effectLst/>
                <a:latin typeface="FS Albert"/>
              </a:rPr>
              <a:t>Training those working with mercury to follow safe handling procedures when dealing with mercury spills and disposing of contaminated materials</a:t>
            </a:r>
          </a:p>
          <a:p>
            <a:pPr>
              <a:buFont typeface="Arial" panose="020B0604020202020204" pitchFamily="34" charset="0"/>
              <a:buChar char="•"/>
            </a:pPr>
            <a:r>
              <a:rPr lang="en-GB" sz="2400" b="0" i="0" dirty="0">
                <a:effectLst/>
                <a:latin typeface="FS Albert"/>
              </a:rPr>
              <a:t>Using pre-proportioned amalgam capsules to reduce exposure and encourage safe handling, ensuring you comply with COSHH requirements</a:t>
            </a:r>
          </a:p>
          <a:p>
            <a:pPr>
              <a:buFont typeface="Arial" panose="020B0604020202020204" pitchFamily="34" charset="0"/>
              <a:buChar char="•"/>
            </a:pPr>
            <a:r>
              <a:rPr lang="en-GB" sz="2400" b="0" i="0" dirty="0">
                <a:effectLst/>
                <a:latin typeface="FS Albert"/>
              </a:rPr>
              <a:t>Good ventilation, preferably using a ventilation system that exhausts to the outside of the building or encouraging a fresh supply of air by opening a surgery window. Recycling conditioning systems are not recommended.</a:t>
            </a:r>
          </a:p>
          <a:p>
            <a:pPr>
              <a:buFont typeface="Arial" panose="020B0604020202020204" pitchFamily="34" charset="0"/>
              <a:buChar char="•"/>
            </a:pPr>
            <a:r>
              <a:rPr lang="en-GB" sz="2400" dirty="0">
                <a:latin typeface="FS Albert"/>
              </a:rPr>
              <a:t>Amalgam being phased out 2034</a:t>
            </a:r>
            <a:endParaRPr lang="en-GB" sz="2400" b="0" i="0" dirty="0">
              <a:effectLst/>
              <a:latin typeface="FS Albert"/>
            </a:endParaRPr>
          </a:p>
          <a:p>
            <a:endParaRPr lang="en-US" sz="2400" dirty="0"/>
          </a:p>
        </p:txBody>
      </p:sp>
    </p:spTree>
    <p:extLst>
      <p:ext uri="{BB962C8B-B14F-4D97-AF65-F5344CB8AC3E}">
        <p14:creationId xmlns:p14="http://schemas.microsoft.com/office/powerpoint/2010/main" val="1183740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333F89-7001-10F4-0EA2-710E9B1C881E}"/>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Hazardous substances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0742B0CD-B478-8AF8-A15A-FCC4EC8A1038}"/>
              </a:ext>
            </a:extLst>
          </p:cNvPr>
          <p:cNvSpPr>
            <a:spLocks noGrp="1"/>
          </p:cNvSpPr>
          <p:nvPr>
            <p:ph idx="1"/>
          </p:nvPr>
        </p:nvSpPr>
        <p:spPr>
          <a:xfrm>
            <a:off x="995082" y="2017059"/>
            <a:ext cx="10358717" cy="4159904"/>
          </a:xfrm>
        </p:spPr>
        <p:txBody>
          <a:bodyPr anchor="ctr">
            <a:normAutofit lnSpcReduction="10000"/>
          </a:bodyPr>
          <a:lstStyle/>
          <a:p>
            <a:r>
              <a:rPr lang="en-GB" sz="2600" b="0" i="0" dirty="0">
                <a:effectLst/>
                <a:latin typeface="FS Albert"/>
              </a:rPr>
              <a:t>The Control of Substances Hazardous to Health Regulations 2002 (COSHH) protect workers against ill health and injury caused by exposure to hazardous substances and to eliminate or reduce their exposure. Hazardous substances include:</a:t>
            </a:r>
          </a:p>
          <a:p>
            <a:pPr>
              <a:buFont typeface="Arial" panose="020B0604020202020204" pitchFamily="34" charset="0"/>
              <a:buChar char="•"/>
            </a:pPr>
            <a:r>
              <a:rPr lang="en-GB" sz="2600" b="0" i="0" dirty="0">
                <a:effectLst/>
                <a:latin typeface="FS Albert"/>
              </a:rPr>
              <a:t>Biological agents (for example, blood and saliva)</a:t>
            </a:r>
          </a:p>
          <a:p>
            <a:pPr>
              <a:buFont typeface="Arial" panose="020B0604020202020204" pitchFamily="34" charset="0"/>
              <a:buChar char="•"/>
            </a:pPr>
            <a:r>
              <a:rPr lang="en-GB" sz="2600" b="0" i="0" dirty="0">
                <a:effectLst/>
                <a:latin typeface="FS Albert"/>
              </a:rPr>
              <a:t>Chemicals and products containing chemicals</a:t>
            </a:r>
          </a:p>
          <a:p>
            <a:pPr>
              <a:buFont typeface="Arial" panose="020B0604020202020204" pitchFamily="34" charset="0"/>
              <a:buChar char="•"/>
            </a:pPr>
            <a:r>
              <a:rPr lang="en-GB" sz="2600" b="0" i="0" dirty="0">
                <a:effectLst/>
                <a:latin typeface="FS Albert"/>
              </a:rPr>
              <a:t>Dusts, fumes, mists and vapours</a:t>
            </a:r>
          </a:p>
          <a:p>
            <a:pPr>
              <a:buFont typeface="Arial" panose="020B0604020202020204" pitchFamily="34" charset="0"/>
              <a:buChar char="•"/>
            </a:pPr>
            <a:r>
              <a:rPr lang="en-GB" sz="2600" b="0" i="0" dirty="0">
                <a:effectLst/>
                <a:latin typeface="FS Albert"/>
              </a:rPr>
              <a:t>Gases (for example, nitrous oxide)</a:t>
            </a:r>
          </a:p>
          <a:p>
            <a:pPr>
              <a:buFont typeface="Arial" panose="020B0604020202020204" pitchFamily="34" charset="0"/>
              <a:buChar char="•"/>
            </a:pPr>
            <a:r>
              <a:rPr lang="en-GB" sz="2600" b="0" i="0" dirty="0">
                <a:effectLst/>
                <a:latin typeface="FS Albert"/>
              </a:rPr>
              <a:t>Any other substance that could be hazardous to health (for example, latex).</a:t>
            </a:r>
          </a:p>
          <a:p>
            <a:endParaRPr lang="en-US" sz="2600" dirty="0"/>
          </a:p>
        </p:txBody>
      </p:sp>
    </p:spTree>
    <p:extLst>
      <p:ext uri="{BB962C8B-B14F-4D97-AF65-F5344CB8AC3E}">
        <p14:creationId xmlns:p14="http://schemas.microsoft.com/office/powerpoint/2010/main" val="3277486237"/>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5AA17B-E65E-8CA9-53FA-0611F0133333}"/>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Look for the hazards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F079F827-F78A-F5F8-580F-BD4FEF8A4DC1}"/>
              </a:ext>
            </a:extLst>
          </p:cNvPr>
          <p:cNvSpPr>
            <a:spLocks noGrp="1"/>
          </p:cNvSpPr>
          <p:nvPr>
            <p:ph idx="1"/>
          </p:nvPr>
        </p:nvSpPr>
        <p:spPr>
          <a:xfrm>
            <a:off x="1165412" y="591344"/>
            <a:ext cx="10188387" cy="5585619"/>
          </a:xfrm>
        </p:spPr>
        <p:txBody>
          <a:bodyPr anchor="ctr">
            <a:normAutofit/>
          </a:bodyPr>
          <a:lstStyle/>
          <a:p>
            <a:r>
              <a:rPr lang="en-GB" b="0" i="0" dirty="0">
                <a:effectLst/>
                <a:latin typeface="FS Albert"/>
              </a:rPr>
              <a:t>Look afresh at your practice and identify at what could reasonably be expected to cause harm. Concentrate on significant hazards that could result in serious harm or affect several people. Involve your staff; they may identify additional hazards.</a:t>
            </a:r>
          </a:p>
          <a:p>
            <a:r>
              <a:rPr lang="en-GB" b="0" i="0" dirty="0">
                <a:effectLst/>
                <a:latin typeface="FS Albert"/>
              </a:rPr>
              <a:t> Product labels and safety data sheets for chemical products, and manufacturers’ instructions for equipment will help you identify hazards and put risks into perspective. </a:t>
            </a:r>
          </a:p>
          <a:p>
            <a:r>
              <a:rPr lang="en-GB" b="0" i="0" dirty="0">
                <a:effectLst/>
                <a:latin typeface="FS Albert"/>
              </a:rPr>
              <a:t>Accident/incident and ill-health records may also be useful.</a:t>
            </a:r>
            <a:endParaRPr lang="en-US" dirty="0"/>
          </a:p>
        </p:txBody>
      </p:sp>
    </p:spTree>
    <p:extLst>
      <p:ext uri="{BB962C8B-B14F-4D97-AF65-F5344CB8AC3E}">
        <p14:creationId xmlns:p14="http://schemas.microsoft.com/office/powerpoint/2010/main" val="133106619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016B8E-A83D-86D9-1757-FE4151D97FFC}"/>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Decide who might be harmed and how</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3BC55619-EDDE-F834-6B2C-712FE8B547A2}"/>
              </a:ext>
            </a:extLst>
          </p:cNvPr>
          <p:cNvSpPr>
            <a:spLocks noGrp="1"/>
          </p:cNvSpPr>
          <p:nvPr>
            <p:ph idx="1"/>
          </p:nvPr>
        </p:nvSpPr>
        <p:spPr>
          <a:xfrm>
            <a:off x="1102660" y="591344"/>
            <a:ext cx="10251140" cy="5585619"/>
          </a:xfrm>
        </p:spPr>
        <p:txBody>
          <a:bodyPr anchor="ctr">
            <a:normAutofit/>
          </a:bodyPr>
          <a:lstStyle/>
          <a:p>
            <a:r>
              <a:rPr lang="en-GB" b="0" i="0" dirty="0">
                <a:effectLst/>
                <a:latin typeface="FS Albert"/>
              </a:rPr>
              <a:t>Consider who might be affected by a hazard – including:</a:t>
            </a:r>
          </a:p>
          <a:p>
            <a:pPr>
              <a:buFont typeface="Arial" panose="020B0604020202020204" pitchFamily="34" charset="0"/>
              <a:buChar char="•"/>
            </a:pPr>
            <a:r>
              <a:rPr lang="en-GB" b="0" i="0" dirty="0">
                <a:effectLst/>
                <a:latin typeface="FS Albert"/>
              </a:rPr>
              <a:t>Those with disabilities, young workers, trainees, new and expectant mothers</a:t>
            </a:r>
          </a:p>
          <a:p>
            <a:pPr>
              <a:buFont typeface="Arial" panose="020B0604020202020204" pitchFamily="34" charset="0"/>
              <a:buChar char="•"/>
            </a:pPr>
            <a:r>
              <a:rPr lang="en-GB" b="0" i="0" dirty="0">
                <a:effectLst/>
                <a:latin typeface="FS Albert"/>
              </a:rPr>
              <a:t>Cleaners working outside normal working hours, often alone</a:t>
            </a:r>
          </a:p>
          <a:p>
            <a:pPr>
              <a:buFont typeface="Arial" panose="020B0604020202020204" pitchFamily="34" charset="0"/>
              <a:buChar char="•"/>
            </a:pPr>
            <a:r>
              <a:rPr lang="en-GB" b="0" i="0" dirty="0">
                <a:effectLst/>
                <a:latin typeface="FS Albert"/>
              </a:rPr>
              <a:t>Outside contractors and others who may not be in the practice all the time</a:t>
            </a:r>
          </a:p>
          <a:p>
            <a:pPr>
              <a:buFont typeface="Arial" panose="020B0604020202020204" pitchFamily="34" charset="0"/>
              <a:buChar char="•"/>
            </a:pPr>
            <a:r>
              <a:rPr lang="en-GB" b="0" i="0" dirty="0">
                <a:effectLst/>
                <a:latin typeface="FS Albert"/>
              </a:rPr>
              <a:t>Patients, especially children and older patients.</a:t>
            </a:r>
          </a:p>
          <a:p>
            <a:endParaRPr lang="en-US" dirty="0"/>
          </a:p>
        </p:txBody>
      </p:sp>
    </p:spTree>
    <p:extLst>
      <p:ext uri="{BB962C8B-B14F-4D97-AF65-F5344CB8AC3E}">
        <p14:creationId xmlns:p14="http://schemas.microsoft.com/office/powerpoint/2010/main" val="857532193"/>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E6B23D-D829-FD4C-C817-9D076DBC1209}"/>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Review your assessment</a:t>
            </a:r>
            <a:br>
              <a:rPr lang="en-GB" b="1" i="0">
                <a:solidFill>
                  <a:srgbClr val="FFFFFF"/>
                </a:solidFill>
                <a:effectLst/>
                <a:latin typeface="FS Albert"/>
              </a:rPr>
            </a:br>
            <a:br>
              <a:rPr lang="en-GB">
                <a:solidFill>
                  <a:srgbClr val="FFFFFF"/>
                </a:solidFill>
              </a:rPr>
            </a:br>
            <a:endParaRPr lang="en-US">
              <a:solidFill>
                <a:srgbClr val="FFFFFF"/>
              </a:solidFill>
            </a:endParaRPr>
          </a:p>
        </p:txBody>
      </p:sp>
      <p:sp>
        <p:nvSpPr>
          <p:cNvPr id="3" name="Content Placeholder 2">
            <a:extLst>
              <a:ext uri="{FF2B5EF4-FFF2-40B4-BE49-F238E27FC236}">
                <a16:creationId xmlns:a16="http://schemas.microsoft.com/office/drawing/2014/main" id="{D4C3887A-00D2-9FF5-2217-494A3287FD6B}"/>
              </a:ext>
            </a:extLst>
          </p:cNvPr>
          <p:cNvSpPr>
            <a:spLocks noGrp="1"/>
          </p:cNvSpPr>
          <p:nvPr>
            <p:ph idx="1"/>
          </p:nvPr>
        </p:nvSpPr>
        <p:spPr>
          <a:xfrm>
            <a:off x="1048872" y="591344"/>
            <a:ext cx="10304928" cy="5585619"/>
          </a:xfrm>
        </p:spPr>
        <p:txBody>
          <a:bodyPr anchor="ctr">
            <a:normAutofit/>
          </a:bodyPr>
          <a:lstStyle/>
          <a:p>
            <a:r>
              <a:rPr lang="en-GB" b="0" i="0" dirty="0">
                <a:effectLst/>
                <a:latin typeface="FS Albert"/>
              </a:rPr>
              <a:t>If you introduce new machinery, equipment, substances and procedures that could create new hazards, you must update your risk assessment.</a:t>
            </a:r>
          </a:p>
          <a:p>
            <a:r>
              <a:rPr lang="en-GB" b="0" i="0" dirty="0">
                <a:effectLst/>
                <a:latin typeface="FS Albert"/>
              </a:rPr>
              <a:t>You should also review your assessment periodically (say, annually) to ensure that precautions are still effective. The review provides a useful opportunity to remind staff of the hazards present and the precautions.</a:t>
            </a:r>
            <a:endParaRPr lang="en-US" dirty="0"/>
          </a:p>
        </p:txBody>
      </p:sp>
    </p:spTree>
    <p:extLst>
      <p:ext uri="{BB962C8B-B14F-4D97-AF65-F5344CB8AC3E}">
        <p14:creationId xmlns:p14="http://schemas.microsoft.com/office/powerpoint/2010/main" val="367349483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29334C-8056-E09F-D8B8-B906FD971539}"/>
              </a:ext>
            </a:extLst>
          </p:cNvPr>
          <p:cNvSpPr>
            <a:spLocks noGrp="1"/>
          </p:cNvSpPr>
          <p:nvPr>
            <p:ph type="title"/>
          </p:nvPr>
        </p:nvSpPr>
        <p:spPr>
          <a:xfrm>
            <a:off x="686834" y="1153572"/>
            <a:ext cx="3200400" cy="4461163"/>
          </a:xfrm>
        </p:spPr>
        <p:txBody>
          <a:bodyPr>
            <a:normAutofit/>
          </a:bodyPr>
          <a:lstStyle/>
          <a:p>
            <a:r>
              <a:rPr lang="en-GB" b="1" i="0">
                <a:solidFill>
                  <a:srgbClr val="FFFFFF"/>
                </a:solidFill>
                <a:effectLst/>
                <a:latin typeface="FS Albert"/>
              </a:rPr>
              <a:t>Record your findings</a:t>
            </a:r>
            <a:br>
              <a:rPr lang="en-GB" b="1" i="0">
                <a:solidFill>
                  <a:srgbClr val="FFFFFF"/>
                </a:solidFill>
                <a:effectLst/>
                <a:latin typeface="FS Albert"/>
              </a:rPr>
            </a:br>
            <a:endParaRPr lang="en-US">
              <a:solidFill>
                <a:srgbClr val="FFFFFF"/>
              </a:solidFill>
            </a:endParaRPr>
          </a:p>
        </p:txBody>
      </p:sp>
      <p:sp>
        <p:nvSpPr>
          <p:cNvPr id="3" name="Content Placeholder 2">
            <a:extLst>
              <a:ext uri="{FF2B5EF4-FFF2-40B4-BE49-F238E27FC236}">
                <a16:creationId xmlns:a16="http://schemas.microsoft.com/office/drawing/2014/main" id="{FC792FBE-2C64-0E04-9091-BFFC3F0000CE}"/>
              </a:ext>
            </a:extLst>
          </p:cNvPr>
          <p:cNvSpPr>
            <a:spLocks noGrp="1"/>
          </p:cNvSpPr>
          <p:nvPr>
            <p:ph idx="1"/>
          </p:nvPr>
        </p:nvSpPr>
        <p:spPr>
          <a:xfrm>
            <a:off x="815788" y="1398168"/>
            <a:ext cx="10358717" cy="5585619"/>
          </a:xfrm>
        </p:spPr>
        <p:txBody>
          <a:bodyPr anchor="ctr">
            <a:normAutofit/>
          </a:bodyPr>
          <a:lstStyle/>
          <a:p>
            <a:r>
              <a:rPr lang="en-GB" sz="2400" b="0" i="0" dirty="0">
                <a:effectLst/>
                <a:latin typeface="FS Albert"/>
              </a:rPr>
              <a:t>You do not need to record your findings if you have fewer than five employees but a written record demonstrates that you have carried out a risk assessment and will help with future reviews. If you employ five or more people you must keep a written record and inform your staff of any significant findings and necessary precautions.</a:t>
            </a:r>
          </a:p>
          <a:p>
            <a:r>
              <a:rPr lang="en-GB" sz="2400" b="0" i="0" dirty="0">
                <a:effectLst/>
                <a:latin typeface="FS Albert"/>
              </a:rPr>
              <a:t>Your risk assessment must show that:</a:t>
            </a:r>
          </a:p>
          <a:p>
            <a:pPr>
              <a:buFont typeface="Arial" panose="020B0604020202020204" pitchFamily="34" charset="0"/>
              <a:buChar char="•"/>
            </a:pPr>
            <a:r>
              <a:rPr lang="en-GB" sz="2400" b="0" i="0" dirty="0">
                <a:effectLst/>
                <a:latin typeface="FS Albert"/>
              </a:rPr>
              <a:t>You made a proper check and identified who might be affected</a:t>
            </a:r>
          </a:p>
          <a:p>
            <a:pPr>
              <a:buFont typeface="Arial" panose="020B0604020202020204" pitchFamily="34" charset="0"/>
              <a:buChar char="•"/>
            </a:pPr>
            <a:r>
              <a:rPr lang="en-GB" sz="2400" b="0" i="0" dirty="0">
                <a:effectLst/>
                <a:latin typeface="FS Albert"/>
              </a:rPr>
              <a:t>You have dealt with obvious significant hazards and considered who might be affected</a:t>
            </a:r>
          </a:p>
          <a:p>
            <a:pPr>
              <a:buFont typeface="Arial" panose="020B0604020202020204" pitchFamily="34" charset="0"/>
              <a:buChar char="•"/>
            </a:pPr>
            <a:r>
              <a:rPr lang="en-GB" sz="2400" b="0" i="0" dirty="0">
                <a:effectLst/>
                <a:latin typeface="FS Albert"/>
              </a:rPr>
              <a:t>The precautions you have introduced have reduced the remaining risk to low.</a:t>
            </a:r>
          </a:p>
          <a:p>
            <a:endParaRPr lang="en-US" sz="2400" dirty="0"/>
          </a:p>
        </p:txBody>
      </p:sp>
      <p:sp>
        <p:nvSpPr>
          <p:cNvPr id="4" name="TextBox 3">
            <a:extLst>
              <a:ext uri="{FF2B5EF4-FFF2-40B4-BE49-F238E27FC236}">
                <a16:creationId xmlns:a16="http://schemas.microsoft.com/office/drawing/2014/main" id="{BDA45765-1A31-4473-8626-7CB4A4832E0A}"/>
              </a:ext>
            </a:extLst>
          </p:cNvPr>
          <p:cNvSpPr txBox="1"/>
          <p:nvPr/>
        </p:nvSpPr>
        <p:spPr>
          <a:xfrm>
            <a:off x="1030941" y="806824"/>
            <a:ext cx="9045388" cy="369332"/>
          </a:xfrm>
          <a:prstGeom prst="rect">
            <a:avLst/>
          </a:prstGeom>
          <a:noFill/>
        </p:spPr>
        <p:txBody>
          <a:bodyPr wrap="square" rtlCol="0">
            <a:spAutoFit/>
          </a:bodyPr>
          <a:lstStyle/>
          <a:p>
            <a:r>
              <a:rPr lang="en-GB" dirty="0"/>
              <a:t>Recap: Risk assessment </a:t>
            </a:r>
          </a:p>
        </p:txBody>
      </p:sp>
    </p:spTree>
    <p:extLst>
      <p:ext uri="{BB962C8B-B14F-4D97-AF65-F5344CB8AC3E}">
        <p14:creationId xmlns:p14="http://schemas.microsoft.com/office/powerpoint/2010/main" val="24466749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a:extLst>
              <a:ext uri="{FF2B5EF4-FFF2-40B4-BE49-F238E27FC236}">
                <a16:creationId xmlns:a16="http://schemas.microsoft.com/office/drawing/2014/main" id="{ADA8C00C-C378-4E62-AE31-EAD23D9B4B96}"/>
              </a:ext>
            </a:extLst>
          </p:cNvPr>
          <p:cNvSpPr>
            <a:spLocks noGrp="1" noChangeArrowheads="1"/>
          </p:cNvSpPr>
          <p:nvPr>
            <p:ph type="title"/>
          </p:nvPr>
        </p:nvSpPr>
        <p:spPr/>
        <p:txBody>
          <a:bodyPr/>
          <a:lstStyle/>
          <a:p>
            <a:r>
              <a:rPr lang="en-US" altLang="en-US"/>
              <a:t>Good Practice</a:t>
            </a:r>
          </a:p>
        </p:txBody>
      </p:sp>
      <p:sp>
        <p:nvSpPr>
          <p:cNvPr id="11267" name="Content Placeholder 2">
            <a:extLst>
              <a:ext uri="{FF2B5EF4-FFF2-40B4-BE49-F238E27FC236}">
                <a16:creationId xmlns:a16="http://schemas.microsoft.com/office/drawing/2014/main" id="{6D573AB8-DB0D-42ED-8C70-C50ADEE8F727}"/>
              </a:ext>
            </a:extLst>
          </p:cNvPr>
          <p:cNvSpPr>
            <a:spLocks noGrp="1" noChangeArrowheads="1"/>
          </p:cNvSpPr>
          <p:nvPr>
            <p:ph idx="1"/>
          </p:nvPr>
        </p:nvSpPr>
        <p:spPr>
          <a:xfrm>
            <a:off x="1097280" y="1773239"/>
            <a:ext cx="10709237" cy="4968875"/>
          </a:xfrm>
        </p:spPr>
        <p:txBody>
          <a:bodyPr>
            <a:normAutofit/>
          </a:bodyPr>
          <a:lstStyle/>
          <a:p>
            <a:pPr>
              <a:buFontTx/>
              <a:buNone/>
            </a:pPr>
            <a:r>
              <a:rPr lang="en-US" altLang="en-US" sz="2800" dirty="0"/>
              <a:t>	</a:t>
            </a:r>
            <a:r>
              <a:rPr lang="en-US" altLang="en-US" sz="2400" dirty="0"/>
              <a:t>Are you familiar with:-</a:t>
            </a:r>
          </a:p>
          <a:p>
            <a:r>
              <a:rPr lang="en-US" altLang="en-US" sz="2400" dirty="0"/>
              <a:t>The safety policy in your work place?</a:t>
            </a:r>
          </a:p>
          <a:p>
            <a:r>
              <a:rPr lang="en-US" altLang="en-US" sz="2400" dirty="0"/>
              <a:t>What the hazards are in your work place?</a:t>
            </a:r>
          </a:p>
          <a:p>
            <a:r>
              <a:rPr lang="en-US" altLang="en-US" sz="2400" dirty="0"/>
              <a:t>Where to find fire fighting equipment and first aid?</a:t>
            </a:r>
          </a:p>
          <a:p>
            <a:r>
              <a:rPr lang="en-US" altLang="en-US" sz="2400" dirty="0"/>
              <a:t>What safety rules you should abide by? i.e. the wearing of PPE</a:t>
            </a:r>
          </a:p>
          <a:p>
            <a:r>
              <a:rPr lang="en-US" altLang="en-US" sz="2400" dirty="0"/>
              <a:t>When Safety devices should be checked and maintained? i.e. oxygen cylinder</a:t>
            </a:r>
          </a:p>
          <a:p>
            <a:r>
              <a:rPr lang="en-US" altLang="en-US" sz="2400" dirty="0"/>
              <a:t>Who to report device defects to?</a:t>
            </a:r>
          </a:p>
          <a:p>
            <a:r>
              <a:rPr lang="en-US" altLang="en-US" sz="2400" dirty="0"/>
              <a:t>How to access/check alerts on drugs/devices?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267">
                                            <p:txEl>
                                              <p:pRg st="1" end="1"/>
                                            </p:txEl>
                                          </p:spTgt>
                                        </p:tgtEl>
                                        <p:attrNameLst>
                                          <p:attrName>style.visibility</p:attrName>
                                        </p:attrNameLst>
                                      </p:cBhvr>
                                      <p:to>
                                        <p:strVal val="visible"/>
                                      </p:to>
                                    </p:set>
                                    <p:animEffect transition="in" filter="fade">
                                      <p:cBhvr>
                                        <p:cTn id="7" dur="500"/>
                                        <p:tgtEl>
                                          <p:spTgt spid="11267">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1267">
                                            <p:txEl>
                                              <p:pRg st="2" end="2"/>
                                            </p:txEl>
                                          </p:spTgt>
                                        </p:tgtEl>
                                        <p:attrNameLst>
                                          <p:attrName>style.visibility</p:attrName>
                                        </p:attrNameLst>
                                      </p:cBhvr>
                                      <p:to>
                                        <p:strVal val="visible"/>
                                      </p:to>
                                    </p:set>
                                    <p:animEffect transition="in" filter="fade">
                                      <p:cBhvr>
                                        <p:cTn id="12" dur="500"/>
                                        <p:tgtEl>
                                          <p:spTgt spid="11267">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267">
                                            <p:txEl>
                                              <p:pRg st="3" end="3"/>
                                            </p:txEl>
                                          </p:spTgt>
                                        </p:tgtEl>
                                        <p:attrNameLst>
                                          <p:attrName>style.visibility</p:attrName>
                                        </p:attrNameLst>
                                      </p:cBhvr>
                                      <p:to>
                                        <p:strVal val="visible"/>
                                      </p:to>
                                    </p:set>
                                    <p:animEffect transition="in" filter="fade">
                                      <p:cBhvr>
                                        <p:cTn id="17" dur="500"/>
                                        <p:tgtEl>
                                          <p:spTgt spid="11267">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1267">
                                            <p:txEl>
                                              <p:pRg st="4" end="4"/>
                                            </p:txEl>
                                          </p:spTgt>
                                        </p:tgtEl>
                                        <p:attrNameLst>
                                          <p:attrName>style.visibility</p:attrName>
                                        </p:attrNameLst>
                                      </p:cBhvr>
                                      <p:to>
                                        <p:strVal val="visible"/>
                                      </p:to>
                                    </p:set>
                                    <p:animEffect transition="in" filter="fade">
                                      <p:cBhvr>
                                        <p:cTn id="22" dur="500"/>
                                        <p:tgtEl>
                                          <p:spTgt spid="11267">
                                            <p:txEl>
                                              <p:pRg st="4" end="4"/>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267">
                                            <p:txEl>
                                              <p:pRg st="5" end="5"/>
                                            </p:txEl>
                                          </p:spTgt>
                                        </p:tgtEl>
                                        <p:attrNameLst>
                                          <p:attrName>style.visibility</p:attrName>
                                        </p:attrNameLst>
                                      </p:cBhvr>
                                      <p:to>
                                        <p:strVal val="visible"/>
                                      </p:to>
                                    </p:set>
                                    <p:animEffect transition="in" filter="fade">
                                      <p:cBhvr>
                                        <p:cTn id="27" dur="500"/>
                                        <p:tgtEl>
                                          <p:spTgt spid="11267">
                                            <p:txEl>
                                              <p:pRg st="5" end="5"/>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1267">
                                            <p:txEl>
                                              <p:pRg st="6" end="6"/>
                                            </p:txEl>
                                          </p:spTgt>
                                        </p:tgtEl>
                                        <p:attrNameLst>
                                          <p:attrName>style.visibility</p:attrName>
                                        </p:attrNameLst>
                                      </p:cBhvr>
                                      <p:to>
                                        <p:strVal val="visible"/>
                                      </p:to>
                                    </p:set>
                                    <p:animEffect transition="in" filter="fade">
                                      <p:cBhvr>
                                        <p:cTn id="32" dur="500"/>
                                        <p:tgtEl>
                                          <p:spTgt spid="11267">
                                            <p:txEl>
                                              <p:pRg st="6" end="6"/>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11267">
                                            <p:txEl>
                                              <p:pRg st="7" end="7"/>
                                            </p:txEl>
                                          </p:spTgt>
                                        </p:tgtEl>
                                        <p:attrNameLst>
                                          <p:attrName>style.visibility</p:attrName>
                                        </p:attrNameLst>
                                      </p:cBhvr>
                                      <p:to>
                                        <p:strVal val="visible"/>
                                      </p:to>
                                    </p:set>
                                    <p:animEffect transition="in" filter="fade">
                                      <p:cBhvr>
                                        <p:cTn id="37" dur="500"/>
                                        <p:tgtEl>
                                          <p:spTgt spid="11267">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a:extLst>
              <a:ext uri="{FF2B5EF4-FFF2-40B4-BE49-F238E27FC236}">
                <a16:creationId xmlns:a16="http://schemas.microsoft.com/office/drawing/2014/main" id="{56DAFDDC-8B0C-4E9C-A3CE-8C5E0E805B85}"/>
              </a:ext>
            </a:extLst>
          </p:cNvPr>
          <p:cNvSpPr>
            <a:spLocks noGrp="1" noChangeArrowheads="1"/>
          </p:cNvSpPr>
          <p:nvPr>
            <p:ph type="title"/>
          </p:nvPr>
        </p:nvSpPr>
        <p:spPr/>
        <p:txBody>
          <a:bodyPr/>
          <a:lstStyle/>
          <a:p>
            <a:r>
              <a:rPr lang="en-US" altLang="en-US"/>
              <a:t>Health &amp; Safety Legislation</a:t>
            </a:r>
          </a:p>
        </p:txBody>
      </p:sp>
      <p:sp>
        <p:nvSpPr>
          <p:cNvPr id="8195" name="Content Placeholder 2">
            <a:extLst>
              <a:ext uri="{FF2B5EF4-FFF2-40B4-BE49-F238E27FC236}">
                <a16:creationId xmlns:a16="http://schemas.microsoft.com/office/drawing/2014/main" id="{E6A68F5E-EF8B-47DA-98F5-C7ED5AF05610}"/>
              </a:ext>
            </a:extLst>
          </p:cNvPr>
          <p:cNvSpPr>
            <a:spLocks noGrp="1"/>
          </p:cNvSpPr>
          <p:nvPr>
            <p:ph idx="1"/>
          </p:nvPr>
        </p:nvSpPr>
        <p:spPr>
          <a:xfrm>
            <a:off x="1097280" y="1773239"/>
            <a:ext cx="10682343" cy="4968875"/>
          </a:xfrm>
        </p:spPr>
        <p:txBody>
          <a:bodyPr/>
          <a:lstStyle/>
          <a:p>
            <a:pPr>
              <a:defRPr/>
            </a:pPr>
            <a:r>
              <a:rPr lang="en-US" sz="2400" dirty="0">
                <a:cs typeface="Tahoma" pitchFamily="34" charset="0"/>
              </a:rPr>
              <a:t>The Health &amp; Safety at Work (NI) Order 1978</a:t>
            </a:r>
          </a:p>
          <a:p>
            <a:pPr marL="0" indent="0">
              <a:buNone/>
              <a:defRPr/>
            </a:pPr>
            <a:endParaRPr lang="en-US" sz="600" dirty="0">
              <a:cs typeface="Tahoma" pitchFamily="34" charset="0"/>
            </a:endParaRPr>
          </a:p>
          <a:p>
            <a:pPr>
              <a:defRPr/>
            </a:pPr>
            <a:r>
              <a:rPr lang="en-US" sz="2400" dirty="0">
                <a:cs typeface="Tahoma" pitchFamily="34" charset="0"/>
              </a:rPr>
              <a:t>Management of Health and Safety at work Regulations (NI) 1992 updated 2000</a:t>
            </a:r>
          </a:p>
          <a:p>
            <a:pPr marL="0" indent="0">
              <a:buNone/>
              <a:defRPr/>
            </a:pPr>
            <a:endParaRPr lang="en-US" sz="600" dirty="0">
              <a:cs typeface="Tahoma" pitchFamily="34" charset="0"/>
            </a:endParaRPr>
          </a:p>
          <a:p>
            <a:pPr>
              <a:defRPr/>
            </a:pPr>
            <a:r>
              <a:rPr lang="en-US" sz="2400" dirty="0">
                <a:cs typeface="Tahoma" pitchFamily="34" charset="0"/>
              </a:rPr>
              <a:t>Reporting of Injuries, Diseases and Dangerous Occurrences Regulations (NI) 1997</a:t>
            </a:r>
          </a:p>
          <a:p>
            <a:pPr marL="0" indent="0">
              <a:buNone/>
              <a:defRPr/>
            </a:pPr>
            <a:endParaRPr lang="en-US" sz="600" dirty="0">
              <a:cs typeface="Tahoma" pitchFamily="34" charset="0"/>
            </a:endParaRPr>
          </a:p>
          <a:p>
            <a:pPr>
              <a:defRPr/>
            </a:pPr>
            <a:r>
              <a:rPr lang="en-US" sz="2400" dirty="0">
                <a:cs typeface="Tahoma" pitchFamily="34" charset="0"/>
              </a:rPr>
              <a:t>Control of Substances Hazardous to Health Regulations (NI) 2003</a:t>
            </a:r>
          </a:p>
          <a:p>
            <a:pPr marL="0" indent="0">
              <a:buNone/>
              <a:defRPr/>
            </a:pPr>
            <a:endParaRPr lang="en-US" sz="600" dirty="0">
              <a:cs typeface="Tahoma" pitchFamily="34" charset="0"/>
            </a:endParaRPr>
          </a:p>
          <a:p>
            <a:pPr>
              <a:defRPr/>
            </a:pPr>
            <a:r>
              <a:rPr lang="en-US" sz="2400" dirty="0">
                <a:cs typeface="Tahoma" pitchFamily="34" charset="0"/>
              </a:rPr>
              <a:t>Health &amp; Safety Information for Employees Regulations (NI) 1991</a:t>
            </a:r>
          </a:p>
          <a:p>
            <a:pPr marL="0" indent="0">
              <a:buNone/>
              <a:defRPr/>
            </a:pPr>
            <a:endParaRPr lang="en-US" sz="600" dirty="0">
              <a:cs typeface="Tahoma" pitchFamily="34" charset="0"/>
            </a:endParaRPr>
          </a:p>
          <a:p>
            <a:pPr>
              <a:defRPr/>
            </a:pPr>
            <a:r>
              <a:rPr lang="en-US" sz="2400" dirty="0">
                <a:cs typeface="Tahoma" pitchFamily="34" charset="0"/>
              </a:rPr>
              <a:t>The Independent Health Care Regulations (NI) 2005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E932C5-CA3A-42D5-B5A2-5C8954A92B97}"/>
              </a:ext>
            </a:extLst>
          </p:cNvPr>
          <p:cNvSpPr>
            <a:spLocks noGrp="1"/>
          </p:cNvSpPr>
          <p:nvPr>
            <p:ph type="title"/>
          </p:nvPr>
        </p:nvSpPr>
        <p:spPr/>
        <p:txBody>
          <a:bodyPr/>
          <a:lstStyle/>
          <a:p>
            <a:pPr algn="ctr"/>
            <a:r>
              <a:rPr lang="en-GB" dirty="0"/>
              <a:t>H&amp;S WHY? </a:t>
            </a:r>
          </a:p>
        </p:txBody>
      </p:sp>
      <p:sp>
        <p:nvSpPr>
          <p:cNvPr id="3" name="Content Placeholder 2">
            <a:extLst>
              <a:ext uri="{FF2B5EF4-FFF2-40B4-BE49-F238E27FC236}">
                <a16:creationId xmlns:a16="http://schemas.microsoft.com/office/drawing/2014/main" id="{C863F048-F09E-4490-B571-CCC681C3778D}"/>
              </a:ext>
            </a:extLst>
          </p:cNvPr>
          <p:cNvSpPr>
            <a:spLocks noGrp="1"/>
          </p:cNvSpPr>
          <p:nvPr>
            <p:ph idx="1"/>
          </p:nvPr>
        </p:nvSpPr>
        <p:spPr/>
        <p:txBody>
          <a:bodyPr/>
          <a:lstStyle/>
          <a:p>
            <a:r>
              <a:rPr lang="en-GB" dirty="0"/>
              <a:t>Your employer has a duty by law, so far as is reasonably practicable, to ensure your H&amp;S at work.</a:t>
            </a:r>
          </a:p>
          <a:p>
            <a:endParaRPr lang="en-GB" dirty="0"/>
          </a:p>
          <a:p>
            <a:r>
              <a:rPr lang="en-GB" dirty="0"/>
              <a:t>Your employer must consult you on matters relating to your H&amp;S at work.</a:t>
            </a:r>
          </a:p>
          <a:p>
            <a:endParaRPr lang="en-GB" dirty="0"/>
          </a:p>
          <a:p>
            <a:pPr algn="ctr"/>
            <a:r>
              <a:rPr lang="en-GB" dirty="0"/>
              <a:t>You have a responsibility to look after yourself </a:t>
            </a:r>
          </a:p>
          <a:p>
            <a:pPr algn="ctr"/>
            <a:r>
              <a:rPr lang="en-GB" dirty="0"/>
              <a:t>and </a:t>
            </a:r>
          </a:p>
          <a:p>
            <a:pPr algn="ctr"/>
            <a:r>
              <a:rPr lang="en-GB" dirty="0"/>
              <a:t>others.</a:t>
            </a:r>
          </a:p>
        </p:txBody>
      </p:sp>
    </p:spTree>
    <p:extLst>
      <p:ext uri="{BB962C8B-B14F-4D97-AF65-F5344CB8AC3E}">
        <p14:creationId xmlns:p14="http://schemas.microsoft.com/office/powerpoint/2010/main" val="4780964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77139F7-B333-4F20-92B8-B826EFA91DD7}"/>
              </a:ext>
            </a:extLst>
          </p:cNvPr>
          <p:cNvPicPr>
            <a:picLocks noChangeAspect="1"/>
          </p:cNvPicPr>
          <p:nvPr/>
        </p:nvPicPr>
        <p:blipFill>
          <a:blip r:embed="rId2"/>
          <a:stretch>
            <a:fillRect/>
          </a:stretch>
        </p:blipFill>
        <p:spPr>
          <a:xfrm>
            <a:off x="1326692" y="3038981"/>
            <a:ext cx="2560542" cy="609653"/>
          </a:xfrm>
          <a:prstGeom prst="rect">
            <a:avLst/>
          </a:prstGeom>
        </p:spPr>
      </p:pic>
      <p:sp>
        <p:nvSpPr>
          <p:cNvPr id="2" name="Title 1">
            <a:extLst>
              <a:ext uri="{FF2B5EF4-FFF2-40B4-BE49-F238E27FC236}">
                <a16:creationId xmlns:a16="http://schemas.microsoft.com/office/drawing/2014/main" id="{4D3D8DBF-DF4D-11BF-45E9-D305F3032D8A}"/>
              </a:ext>
            </a:extLst>
          </p:cNvPr>
          <p:cNvSpPr>
            <a:spLocks noGrp="1"/>
          </p:cNvSpPr>
          <p:nvPr>
            <p:ph type="title"/>
          </p:nvPr>
        </p:nvSpPr>
        <p:spPr>
          <a:xfrm>
            <a:off x="686834" y="1999129"/>
            <a:ext cx="3200400" cy="3299012"/>
          </a:xfrm>
        </p:spPr>
        <p:txBody>
          <a:bodyPr>
            <a:normAutofit/>
          </a:bodyPr>
          <a:lstStyle/>
          <a:p>
            <a:endParaRPr lang="en-US" dirty="0">
              <a:solidFill>
                <a:srgbClr val="FFFFFF"/>
              </a:solidFill>
            </a:endParaRPr>
          </a:p>
        </p:txBody>
      </p:sp>
      <p:sp>
        <p:nvSpPr>
          <p:cNvPr id="3" name="Content Placeholder 2">
            <a:extLst>
              <a:ext uri="{FF2B5EF4-FFF2-40B4-BE49-F238E27FC236}">
                <a16:creationId xmlns:a16="http://schemas.microsoft.com/office/drawing/2014/main" id="{681F2701-BEE3-5BC7-6BDB-1B9171A85A13}"/>
              </a:ext>
            </a:extLst>
          </p:cNvPr>
          <p:cNvSpPr>
            <a:spLocks noGrp="1"/>
          </p:cNvSpPr>
          <p:nvPr>
            <p:ph idx="1"/>
          </p:nvPr>
        </p:nvSpPr>
        <p:spPr>
          <a:xfrm>
            <a:off x="4303873" y="1217621"/>
            <a:ext cx="6906491" cy="5023391"/>
          </a:xfrm>
        </p:spPr>
        <p:txBody>
          <a:bodyPr anchor="ctr">
            <a:normAutofit/>
          </a:bodyPr>
          <a:lstStyle/>
          <a:p>
            <a:r>
              <a:rPr lang="en-GB" sz="2600" b="0" i="0" dirty="0">
                <a:effectLst/>
                <a:latin typeface="FS Albert"/>
              </a:rPr>
              <a:t>The Health and Safety at Work Act (HSW Act) seeks to protect all those at work – employers, employees and the self-employed, as well as those who might be affected by their work activities.</a:t>
            </a:r>
          </a:p>
          <a:p>
            <a:r>
              <a:rPr lang="en-GB" sz="2600" b="0" i="0" dirty="0">
                <a:effectLst/>
                <a:latin typeface="FS Albert"/>
              </a:rPr>
              <a:t>The </a:t>
            </a:r>
            <a:r>
              <a:rPr lang="en-GB" sz="2600" b="1" i="0" u="none" strike="noStrike" dirty="0">
                <a:effectLst/>
                <a:latin typeface="FS Albert"/>
                <a:hlinkClick r:id="rId3"/>
              </a:rPr>
              <a:t>Health and Safety Executive</a:t>
            </a:r>
            <a:r>
              <a:rPr lang="en-GB" sz="2600" b="0" i="0" dirty="0">
                <a:effectLst/>
                <a:latin typeface="FS Albert"/>
              </a:rPr>
              <a:t> (HSE) is the lead inspection and enforcement body for health and safety matters involving employees, workers, visitors and contractors. </a:t>
            </a:r>
          </a:p>
          <a:p>
            <a:r>
              <a:rPr lang="en-GB" sz="2600" b="0" i="0" dirty="0">
                <a:effectLst/>
                <a:latin typeface="FS Albert"/>
              </a:rPr>
              <a:t>Alongside the legislation, national healthcare regulators describe the quality and safety standards that patients receiving care have a right to expect.</a:t>
            </a:r>
            <a:endParaRPr lang="en-US" sz="2600" dirty="0"/>
          </a:p>
        </p:txBody>
      </p:sp>
    </p:spTree>
    <p:extLst>
      <p:ext uri="{BB962C8B-B14F-4D97-AF65-F5344CB8AC3E}">
        <p14:creationId xmlns:p14="http://schemas.microsoft.com/office/powerpoint/2010/main" val="342853893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E2F427-5519-03D3-4038-4F2777541F4D}"/>
              </a:ext>
            </a:extLst>
          </p:cNvPr>
          <p:cNvSpPr>
            <a:spLocks noGrp="1"/>
          </p:cNvSpPr>
          <p:nvPr>
            <p:ph type="title"/>
          </p:nvPr>
        </p:nvSpPr>
        <p:spPr>
          <a:xfrm>
            <a:off x="686834" y="1153572"/>
            <a:ext cx="3200400" cy="4461163"/>
          </a:xfrm>
        </p:spPr>
        <p:txBody>
          <a:bodyPr>
            <a:normAutofit/>
          </a:bodyPr>
          <a:lstStyle/>
          <a:p>
            <a:r>
              <a:rPr lang="en-US">
                <a:solidFill>
                  <a:srgbClr val="FFFFFF"/>
                </a:solidFill>
              </a:rPr>
              <a:t>Employers </a:t>
            </a:r>
          </a:p>
        </p:txBody>
      </p:sp>
      <p:sp>
        <p:nvSpPr>
          <p:cNvPr id="3" name="Content Placeholder 2">
            <a:extLst>
              <a:ext uri="{FF2B5EF4-FFF2-40B4-BE49-F238E27FC236}">
                <a16:creationId xmlns:a16="http://schemas.microsoft.com/office/drawing/2014/main" id="{18BF3BAA-51BD-604B-5A18-7A7DA3188F0D}"/>
              </a:ext>
            </a:extLst>
          </p:cNvPr>
          <p:cNvSpPr>
            <a:spLocks noGrp="1"/>
          </p:cNvSpPr>
          <p:nvPr>
            <p:ph idx="1"/>
          </p:nvPr>
        </p:nvSpPr>
        <p:spPr>
          <a:xfrm>
            <a:off x="1165412" y="1434353"/>
            <a:ext cx="10188387" cy="4742610"/>
          </a:xfrm>
        </p:spPr>
        <p:txBody>
          <a:bodyPr anchor="ctr">
            <a:normAutofit/>
          </a:bodyPr>
          <a:lstStyle/>
          <a:p>
            <a:r>
              <a:rPr lang="en-GB" sz="2200" b="0" i="0" dirty="0">
                <a:effectLst/>
                <a:latin typeface="FS Albert"/>
              </a:rPr>
              <a:t>Employers have a general duty to ensure (as far as reasonably practicable) the health, safety and welfare of employees, patients of the practice, self-employed contractors who might be on the premises and any visitors to the practice by:</a:t>
            </a:r>
          </a:p>
          <a:p>
            <a:pPr>
              <a:buFont typeface="Arial" panose="020B0604020202020204" pitchFamily="34" charset="0"/>
              <a:buChar char="•"/>
            </a:pPr>
            <a:r>
              <a:rPr lang="en-GB" sz="2200" b="0" i="0" dirty="0">
                <a:effectLst/>
                <a:latin typeface="FS Albert"/>
              </a:rPr>
              <a:t>Providing and maintaining safe equipment, appliances and systems of work</a:t>
            </a:r>
          </a:p>
          <a:p>
            <a:pPr>
              <a:buFont typeface="Arial" panose="020B0604020202020204" pitchFamily="34" charset="0"/>
              <a:buChar char="•"/>
            </a:pPr>
            <a:r>
              <a:rPr lang="en-GB" sz="2200" b="0" i="0" dirty="0">
                <a:effectLst/>
                <a:latin typeface="FS Albert"/>
              </a:rPr>
              <a:t>Safely storing and handling dangerous or potentially harmful substances (COSHH)</a:t>
            </a:r>
          </a:p>
          <a:p>
            <a:pPr>
              <a:buFont typeface="Arial" panose="020B0604020202020204" pitchFamily="34" charset="0"/>
              <a:buChar char="•"/>
            </a:pPr>
            <a:r>
              <a:rPr lang="en-GB" sz="2200" b="0" i="0" dirty="0">
                <a:effectLst/>
                <a:latin typeface="FS Albert"/>
              </a:rPr>
              <a:t>Maintaining the workplace in a safe condition</a:t>
            </a:r>
          </a:p>
          <a:p>
            <a:pPr>
              <a:buFont typeface="Arial" panose="020B0604020202020204" pitchFamily="34" charset="0"/>
              <a:buChar char="•"/>
            </a:pPr>
            <a:r>
              <a:rPr lang="en-GB" sz="2200" b="0" i="0" dirty="0">
                <a:effectLst/>
                <a:latin typeface="FS Albert"/>
              </a:rPr>
              <a:t>Providing a safe working environment with adequate welfare facilities</a:t>
            </a:r>
          </a:p>
          <a:p>
            <a:pPr>
              <a:buFont typeface="Arial" panose="020B0604020202020204" pitchFamily="34" charset="0"/>
              <a:buChar char="•"/>
            </a:pPr>
            <a:r>
              <a:rPr lang="en-GB" sz="2200" b="0" i="0" dirty="0">
                <a:effectLst/>
                <a:latin typeface="FS Albert"/>
              </a:rPr>
              <a:t>Providing training and supervision to allow employees to undertake their work duties safely and without risk to themselves or others.</a:t>
            </a:r>
          </a:p>
          <a:p>
            <a:endParaRPr lang="en-US" sz="2200" dirty="0"/>
          </a:p>
        </p:txBody>
      </p:sp>
    </p:spTree>
    <p:extLst>
      <p:ext uri="{BB962C8B-B14F-4D97-AF65-F5344CB8AC3E}">
        <p14:creationId xmlns:p14="http://schemas.microsoft.com/office/powerpoint/2010/main" val="17131272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EF7D56-7BA1-0DC0-56B7-AA868E6583F2}"/>
              </a:ext>
            </a:extLst>
          </p:cNvPr>
          <p:cNvSpPr>
            <a:spLocks noGrp="1"/>
          </p:cNvSpPr>
          <p:nvPr>
            <p:ph type="title"/>
          </p:nvPr>
        </p:nvSpPr>
        <p:spPr>
          <a:xfrm>
            <a:off x="686834" y="1153572"/>
            <a:ext cx="3200400" cy="4461163"/>
          </a:xfrm>
        </p:spPr>
        <p:txBody>
          <a:bodyPr>
            <a:normAutofit/>
          </a:bodyPr>
          <a:lstStyle/>
          <a:p>
            <a:endParaRPr lang="en-US">
              <a:solidFill>
                <a:srgbClr val="FFFFFF"/>
              </a:solidFill>
            </a:endParaRPr>
          </a:p>
        </p:txBody>
      </p:sp>
      <p:sp>
        <p:nvSpPr>
          <p:cNvPr id="3" name="Content Placeholder 2">
            <a:extLst>
              <a:ext uri="{FF2B5EF4-FFF2-40B4-BE49-F238E27FC236}">
                <a16:creationId xmlns:a16="http://schemas.microsoft.com/office/drawing/2014/main" id="{96A3ED56-E528-B572-1EFE-66F159CD6FC6}"/>
              </a:ext>
            </a:extLst>
          </p:cNvPr>
          <p:cNvSpPr>
            <a:spLocks noGrp="1"/>
          </p:cNvSpPr>
          <p:nvPr>
            <p:ph idx="1"/>
          </p:nvPr>
        </p:nvSpPr>
        <p:spPr>
          <a:xfrm>
            <a:off x="4447308" y="591344"/>
            <a:ext cx="6906491" cy="5585619"/>
          </a:xfrm>
        </p:spPr>
        <p:txBody>
          <a:bodyPr anchor="ctr">
            <a:normAutofit/>
          </a:bodyPr>
          <a:lstStyle/>
          <a:p>
            <a:r>
              <a:rPr lang="en-GB" b="0" i="0">
                <a:effectLst/>
                <a:latin typeface="FS Albert"/>
              </a:rPr>
              <a:t>Employees must take reasonable care of their own and others’ health and safety and cooperate with the employer to implement the requirements of relevant legislation.</a:t>
            </a:r>
          </a:p>
          <a:p>
            <a:r>
              <a:rPr lang="en-GB" b="0" i="0">
                <a:effectLst/>
                <a:latin typeface="FS Albert"/>
              </a:rPr>
              <a:t>The duty of care extends to external contract workers (builders, engineers, for example) and to any sub-contractors. You must assess the risks involved with the task they have been engaged for. Check the contractor’s health and safety policies and procedures and risk assessment and make them aware of your health and safety procedures.</a:t>
            </a:r>
          </a:p>
          <a:p>
            <a:endParaRPr lang="en-US" dirty="0"/>
          </a:p>
        </p:txBody>
      </p:sp>
    </p:spTree>
    <p:extLst>
      <p:ext uri="{BB962C8B-B14F-4D97-AF65-F5344CB8AC3E}">
        <p14:creationId xmlns:p14="http://schemas.microsoft.com/office/powerpoint/2010/main" val="636461925"/>
      </p:ext>
    </p:extLst>
  </p:cSld>
  <p:clrMapOvr>
    <a:masterClrMapping/>
  </p:clrMapOvr>
</p:sld>
</file>

<file path=ppt/theme/theme1.xml><?xml version="1.0" encoding="utf-8"?>
<a:theme xmlns:a="http://schemas.openxmlformats.org/drawingml/2006/main" name="Retrospect">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622</TotalTime>
  <Words>4214</Words>
  <Application>Microsoft Office PowerPoint</Application>
  <PresentationFormat>Widescreen</PresentationFormat>
  <Paragraphs>355</Paragraphs>
  <Slides>50</Slides>
  <Notes>13</Notes>
  <HiddenSlides>0</HiddenSlides>
  <MMClips>0</MMClips>
  <ScaleCrop>false</ScaleCrop>
  <HeadingPairs>
    <vt:vector size="8" baseType="variant">
      <vt:variant>
        <vt:lpstr>Fonts Used</vt:lpstr>
      </vt:variant>
      <vt:variant>
        <vt:i4>7</vt:i4>
      </vt: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9" baseType="lpstr">
      <vt:lpstr>Arial</vt:lpstr>
      <vt:lpstr>Calibri</vt:lpstr>
      <vt:lpstr>Calibri Light</vt:lpstr>
      <vt:lpstr>FS Albert</vt:lpstr>
      <vt:lpstr>Garamond</vt:lpstr>
      <vt:lpstr>Tahoma</vt:lpstr>
      <vt:lpstr>Wingdings</vt:lpstr>
      <vt:lpstr>Retrospect</vt:lpstr>
      <vt:lpstr>Acrobat Document</vt:lpstr>
      <vt:lpstr>Health and Safety</vt:lpstr>
      <vt:lpstr>Objectives </vt:lpstr>
      <vt:lpstr>Health and Safety at Work Act 1974</vt:lpstr>
      <vt:lpstr>Health &amp; Safety Legislation</vt:lpstr>
      <vt:lpstr>Good Practice</vt:lpstr>
      <vt:lpstr>H&amp;S WHY? </vt:lpstr>
      <vt:lpstr>PowerPoint Presentation</vt:lpstr>
      <vt:lpstr>Employers </vt:lpstr>
      <vt:lpstr>PowerPoint Presentation</vt:lpstr>
      <vt:lpstr>PowerPoint Presentation</vt:lpstr>
      <vt:lpstr>PowerPoint Presentation</vt:lpstr>
      <vt:lpstr>Five or more employees:  you must have a health and safety policy</vt:lpstr>
      <vt:lpstr>Practical Health &amp; Safety</vt:lpstr>
      <vt:lpstr>Health &amp; Safety Folder</vt:lpstr>
      <vt:lpstr>Exercise</vt:lpstr>
      <vt:lpstr>Look for Hazards</vt:lpstr>
      <vt:lpstr>Evaluate the risks</vt:lpstr>
      <vt:lpstr>Identify the hazard!</vt:lpstr>
      <vt:lpstr>Risk assessment </vt:lpstr>
      <vt:lpstr>Evaluate the risks and decide on precautions </vt:lpstr>
      <vt:lpstr>Health and Safety (First-Aid) Regulations aid </vt:lpstr>
      <vt:lpstr>Accidents </vt:lpstr>
      <vt:lpstr>Accidents </vt:lpstr>
      <vt:lpstr>      Risk Assessment</vt:lpstr>
      <vt:lpstr>Regulating medical devices in the UK </vt:lpstr>
      <vt:lpstr>Conformity assessment and CE marks </vt:lpstr>
      <vt:lpstr>Custom-made devices </vt:lpstr>
      <vt:lpstr>Statement of manufacture </vt:lpstr>
      <vt:lpstr>Records </vt:lpstr>
      <vt:lpstr>Impressions, prostheses and appliances </vt:lpstr>
      <vt:lpstr>Electrical safety </vt:lpstr>
      <vt:lpstr>Fire </vt:lpstr>
      <vt:lpstr>General fire precautions </vt:lpstr>
      <vt:lpstr>Manual Handling </vt:lpstr>
      <vt:lpstr>COSHH Regulations (NI) 2003</vt:lpstr>
      <vt:lpstr>What is a hazardous substance?</vt:lpstr>
      <vt:lpstr>Prevent and/or control exposure </vt:lpstr>
      <vt:lpstr>8 Step Compliance </vt:lpstr>
      <vt:lpstr>PowerPoint Presentation</vt:lpstr>
      <vt:lpstr>Safety Data sheets</vt:lpstr>
      <vt:lpstr>Symbol System </vt:lpstr>
      <vt:lpstr>Anaesthetic gases </vt:lpstr>
      <vt:lpstr>Gas Cylinders </vt:lpstr>
      <vt:lpstr>Mercury and amalgam </vt:lpstr>
      <vt:lpstr>Hazardous substances </vt:lpstr>
      <vt:lpstr>Look for the hazards </vt:lpstr>
      <vt:lpstr>Decide who might be harmed and how </vt:lpstr>
      <vt:lpstr>Review your assessment  </vt:lpstr>
      <vt:lpstr>Record your findings </vt:lpstr>
      <vt:lpstr>Health &amp; Safety Legislation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 and Safety</dc:title>
  <dc:creator>Karl Grimes</dc:creator>
  <cp:lastModifiedBy>Amanda Jackson (NIMDTA)</cp:lastModifiedBy>
  <cp:revision>42</cp:revision>
  <dcterms:created xsi:type="dcterms:W3CDTF">2025-06-16T19:13:41Z</dcterms:created>
  <dcterms:modified xsi:type="dcterms:W3CDTF">2026-06-18T13:16:57Z</dcterms:modified>
</cp:coreProperties>
</file>