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482" r:id="rId2"/>
    <p:sldId id="483" r:id="rId3"/>
    <p:sldId id="484" r:id="rId4"/>
    <p:sldId id="485" r:id="rId5"/>
    <p:sldId id="487" r:id="rId6"/>
    <p:sldId id="488" r:id="rId7"/>
    <p:sldId id="491" r:id="rId8"/>
    <p:sldId id="492" r:id="rId9"/>
    <p:sldId id="493" r:id="rId10"/>
    <p:sldId id="494" r:id="rId11"/>
    <p:sldId id="453" r:id="rId12"/>
    <p:sldId id="465" r:id="rId13"/>
    <p:sldId id="497" r:id="rId14"/>
    <p:sldId id="498" r:id="rId15"/>
    <p:sldId id="423" r:id="rId16"/>
    <p:sldId id="512" r:id="rId17"/>
    <p:sldId id="499" r:id="rId18"/>
    <p:sldId id="466" r:id="rId19"/>
    <p:sldId id="500" r:id="rId20"/>
    <p:sldId id="501" r:id="rId21"/>
    <p:sldId id="443" r:id="rId22"/>
    <p:sldId id="502" r:id="rId23"/>
    <p:sldId id="503" r:id="rId24"/>
    <p:sldId id="467" r:id="rId25"/>
    <p:sldId id="461" r:id="rId26"/>
    <p:sldId id="504" r:id="rId27"/>
    <p:sldId id="507" r:id="rId28"/>
    <p:sldId id="426" r:id="rId29"/>
    <p:sldId id="432" r:id="rId30"/>
    <p:sldId id="479" r:id="rId31"/>
    <p:sldId id="480" r:id="rId32"/>
    <p:sldId id="452" r:id="rId33"/>
    <p:sldId id="454" r:id="rId34"/>
    <p:sldId id="421" r:id="rId35"/>
    <p:sldId id="508" r:id="rId36"/>
    <p:sldId id="509" r:id="rId37"/>
    <p:sldId id="468" r:id="rId38"/>
    <p:sldId id="455" r:id="rId39"/>
    <p:sldId id="449" r:id="rId40"/>
    <p:sldId id="510" r:id="rId41"/>
    <p:sldId id="511" r:id="rId42"/>
    <p:sldId id="486" r:id="rId43"/>
    <p:sldId id="456" r:id="rId44"/>
    <p:sldId id="424" r:id="rId45"/>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380"/>
    <a:srgbClr val="ABD5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75" autoAdjust="0"/>
  </p:normalViewPr>
  <p:slideViewPr>
    <p:cSldViewPr>
      <p:cViewPr varScale="1">
        <p:scale>
          <a:sx n="67" d="100"/>
          <a:sy n="67"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0D6ED5-291F-4AE7-BBC1-2A6908E7D096}" type="doc">
      <dgm:prSet loTypeId="urn:diagrams.loki3.com/VaryingWidthList" loCatId="list" qsTypeId="urn:microsoft.com/office/officeart/2005/8/quickstyle/simple1" qsCatId="simple" csTypeId="urn:microsoft.com/office/officeart/2005/8/colors/accent1_2" csCatId="accent1" phldr="1"/>
      <dgm:spPr/>
    </dgm:pt>
    <dgm:pt modelId="{6BC96D5E-2EDC-4EED-841F-9C387B25E744}">
      <dgm:prSet phldrT="[Text]"/>
      <dgm:spPr/>
      <dgm:t>
        <a:bodyPr/>
        <a:lstStyle/>
        <a:p>
          <a:r>
            <a:rPr lang="en-GB" dirty="0"/>
            <a:t>Discrimination </a:t>
          </a:r>
        </a:p>
      </dgm:t>
    </dgm:pt>
    <dgm:pt modelId="{CFFF06B3-A154-4A1C-BB35-CFA30E96E416}" type="parTrans" cxnId="{F27D4E61-B953-468E-AEDD-1D978CDC52A8}">
      <dgm:prSet/>
      <dgm:spPr/>
      <dgm:t>
        <a:bodyPr/>
        <a:lstStyle/>
        <a:p>
          <a:endParaRPr lang="en-GB"/>
        </a:p>
      </dgm:t>
    </dgm:pt>
    <dgm:pt modelId="{6FD55A70-25D9-4B50-9490-FEBDFBB4DF70}" type="sibTrans" cxnId="{F27D4E61-B953-468E-AEDD-1D978CDC52A8}">
      <dgm:prSet/>
      <dgm:spPr/>
      <dgm:t>
        <a:bodyPr/>
        <a:lstStyle/>
        <a:p>
          <a:endParaRPr lang="en-GB"/>
        </a:p>
      </dgm:t>
    </dgm:pt>
    <dgm:pt modelId="{07F0FD25-073B-4924-AE66-9011AED99113}">
      <dgm:prSet phldrT="[Text]"/>
      <dgm:spPr/>
      <dgm:t>
        <a:bodyPr/>
        <a:lstStyle/>
        <a:p>
          <a:r>
            <a:rPr lang="en-GB" dirty="0"/>
            <a:t>Bullying</a:t>
          </a:r>
        </a:p>
      </dgm:t>
    </dgm:pt>
    <dgm:pt modelId="{8F75C9CB-280E-4EAB-9B62-8DB85FD9BDCD}" type="parTrans" cxnId="{6D98AF20-EBBA-4C8E-B29A-1D8F0230A60F}">
      <dgm:prSet/>
      <dgm:spPr/>
      <dgm:t>
        <a:bodyPr/>
        <a:lstStyle/>
        <a:p>
          <a:endParaRPr lang="en-GB"/>
        </a:p>
      </dgm:t>
    </dgm:pt>
    <dgm:pt modelId="{ADE3DFE1-FE61-4068-9E41-36A1A6A69FF1}" type="sibTrans" cxnId="{6D98AF20-EBBA-4C8E-B29A-1D8F0230A60F}">
      <dgm:prSet/>
      <dgm:spPr/>
      <dgm:t>
        <a:bodyPr/>
        <a:lstStyle/>
        <a:p>
          <a:endParaRPr lang="en-GB"/>
        </a:p>
      </dgm:t>
    </dgm:pt>
    <dgm:pt modelId="{457C4231-B6E0-463D-8E9D-4BE1B2493B36}">
      <dgm:prSet phldrT="[Text]"/>
      <dgm:spPr/>
      <dgm:t>
        <a:bodyPr/>
        <a:lstStyle/>
        <a:p>
          <a:r>
            <a:rPr lang="en-GB" dirty="0"/>
            <a:t>Harassment </a:t>
          </a:r>
        </a:p>
      </dgm:t>
    </dgm:pt>
    <dgm:pt modelId="{4922B4AC-44B7-4403-BB28-E74F2AD69B77}" type="parTrans" cxnId="{9B929559-92FD-4E1B-928E-F3B9803FF72E}">
      <dgm:prSet/>
      <dgm:spPr/>
      <dgm:t>
        <a:bodyPr/>
        <a:lstStyle/>
        <a:p>
          <a:endParaRPr lang="en-GB"/>
        </a:p>
      </dgm:t>
    </dgm:pt>
    <dgm:pt modelId="{8ACC6A0F-0F5B-4D87-B07D-20F76A51AD36}" type="sibTrans" cxnId="{9B929559-92FD-4E1B-928E-F3B9803FF72E}">
      <dgm:prSet/>
      <dgm:spPr/>
      <dgm:t>
        <a:bodyPr/>
        <a:lstStyle/>
        <a:p>
          <a:endParaRPr lang="en-GB"/>
        </a:p>
      </dgm:t>
    </dgm:pt>
    <dgm:pt modelId="{752F3C1E-16CF-424E-A540-33AA13463A21}">
      <dgm:prSet phldrT="[Text]"/>
      <dgm:spPr/>
      <dgm:t>
        <a:bodyPr/>
        <a:lstStyle/>
        <a:p>
          <a:r>
            <a:rPr lang="en-GB" dirty="0"/>
            <a:t>Unconscious bias </a:t>
          </a:r>
        </a:p>
      </dgm:t>
    </dgm:pt>
    <dgm:pt modelId="{06121E88-C8B4-40F9-B90A-3B1986135CBC}" type="parTrans" cxnId="{73493A66-D17D-431B-9BC5-6222EF98096D}">
      <dgm:prSet/>
      <dgm:spPr/>
      <dgm:t>
        <a:bodyPr/>
        <a:lstStyle/>
        <a:p>
          <a:endParaRPr lang="en-GB"/>
        </a:p>
      </dgm:t>
    </dgm:pt>
    <dgm:pt modelId="{E39D41E6-987A-4627-B88C-A671BD44BB39}" type="sibTrans" cxnId="{73493A66-D17D-431B-9BC5-6222EF98096D}">
      <dgm:prSet/>
      <dgm:spPr/>
      <dgm:t>
        <a:bodyPr/>
        <a:lstStyle/>
        <a:p>
          <a:endParaRPr lang="en-GB"/>
        </a:p>
      </dgm:t>
    </dgm:pt>
    <dgm:pt modelId="{5E96B9A7-A483-4273-B0F5-2933EC4574DF}" type="pres">
      <dgm:prSet presAssocID="{0A0D6ED5-291F-4AE7-BBC1-2A6908E7D096}" presName="Name0" presStyleCnt="0">
        <dgm:presLayoutVars>
          <dgm:resizeHandles/>
        </dgm:presLayoutVars>
      </dgm:prSet>
      <dgm:spPr/>
    </dgm:pt>
    <dgm:pt modelId="{32053F68-0BE2-4FE1-9017-DBB5427C62B2}" type="pres">
      <dgm:prSet presAssocID="{6BC96D5E-2EDC-4EED-841F-9C387B25E744}" presName="text" presStyleLbl="node1" presStyleIdx="0" presStyleCnt="4">
        <dgm:presLayoutVars>
          <dgm:bulletEnabled val="1"/>
        </dgm:presLayoutVars>
      </dgm:prSet>
      <dgm:spPr/>
    </dgm:pt>
    <dgm:pt modelId="{F641CE8E-7F4E-404B-81EF-7F26529A7D28}" type="pres">
      <dgm:prSet presAssocID="{6FD55A70-25D9-4B50-9490-FEBDFBB4DF70}" presName="space" presStyleCnt="0"/>
      <dgm:spPr/>
    </dgm:pt>
    <dgm:pt modelId="{747C82A3-EA49-47C3-A5EC-C6955BA21381}" type="pres">
      <dgm:prSet presAssocID="{07F0FD25-073B-4924-AE66-9011AED99113}" presName="text" presStyleLbl="node1" presStyleIdx="1" presStyleCnt="4">
        <dgm:presLayoutVars>
          <dgm:bulletEnabled val="1"/>
        </dgm:presLayoutVars>
      </dgm:prSet>
      <dgm:spPr/>
    </dgm:pt>
    <dgm:pt modelId="{AF1FED2B-4ED7-4E96-8441-2A8425B846E3}" type="pres">
      <dgm:prSet presAssocID="{ADE3DFE1-FE61-4068-9E41-36A1A6A69FF1}" presName="space" presStyleCnt="0"/>
      <dgm:spPr/>
    </dgm:pt>
    <dgm:pt modelId="{BC47B917-6B9D-4AB4-833A-868A26AD3BFD}" type="pres">
      <dgm:prSet presAssocID="{457C4231-B6E0-463D-8E9D-4BE1B2493B36}" presName="text" presStyleLbl="node1" presStyleIdx="2" presStyleCnt="4">
        <dgm:presLayoutVars>
          <dgm:bulletEnabled val="1"/>
        </dgm:presLayoutVars>
      </dgm:prSet>
      <dgm:spPr/>
    </dgm:pt>
    <dgm:pt modelId="{5DED745A-757B-493D-9C5F-176D96F42ED5}" type="pres">
      <dgm:prSet presAssocID="{8ACC6A0F-0F5B-4D87-B07D-20F76A51AD36}" presName="space" presStyleCnt="0"/>
      <dgm:spPr/>
    </dgm:pt>
    <dgm:pt modelId="{688E2450-50D3-4DF0-90B0-8D49E210A28A}" type="pres">
      <dgm:prSet presAssocID="{752F3C1E-16CF-424E-A540-33AA13463A21}" presName="text" presStyleLbl="node1" presStyleIdx="3" presStyleCnt="4">
        <dgm:presLayoutVars>
          <dgm:bulletEnabled val="1"/>
        </dgm:presLayoutVars>
      </dgm:prSet>
      <dgm:spPr/>
    </dgm:pt>
  </dgm:ptLst>
  <dgm:cxnLst>
    <dgm:cxn modelId="{6D98AF20-EBBA-4C8E-B29A-1D8F0230A60F}" srcId="{0A0D6ED5-291F-4AE7-BBC1-2A6908E7D096}" destId="{07F0FD25-073B-4924-AE66-9011AED99113}" srcOrd="1" destOrd="0" parTransId="{8F75C9CB-280E-4EAB-9B62-8DB85FD9BDCD}" sibTransId="{ADE3DFE1-FE61-4068-9E41-36A1A6A69FF1}"/>
    <dgm:cxn modelId="{F27D4E61-B953-468E-AEDD-1D978CDC52A8}" srcId="{0A0D6ED5-291F-4AE7-BBC1-2A6908E7D096}" destId="{6BC96D5E-2EDC-4EED-841F-9C387B25E744}" srcOrd="0" destOrd="0" parTransId="{CFFF06B3-A154-4A1C-BB35-CFA30E96E416}" sibTransId="{6FD55A70-25D9-4B50-9490-FEBDFBB4DF70}"/>
    <dgm:cxn modelId="{73493A66-D17D-431B-9BC5-6222EF98096D}" srcId="{0A0D6ED5-291F-4AE7-BBC1-2A6908E7D096}" destId="{752F3C1E-16CF-424E-A540-33AA13463A21}" srcOrd="3" destOrd="0" parTransId="{06121E88-C8B4-40F9-B90A-3B1986135CBC}" sibTransId="{E39D41E6-987A-4627-B88C-A671BD44BB39}"/>
    <dgm:cxn modelId="{B23ECE46-30C3-49D2-88EB-0E0227DFA45D}" type="presOf" srcId="{6BC96D5E-2EDC-4EED-841F-9C387B25E744}" destId="{32053F68-0BE2-4FE1-9017-DBB5427C62B2}" srcOrd="0" destOrd="0" presId="urn:diagrams.loki3.com/VaryingWidthList"/>
    <dgm:cxn modelId="{9B929559-92FD-4E1B-928E-F3B9803FF72E}" srcId="{0A0D6ED5-291F-4AE7-BBC1-2A6908E7D096}" destId="{457C4231-B6E0-463D-8E9D-4BE1B2493B36}" srcOrd="2" destOrd="0" parTransId="{4922B4AC-44B7-4403-BB28-E74F2AD69B77}" sibTransId="{8ACC6A0F-0F5B-4D87-B07D-20F76A51AD36}"/>
    <dgm:cxn modelId="{4ADAEB96-6E15-4243-99EF-575362CD8332}" type="presOf" srcId="{0A0D6ED5-291F-4AE7-BBC1-2A6908E7D096}" destId="{5E96B9A7-A483-4273-B0F5-2933EC4574DF}" srcOrd="0" destOrd="0" presId="urn:diagrams.loki3.com/VaryingWidthList"/>
    <dgm:cxn modelId="{7D19809C-084C-457B-9C62-F566E0402766}" type="presOf" srcId="{07F0FD25-073B-4924-AE66-9011AED99113}" destId="{747C82A3-EA49-47C3-A5EC-C6955BA21381}" srcOrd="0" destOrd="0" presId="urn:diagrams.loki3.com/VaryingWidthList"/>
    <dgm:cxn modelId="{035655C2-16EE-4AF2-A08E-09CD259667C4}" type="presOf" srcId="{457C4231-B6E0-463D-8E9D-4BE1B2493B36}" destId="{BC47B917-6B9D-4AB4-833A-868A26AD3BFD}" srcOrd="0" destOrd="0" presId="urn:diagrams.loki3.com/VaryingWidthList"/>
    <dgm:cxn modelId="{DE1B35E9-99AB-4FB8-8908-ADA0EA2C5149}" type="presOf" srcId="{752F3C1E-16CF-424E-A540-33AA13463A21}" destId="{688E2450-50D3-4DF0-90B0-8D49E210A28A}" srcOrd="0" destOrd="0" presId="urn:diagrams.loki3.com/VaryingWidthList"/>
    <dgm:cxn modelId="{B86A5F5C-A391-4FB0-A3C3-C9B49189BA53}" type="presParOf" srcId="{5E96B9A7-A483-4273-B0F5-2933EC4574DF}" destId="{32053F68-0BE2-4FE1-9017-DBB5427C62B2}" srcOrd="0" destOrd="0" presId="urn:diagrams.loki3.com/VaryingWidthList"/>
    <dgm:cxn modelId="{0981943C-71C2-40E7-BDFE-379E3D4E4C3C}" type="presParOf" srcId="{5E96B9A7-A483-4273-B0F5-2933EC4574DF}" destId="{F641CE8E-7F4E-404B-81EF-7F26529A7D28}" srcOrd="1" destOrd="0" presId="urn:diagrams.loki3.com/VaryingWidthList"/>
    <dgm:cxn modelId="{86CA22A0-34D1-4E87-A5BC-D63CF53A8391}" type="presParOf" srcId="{5E96B9A7-A483-4273-B0F5-2933EC4574DF}" destId="{747C82A3-EA49-47C3-A5EC-C6955BA21381}" srcOrd="2" destOrd="0" presId="urn:diagrams.loki3.com/VaryingWidthList"/>
    <dgm:cxn modelId="{8BFECC26-CDD9-4B84-A426-EF63ECE32580}" type="presParOf" srcId="{5E96B9A7-A483-4273-B0F5-2933EC4574DF}" destId="{AF1FED2B-4ED7-4E96-8441-2A8425B846E3}" srcOrd="3" destOrd="0" presId="urn:diagrams.loki3.com/VaryingWidthList"/>
    <dgm:cxn modelId="{8C14CA15-F8E9-43D5-ADC2-E31F82FA1D77}" type="presParOf" srcId="{5E96B9A7-A483-4273-B0F5-2933EC4574DF}" destId="{BC47B917-6B9D-4AB4-833A-868A26AD3BFD}" srcOrd="4" destOrd="0" presId="urn:diagrams.loki3.com/VaryingWidthList"/>
    <dgm:cxn modelId="{98B10B82-BBBE-4793-A9C5-C8A8B3073F7D}" type="presParOf" srcId="{5E96B9A7-A483-4273-B0F5-2933EC4574DF}" destId="{5DED745A-757B-493D-9C5F-176D96F42ED5}" srcOrd="5" destOrd="0" presId="urn:diagrams.loki3.com/VaryingWidthList"/>
    <dgm:cxn modelId="{3372EB7B-5CF6-478F-BA6C-82623838E934}" type="presParOf" srcId="{5E96B9A7-A483-4273-B0F5-2933EC4574DF}" destId="{688E2450-50D3-4DF0-90B0-8D49E210A28A}" srcOrd="6"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8AC133-347D-4637-92CE-D6D983FD045D}"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GB"/>
        </a:p>
      </dgm:t>
    </dgm:pt>
    <dgm:pt modelId="{A62BE7B9-48F9-434B-A7E7-B92A2F4F8347}">
      <dgm:prSet phldrT="[Text]"/>
      <dgm:spPr/>
      <dgm:t>
        <a:bodyPr/>
        <a:lstStyle/>
        <a:p>
          <a:r>
            <a:rPr lang="en-GB" dirty="0"/>
            <a:t>Active bystander</a:t>
          </a:r>
        </a:p>
      </dgm:t>
    </dgm:pt>
    <dgm:pt modelId="{D5DB6208-9BD7-47F3-9692-460B7611AC8C}" type="parTrans" cxnId="{E88A551D-426F-4FC7-B97F-9D9DAFAF4603}">
      <dgm:prSet/>
      <dgm:spPr/>
      <dgm:t>
        <a:bodyPr/>
        <a:lstStyle/>
        <a:p>
          <a:endParaRPr lang="en-GB"/>
        </a:p>
      </dgm:t>
    </dgm:pt>
    <dgm:pt modelId="{37537371-4065-4BC1-AAA6-FA5B12DBB2B1}" type="sibTrans" cxnId="{E88A551D-426F-4FC7-B97F-9D9DAFAF4603}">
      <dgm:prSet/>
      <dgm:spPr/>
      <dgm:t>
        <a:bodyPr/>
        <a:lstStyle/>
        <a:p>
          <a:endParaRPr lang="en-GB"/>
        </a:p>
      </dgm:t>
    </dgm:pt>
    <dgm:pt modelId="{B6BCFB60-77F7-4213-A446-B3873C522056}">
      <dgm:prSet phldrT="[Text]"/>
      <dgm:spPr/>
      <dgm:t>
        <a:bodyPr/>
        <a:lstStyle/>
        <a:p>
          <a:r>
            <a:rPr lang="en-GB" dirty="0"/>
            <a:t>Distract</a:t>
          </a:r>
        </a:p>
      </dgm:t>
    </dgm:pt>
    <dgm:pt modelId="{7DEF19D8-6358-4CA0-AD23-F1F574CDB587}" type="parTrans" cxnId="{57BB7EBD-D0B9-48ED-9248-7CD9FEB58E34}">
      <dgm:prSet/>
      <dgm:spPr/>
      <dgm:t>
        <a:bodyPr/>
        <a:lstStyle/>
        <a:p>
          <a:endParaRPr lang="en-GB"/>
        </a:p>
      </dgm:t>
    </dgm:pt>
    <dgm:pt modelId="{E94BD43D-0B99-473A-AFA1-338BC179094D}" type="sibTrans" cxnId="{57BB7EBD-D0B9-48ED-9248-7CD9FEB58E34}">
      <dgm:prSet/>
      <dgm:spPr/>
      <dgm:t>
        <a:bodyPr/>
        <a:lstStyle/>
        <a:p>
          <a:endParaRPr lang="en-GB"/>
        </a:p>
      </dgm:t>
    </dgm:pt>
    <dgm:pt modelId="{78EF837C-78D7-484A-B065-2C9625C68B13}">
      <dgm:prSet phldrT="[Text]"/>
      <dgm:spPr/>
      <dgm:t>
        <a:bodyPr/>
        <a:lstStyle/>
        <a:p>
          <a:r>
            <a:rPr lang="en-GB" dirty="0"/>
            <a:t>Document </a:t>
          </a:r>
        </a:p>
      </dgm:t>
    </dgm:pt>
    <dgm:pt modelId="{9F9FD602-B333-478D-9BBB-B4DF0F899E33}" type="parTrans" cxnId="{52BE4953-038E-43EF-B445-5BC0A3DBF017}">
      <dgm:prSet/>
      <dgm:spPr/>
      <dgm:t>
        <a:bodyPr/>
        <a:lstStyle/>
        <a:p>
          <a:endParaRPr lang="en-GB"/>
        </a:p>
      </dgm:t>
    </dgm:pt>
    <dgm:pt modelId="{C053F34F-82BB-4077-AE0B-B5D54B3972B4}" type="sibTrans" cxnId="{52BE4953-038E-43EF-B445-5BC0A3DBF017}">
      <dgm:prSet/>
      <dgm:spPr/>
      <dgm:t>
        <a:bodyPr/>
        <a:lstStyle/>
        <a:p>
          <a:endParaRPr lang="en-GB"/>
        </a:p>
      </dgm:t>
    </dgm:pt>
    <dgm:pt modelId="{653E519A-2386-4890-A4AA-3568AF19D68A}">
      <dgm:prSet phldrT="[Text]"/>
      <dgm:spPr/>
      <dgm:t>
        <a:bodyPr/>
        <a:lstStyle/>
        <a:p>
          <a:r>
            <a:rPr lang="en-GB" dirty="0"/>
            <a:t>Delay</a:t>
          </a:r>
        </a:p>
      </dgm:t>
    </dgm:pt>
    <dgm:pt modelId="{A99AE988-E71B-4A17-B1E0-94C5F45C4E11}" type="parTrans" cxnId="{4CAE715F-5DD2-436E-AC5D-AC87BC2F1261}">
      <dgm:prSet/>
      <dgm:spPr/>
      <dgm:t>
        <a:bodyPr/>
        <a:lstStyle/>
        <a:p>
          <a:endParaRPr lang="en-GB"/>
        </a:p>
      </dgm:t>
    </dgm:pt>
    <dgm:pt modelId="{073704DC-A6D7-4C8A-937B-F6376E1400A6}" type="sibTrans" cxnId="{4CAE715F-5DD2-436E-AC5D-AC87BC2F1261}">
      <dgm:prSet/>
      <dgm:spPr/>
      <dgm:t>
        <a:bodyPr/>
        <a:lstStyle/>
        <a:p>
          <a:endParaRPr lang="en-GB"/>
        </a:p>
      </dgm:t>
    </dgm:pt>
    <dgm:pt modelId="{75B71C63-3A69-4015-A2CF-670D219F1173}">
      <dgm:prSet phldrT="[Text]"/>
      <dgm:spPr/>
      <dgm:t>
        <a:bodyPr/>
        <a:lstStyle/>
        <a:p>
          <a:r>
            <a:rPr lang="en-GB" dirty="0"/>
            <a:t>Delegate</a:t>
          </a:r>
        </a:p>
      </dgm:t>
    </dgm:pt>
    <dgm:pt modelId="{0AD7FDB8-42D2-4A0F-835D-EBEAFB699A72}" type="parTrans" cxnId="{9303F948-9859-440A-A242-9FDC70721819}">
      <dgm:prSet/>
      <dgm:spPr/>
      <dgm:t>
        <a:bodyPr/>
        <a:lstStyle/>
        <a:p>
          <a:endParaRPr lang="en-GB"/>
        </a:p>
      </dgm:t>
    </dgm:pt>
    <dgm:pt modelId="{9B73F746-5F09-4EC3-B421-D1E7C436B0DE}" type="sibTrans" cxnId="{9303F948-9859-440A-A242-9FDC70721819}">
      <dgm:prSet/>
      <dgm:spPr/>
      <dgm:t>
        <a:bodyPr/>
        <a:lstStyle/>
        <a:p>
          <a:endParaRPr lang="en-GB"/>
        </a:p>
      </dgm:t>
    </dgm:pt>
    <dgm:pt modelId="{65E9C8C5-6F9B-415A-B0C0-0ED0094876B7}">
      <dgm:prSet phldrT="[Text]"/>
      <dgm:spPr/>
      <dgm:t>
        <a:bodyPr/>
        <a:lstStyle/>
        <a:p>
          <a:r>
            <a:rPr lang="en-GB" dirty="0"/>
            <a:t>Direct</a:t>
          </a:r>
        </a:p>
      </dgm:t>
    </dgm:pt>
    <dgm:pt modelId="{B57C43D1-B61D-4FF2-9B67-DFD31695BBC5}" type="parTrans" cxnId="{6269B5EA-24EF-4CFE-9D11-0E486BC1FC1D}">
      <dgm:prSet/>
      <dgm:spPr/>
      <dgm:t>
        <a:bodyPr/>
        <a:lstStyle/>
        <a:p>
          <a:endParaRPr lang="en-GB"/>
        </a:p>
      </dgm:t>
    </dgm:pt>
    <dgm:pt modelId="{BBC788A8-890A-4114-80BC-7C1AE02A1775}" type="sibTrans" cxnId="{6269B5EA-24EF-4CFE-9D11-0E486BC1FC1D}">
      <dgm:prSet/>
      <dgm:spPr/>
      <dgm:t>
        <a:bodyPr/>
        <a:lstStyle/>
        <a:p>
          <a:endParaRPr lang="en-GB"/>
        </a:p>
      </dgm:t>
    </dgm:pt>
    <dgm:pt modelId="{6EE6D799-AE8A-4F7A-86D1-8DAC775BD6BA}" type="pres">
      <dgm:prSet presAssocID="{A78AC133-347D-4637-92CE-D6D983FD045D}" presName="Name0" presStyleCnt="0">
        <dgm:presLayoutVars>
          <dgm:chPref val="1"/>
          <dgm:dir/>
          <dgm:animOne val="branch"/>
          <dgm:animLvl val="lvl"/>
          <dgm:resizeHandles val="exact"/>
        </dgm:presLayoutVars>
      </dgm:prSet>
      <dgm:spPr/>
    </dgm:pt>
    <dgm:pt modelId="{7B068D27-9C16-4D63-BD73-F29254165626}" type="pres">
      <dgm:prSet presAssocID="{A62BE7B9-48F9-434B-A7E7-B92A2F4F8347}" presName="root1" presStyleCnt="0"/>
      <dgm:spPr/>
    </dgm:pt>
    <dgm:pt modelId="{DAA07E24-84A7-456F-92DA-E290295E6352}" type="pres">
      <dgm:prSet presAssocID="{A62BE7B9-48F9-434B-A7E7-B92A2F4F8347}" presName="LevelOneTextNode" presStyleLbl="node0" presStyleIdx="0" presStyleCnt="1">
        <dgm:presLayoutVars>
          <dgm:chPref val="3"/>
        </dgm:presLayoutVars>
      </dgm:prSet>
      <dgm:spPr/>
    </dgm:pt>
    <dgm:pt modelId="{00D89DA0-7B15-4BEF-8940-8E31FDBA1179}" type="pres">
      <dgm:prSet presAssocID="{A62BE7B9-48F9-434B-A7E7-B92A2F4F8347}" presName="level2hierChild" presStyleCnt="0"/>
      <dgm:spPr/>
    </dgm:pt>
    <dgm:pt modelId="{BEAD32DF-3FA9-4FFD-8D88-0C72DC2A1D0C}" type="pres">
      <dgm:prSet presAssocID="{7DEF19D8-6358-4CA0-AD23-F1F574CDB587}" presName="conn2-1" presStyleLbl="parChTrans1D2" presStyleIdx="0" presStyleCnt="5"/>
      <dgm:spPr/>
    </dgm:pt>
    <dgm:pt modelId="{470A7134-2DA7-4122-BEB1-C9ED0156FB0F}" type="pres">
      <dgm:prSet presAssocID="{7DEF19D8-6358-4CA0-AD23-F1F574CDB587}" presName="connTx" presStyleLbl="parChTrans1D2" presStyleIdx="0" presStyleCnt="5"/>
      <dgm:spPr/>
    </dgm:pt>
    <dgm:pt modelId="{973D33DD-33F4-4866-8595-75C388F4080E}" type="pres">
      <dgm:prSet presAssocID="{B6BCFB60-77F7-4213-A446-B3873C522056}" presName="root2" presStyleCnt="0"/>
      <dgm:spPr/>
    </dgm:pt>
    <dgm:pt modelId="{6662A67A-1455-4DA8-BBC7-705DF292B881}" type="pres">
      <dgm:prSet presAssocID="{B6BCFB60-77F7-4213-A446-B3873C522056}" presName="LevelTwoTextNode" presStyleLbl="node2" presStyleIdx="0" presStyleCnt="5">
        <dgm:presLayoutVars>
          <dgm:chPref val="3"/>
        </dgm:presLayoutVars>
      </dgm:prSet>
      <dgm:spPr/>
    </dgm:pt>
    <dgm:pt modelId="{66547ABA-31D3-408E-A1EC-E81BDC2B82BA}" type="pres">
      <dgm:prSet presAssocID="{B6BCFB60-77F7-4213-A446-B3873C522056}" presName="level3hierChild" presStyleCnt="0"/>
      <dgm:spPr/>
    </dgm:pt>
    <dgm:pt modelId="{F20064C0-A5CF-4852-81C3-4286E73F3B7A}" type="pres">
      <dgm:prSet presAssocID="{0AD7FDB8-42D2-4A0F-835D-EBEAFB699A72}" presName="conn2-1" presStyleLbl="parChTrans1D2" presStyleIdx="1" presStyleCnt="5"/>
      <dgm:spPr/>
    </dgm:pt>
    <dgm:pt modelId="{B09E1140-5BC1-4293-B0C7-A458FCD1750E}" type="pres">
      <dgm:prSet presAssocID="{0AD7FDB8-42D2-4A0F-835D-EBEAFB699A72}" presName="connTx" presStyleLbl="parChTrans1D2" presStyleIdx="1" presStyleCnt="5"/>
      <dgm:spPr/>
    </dgm:pt>
    <dgm:pt modelId="{0B59B1FE-27A7-4E3E-86E9-2D44666054B8}" type="pres">
      <dgm:prSet presAssocID="{75B71C63-3A69-4015-A2CF-670D219F1173}" presName="root2" presStyleCnt="0"/>
      <dgm:spPr/>
    </dgm:pt>
    <dgm:pt modelId="{30DC5E72-EA85-48C1-B9BD-EA67AF85B757}" type="pres">
      <dgm:prSet presAssocID="{75B71C63-3A69-4015-A2CF-670D219F1173}" presName="LevelTwoTextNode" presStyleLbl="node2" presStyleIdx="1" presStyleCnt="5">
        <dgm:presLayoutVars>
          <dgm:chPref val="3"/>
        </dgm:presLayoutVars>
      </dgm:prSet>
      <dgm:spPr/>
    </dgm:pt>
    <dgm:pt modelId="{47427A4F-9BD4-4E44-A365-507C9C15F4CD}" type="pres">
      <dgm:prSet presAssocID="{75B71C63-3A69-4015-A2CF-670D219F1173}" presName="level3hierChild" presStyleCnt="0"/>
      <dgm:spPr/>
    </dgm:pt>
    <dgm:pt modelId="{F8B7D10F-A7C7-4E50-B391-AFB10355BA1F}" type="pres">
      <dgm:prSet presAssocID="{9F9FD602-B333-478D-9BBB-B4DF0F899E33}" presName="conn2-1" presStyleLbl="parChTrans1D2" presStyleIdx="2" presStyleCnt="5"/>
      <dgm:spPr/>
    </dgm:pt>
    <dgm:pt modelId="{EC7452D8-77C5-46FC-B65B-57E164C5B458}" type="pres">
      <dgm:prSet presAssocID="{9F9FD602-B333-478D-9BBB-B4DF0F899E33}" presName="connTx" presStyleLbl="parChTrans1D2" presStyleIdx="2" presStyleCnt="5"/>
      <dgm:spPr/>
    </dgm:pt>
    <dgm:pt modelId="{B9154EE6-993B-4876-8A86-4EBCFF6C1ED2}" type="pres">
      <dgm:prSet presAssocID="{78EF837C-78D7-484A-B065-2C9625C68B13}" presName="root2" presStyleCnt="0"/>
      <dgm:spPr/>
    </dgm:pt>
    <dgm:pt modelId="{A2F206D5-4F6E-4FC3-B74F-75A3FDA8ADA7}" type="pres">
      <dgm:prSet presAssocID="{78EF837C-78D7-484A-B065-2C9625C68B13}" presName="LevelTwoTextNode" presStyleLbl="node2" presStyleIdx="2" presStyleCnt="5">
        <dgm:presLayoutVars>
          <dgm:chPref val="3"/>
        </dgm:presLayoutVars>
      </dgm:prSet>
      <dgm:spPr/>
    </dgm:pt>
    <dgm:pt modelId="{3D469534-C9CC-465E-A0C7-6514EF2FADA0}" type="pres">
      <dgm:prSet presAssocID="{78EF837C-78D7-484A-B065-2C9625C68B13}" presName="level3hierChild" presStyleCnt="0"/>
      <dgm:spPr/>
    </dgm:pt>
    <dgm:pt modelId="{B5C9E77D-DBD7-424F-A11E-DF0D55911D77}" type="pres">
      <dgm:prSet presAssocID="{A99AE988-E71B-4A17-B1E0-94C5F45C4E11}" presName="conn2-1" presStyleLbl="parChTrans1D2" presStyleIdx="3" presStyleCnt="5"/>
      <dgm:spPr/>
    </dgm:pt>
    <dgm:pt modelId="{9DC8E516-4BFE-4D6B-AB23-3E005EE4C19C}" type="pres">
      <dgm:prSet presAssocID="{A99AE988-E71B-4A17-B1E0-94C5F45C4E11}" presName="connTx" presStyleLbl="parChTrans1D2" presStyleIdx="3" presStyleCnt="5"/>
      <dgm:spPr/>
    </dgm:pt>
    <dgm:pt modelId="{9A98C72E-5157-4252-AC9B-992FD975B279}" type="pres">
      <dgm:prSet presAssocID="{653E519A-2386-4890-A4AA-3568AF19D68A}" presName="root2" presStyleCnt="0"/>
      <dgm:spPr/>
    </dgm:pt>
    <dgm:pt modelId="{224F7D61-16CF-4E12-832F-FAC6CF898871}" type="pres">
      <dgm:prSet presAssocID="{653E519A-2386-4890-A4AA-3568AF19D68A}" presName="LevelTwoTextNode" presStyleLbl="node2" presStyleIdx="3" presStyleCnt="5">
        <dgm:presLayoutVars>
          <dgm:chPref val="3"/>
        </dgm:presLayoutVars>
      </dgm:prSet>
      <dgm:spPr/>
    </dgm:pt>
    <dgm:pt modelId="{E2696A0C-03EA-49B7-85F0-A97096F3CD23}" type="pres">
      <dgm:prSet presAssocID="{653E519A-2386-4890-A4AA-3568AF19D68A}" presName="level3hierChild" presStyleCnt="0"/>
      <dgm:spPr/>
    </dgm:pt>
    <dgm:pt modelId="{A379B349-CA41-4874-B7C1-3D08338F9413}" type="pres">
      <dgm:prSet presAssocID="{B57C43D1-B61D-4FF2-9B67-DFD31695BBC5}" presName="conn2-1" presStyleLbl="parChTrans1D2" presStyleIdx="4" presStyleCnt="5"/>
      <dgm:spPr/>
    </dgm:pt>
    <dgm:pt modelId="{C39A7F66-DB1F-4196-8194-88FE7DED6964}" type="pres">
      <dgm:prSet presAssocID="{B57C43D1-B61D-4FF2-9B67-DFD31695BBC5}" presName="connTx" presStyleLbl="parChTrans1D2" presStyleIdx="4" presStyleCnt="5"/>
      <dgm:spPr/>
    </dgm:pt>
    <dgm:pt modelId="{31A90EC5-BA8C-475D-B078-8B17670DB627}" type="pres">
      <dgm:prSet presAssocID="{65E9C8C5-6F9B-415A-B0C0-0ED0094876B7}" presName="root2" presStyleCnt="0"/>
      <dgm:spPr/>
    </dgm:pt>
    <dgm:pt modelId="{AD67E23D-AAFA-4057-B75B-B6FCCB6BE850}" type="pres">
      <dgm:prSet presAssocID="{65E9C8C5-6F9B-415A-B0C0-0ED0094876B7}" presName="LevelTwoTextNode" presStyleLbl="node2" presStyleIdx="4" presStyleCnt="5">
        <dgm:presLayoutVars>
          <dgm:chPref val="3"/>
        </dgm:presLayoutVars>
      </dgm:prSet>
      <dgm:spPr/>
    </dgm:pt>
    <dgm:pt modelId="{27680908-5096-4645-AC7A-D5B9072EE501}" type="pres">
      <dgm:prSet presAssocID="{65E9C8C5-6F9B-415A-B0C0-0ED0094876B7}" presName="level3hierChild" presStyleCnt="0"/>
      <dgm:spPr/>
    </dgm:pt>
  </dgm:ptLst>
  <dgm:cxnLst>
    <dgm:cxn modelId="{E88A551D-426F-4FC7-B97F-9D9DAFAF4603}" srcId="{A78AC133-347D-4637-92CE-D6D983FD045D}" destId="{A62BE7B9-48F9-434B-A7E7-B92A2F4F8347}" srcOrd="0" destOrd="0" parTransId="{D5DB6208-9BD7-47F3-9692-460B7611AC8C}" sibTransId="{37537371-4065-4BC1-AAA6-FA5B12DBB2B1}"/>
    <dgm:cxn modelId="{058F0F22-5F0C-4A24-BF96-F0D6806F6E70}" type="presOf" srcId="{B57C43D1-B61D-4FF2-9B67-DFD31695BBC5}" destId="{C39A7F66-DB1F-4196-8194-88FE7DED6964}" srcOrd="1" destOrd="0" presId="urn:microsoft.com/office/officeart/2008/layout/HorizontalMultiLevelHierarchy"/>
    <dgm:cxn modelId="{9BCD5529-1139-44FF-BD8D-15D943F5AB08}" type="presOf" srcId="{B6BCFB60-77F7-4213-A446-B3873C522056}" destId="{6662A67A-1455-4DA8-BBC7-705DF292B881}" srcOrd="0" destOrd="0" presId="urn:microsoft.com/office/officeart/2008/layout/HorizontalMultiLevelHierarchy"/>
    <dgm:cxn modelId="{AEDD932F-9E25-492C-A0E7-A264F4E41060}" type="presOf" srcId="{A99AE988-E71B-4A17-B1E0-94C5F45C4E11}" destId="{B5C9E77D-DBD7-424F-A11E-DF0D55911D77}" srcOrd="0" destOrd="0" presId="urn:microsoft.com/office/officeart/2008/layout/HorizontalMultiLevelHierarchy"/>
    <dgm:cxn modelId="{398DC432-7532-4AAF-A515-157D01DE6B99}" type="presOf" srcId="{0AD7FDB8-42D2-4A0F-835D-EBEAFB699A72}" destId="{B09E1140-5BC1-4293-B0C7-A458FCD1750E}" srcOrd="1" destOrd="0" presId="urn:microsoft.com/office/officeart/2008/layout/HorizontalMultiLevelHierarchy"/>
    <dgm:cxn modelId="{F7208E37-0C81-422E-83C8-C608E8F39300}" type="presOf" srcId="{0AD7FDB8-42D2-4A0F-835D-EBEAFB699A72}" destId="{F20064C0-A5CF-4852-81C3-4286E73F3B7A}" srcOrd="0" destOrd="0" presId="urn:microsoft.com/office/officeart/2008/layout/HorizontalMultiLevelHierarchy"/>
    <dgm:cxn modelId="{4CAE715F-5DD2-436E-AC5D-AC87BC2F1261}" srcId="{A62BE7B9-48F9-434B-A7E7-B92A2F4F8347}" destId="{653E519A-2386-4890-A4AA-3568AF19D68A}" srcOrd="3" destOrd="0" parTransId="{A99AE988-E71B-4A17-B1E0-94C5F45C4E11}" sibTransId="{073704DC-A6D7-4C8A-937B-F6376E1400A6}"/>
    <dgm:cxn modelId="{9303F948-9859-440A-A242-9FDC70721819}" srcId="{A62BE7B9-48F9-434B-A7E7-B92A2F4F8347}" destId="{75B71C63-3A69-4015-A2CF-670D219F1173}" srcOrd="1" destOrd="0" parTransId="{0AD7FDB8-42D2-4A0F-835D-EBEAFB699A72}" sibTransId="{9B73F746-5F09-4EC3-B421-D1E7C436B0DE}"/>
    <dgm:cxn modelId="{52BE4953-038E-43EF-B445-5BC0A3DBF017}" srcId="{A62BE7B9-48F9-434B-A7E7-B92A2F4F8347}" destId="{78EF837C-78D7-484A-B065-2C9625C68B13}" srcOrd="2" destOrd="0" parTransId="{9F9FD602-B333-478D-9BBB-B4DF0F899E33}" sibTransId="{C053F34F-82BB-4077-AE0B-B5D54B3972B4}"/>
    <dgm:cxn modelId="{98150A7D-F219-42DD-855E-C861CE1D596F}" type="presOf" srcId="{9F9FD602-B333-478D-9BBB-B4DF0F899E33}" destId="{F8B7D10F-A7C7-4E50-B391-AFB10355BA1F}" srcOrd="0" destOrd="0" presId="urn:microsoft.com/office/officeart/2008/layout/HorizontalMultiLevelHierarchy"/>
    <dgm:cxn modelId="{8A1EE78C-E846-485A-B7D1-5235381138E6}" type="presOf" srcId="{A62BE7B9-48F9-434B-A7E7-B92A2F4F8347}" destId="{DAA07E24-84A7-456F-92DA-E290295E6352}" srcOrd="0" destOrd="0" presId="urn:microsoft.com/office/officeart/2008/layout/HorizontalMultiLevelHierarchy"/>
    <dgm:cxn modelId="{C8C28090-5B67-464C-B540-0783015316F6}" type="presOf" srcId="{75B71C63-3A69-4015-A2CF-670D219F1173}" destId="{30DC5E72-EA85-48C1-B9BD-EA67AF85B757}" srcOrd="0" destOrd="0" presId="urn:microsoft.com/office/officeart/2008/layout/HorizontalMultiLevelHierarchy"/>
    <dgm:cxn modelId="{83D7AEA5-D11C-4F1F-93C5-A8B71C2575CA}" type="presOf" srcId="{78EF837C-78D7-484A-B065-2C9625C68B13}" destId="{A2F206D5-4F6E-4FC3-B74F-75A3FDA8ADA7}" srcOrd="0" destOrd="0" presId="urn:microsoft.com/office/officeart/2008/layout/HorizontalMultiLevelHierarchy"/>
    <dgm:cxn modelId="{57BB7EBD-D0B9-48ED-9248-7CD9FEB58E34}" srcId="{A62BE7B9-48F9-434B-A7E7-B92A2F4F8347}" destId="{B6BCFB60-77F7-4213-A446-B3873C522056}" srcOrd="0" destOrd="0" parTransId="{7DEF19D8-6358-4CA0-AD23-F1F574CDB587}" sibTransId="{E94BD43D-0B99-473A-AFA1-338BC179094D}"/>
    <dgm:cxn modelId="{863C42C8-B2B2-4BDE-85C2-08E6F27A2C9A}" type="presOf" srcId="{65E9C8C5-6F9B-415A-B0C0-0ED0094876B7}" destId="{AD67E23D-AAFA-4057-B75B-B6FCCB6BE850}" srcOrd="0" destOrd="0" presId="urn:microsoft.com/office/officeart/2008/layout/HorizontalMultiLevelHierarchy"/>
    <dgm:cxn modelId="{8625EBD2-141D-4D4D-A538-C80BF87B2297}" type="presOf" srcId="{653E519A-2386-4890-A4AA-3568AF19D68A}" destId="{224F7D61-16CF-4E12-832F-FAC6CF898871}" srcOrd="0" destOrd="0" presId="urn:microsoft.com/office/officeart/2008/layout/HorizontalMultiLevelHierarchy"/>
    <dgm:cxn modelId="{DC0C1BDE-E334-4D24-BA88-BD8C4AAA76DF}" type="presOf" srcId="{A99AE988-E71B-4A17-B1E0-94C5F45C4E11}" destId="{9DC8E516-4BFE-4D6B-AB23-3E005EE4C19C}" srcOrd="1" destOrd="0" presId="urn:microsoft.com/office/officeart/2008/layout/HorizontalMultiLevelHierarchy"/>
    <dgm:cxn modelId="{43FA97E3-7680-4F49-B687-C5A7A208A0A1}" type="presOf" srcId="{B57C43D1-B61D-4FF2-9B67-DFD31695BBC5}" destId="{A379B349-CA41-4874-B7C1-3D08338F9413}" srcOrd="0" destOrd="0" presId="urn:microsoft.com/office/officeart/2008/layout/HorizontalMultiLevelHierarchy"/>
    <dgm:cxn modelId="{554A91E9-58B8-4BDA-AF10-E478EA1B96FA}" type="presOf" srcId="{A78AC133-347D-4637-92CE-D6D983FD045D}" destId="{6EE6D799-AE8A-4F7A-86D1-8DAC775BD6BA}" srcOrd="0" destOrd="0" presId="urn:microsoft.com/office/officeart/2008/layout/HorizontalMultiLevelHierarchy"/>
    <dgm:cxn modelId="{6269B5EA-24EF-4CFE-9D11-0E486BC1FC1D}" srcId="{A62BE7B9-48F9-434B-A7E7-B92A2F4F8347}" destId="{65E9C8C5-6F9B-415A-B0C0-0ED0094876B7}" srcOrd="4" destOrd="0" parTransId="{B57C43D1-B61D-4FF2-9B67-DFD31695BBC5}" sibTransId="{BBC788A8-890A-4114-80BC-7C1AE02A1775}"/>
    <dgm:cxn modelId="{934864F0-7F47-482E-9292-24654F6C4CD8}" type="presOf" srcId="{7DEF19D8-6358-4CA0-AD23-F1F574CDB587}" destId="{BEAD32DF-3FA9-4FFD-8D88-0C72DC2A1D0C}" srcOrd="0" destOrd="0" presId="urn:microsoft.com/office/officeart/2008/layout/HorizontalMultiLevelHierarchy"/>
    <dgm:cxn modelId="{B2E32AF7-40A1-4CD2-A979-65EEB14CE803}" type="presOf" srcId="{7DEF19D8-6358-4CA0-AD23-F1F574CDB587}" destId="{470A7134-2DA7-4122-BEB1-C9ED0156FB0F}" srcOrd="1" destOrd="0" presId="urn:microsoft.com/office/officeart/2008/layout/HorizontalMultiLevelHierarchy"/>
    <dgm:cxn modelId="{D3CFF3F9-86F8-43AF-B36E-75D157AD7CC2}" type="presOf" srcId="{9F9FD602-B333-478D-9BBB-B4DF0F899E33}" destId="{EC7452D8-77C5-46FC-B65B-57E164C5B458}" srcOrd="1" destOrd="0" presId="urn:microsoft.com/office/officeart/2008/layout/HorizontalMultiLevelHierarchy"/>
    <dgm:cxn modelId="{A06A93D7-833D-49D6-B64B-C79D33C2773E}" type="presParOf" srcId="{6EE6D799-AE8A-4F7A-86D1-8DAC775BD6BA}" destId="{7B068D27-9C16-4D63-BD73-F29254165626}" srcOrd="0" destOrd="0" presId="urn:microsoft.com/office/officeart/2008/layout/HorizontalMultiLevelHierarchy"/>
    <dgm:cxn modelId="{02B6FACF-5805-4CFA-89AF-45FF52285CE6}" type="presParOf" srcId="{7B068D27-9C16-4D63-BD73-F29254165626}" destId="{DAA07E24-84A7-456F-92DA-E290295E6352}" srcOrd="0" destOrd="0" presId="urn:microsoft.com/office/officeart/2008/layout/HorizontalMultiLevelHierarchy"/>
    <dgm:cxn modelId="{D61E7C71-C8CE-4F09-BC36-D49D45B56C82}" type="presParOf" srcId="{7B068D27-9C16-4D63-BD73-F29254165626}" destId="{00D89DA0-7B15-4BEF-8940-8E31FDBA1179}" srcOrd="1" destOrd="0" presId="urn:microsoft.com/office/officeart/2008/layout/HorizontalMultiLevelHierarchy"/>
    <dgm:cxn modelId="{FA861A85-E67A-48CD-90E9-49EA0BE4C180}" type="presParOf" srcId="{00D89DA0-7B15-4BEF-8940-8E31FDBA1179}" destId="{BEAD32DF-3FA9-4FFD-8D88-0C72DC2A1D0C}" srcOrd="0" destOrd="0" presId="urn:microsoft.com/office/officeart/2008/layout/HorizontalMultiLevelHierarchy"/>
    <dgm:cxn modelId="{36548906-A054-4E2D-99BC-9FCE5E557363}" type="presParOf" srcId="{BEAD32DF-3FA9-4FFD-8D88-0C72DC2A1D0C}" destId="{470A7134-2DA7-4122-BEB1-C9ED0156FB0F}" srcOrd="0" destOrd="0" presId="urn:microsoft.com/office/officeart/2008/layout/HorizontalMultiLevelHierarchy"/>
    <dgm:cxn modelId="{33F742A6-B306-419A-8C14-A7CF971BBEB8}" type="presParOf" srcId="{00D89DA0-7B15-4BEF-8940-8E31FDBA1179}" destId="{973D33DD-33F4-4866-8595-75C388F4080E}" srcOrd="1" destOrd="0" presId="urn:microsoft.com/office/officeart/2008/layout/HorizontalMultiLevelHierarchy"/>
    <dgm:cxn modelId="{9C026088-AC1F-43BC-9CFD-E351DEBB792A}" type="presParOf" srcId="{973D33DD-33F4-4866-8595-75C388F4080E}" destId="{6662A67A-1455-4DA8-BBC7-705DF292B881}" srcOrd="0" destOrd="0" presId="urn:microsoft.com/office/officeart/2008/layout/HorizontalMultiLevelHierarchy"/>
    <dgm:cxn modelId="{EC5B2988-C50A-4780-88B8-DB9AA7C329C6}" type="presParOf" srcId="{973D33DD-33F4-4866-8595-75C388F4080E}" destId="{66547ABA-31D3-408E-A1EC-E81BDC2B82BA}" srcOrd="1" destOrd="0" presId="urn:microsoft.com/office/officeart/2008/layout/HorizontalMultiLevelHierarchy"/>
    <dgm:cxn modelId="{91E76EC0-97B5-44DD-A007-8C844C46633C}" type="presParOf" srcId="{00D89DA0-7B15-4BEF-8940-8E31FDBA1179}" destId="{F20064C0-A5CF-4852-81C3-4286E73F3B7A}" srcOrd="2" destOrd="0" presId="urn:microsoft.com/office/officeart/2008/layout/HorizontalMultiLevelHierarchy"/>
    <dgm:cxn modelId="{2BF5CF9E-7D03-4B6C-B0D3-59B4FBFB9953}" type="presParOf" srcId="{F20064C0-A5CF-4852-81C3-4286E73F3B7A}" destId="{B09E1140-5BC1-4293-B0C7-A458FCD1750E}" srcOrd="0" destOrd="0" presId="urn:microsoft.com/office/officeart/2008/layout/HorizontalMultiLevelHierarchy"/>
    <dgm:cxn modelId="{C8BBEA33-8D6F-493F-940E-756AD86BB675}" type="presParOf" srcId="{00D89DA0-7B15-4BEF-8940-8E31FDBA1179}" destId="{0B59B1FE-27A7-4E3E-86E9-2D44666054B8}" srcOrd="3" destOrd="0" presId="urn:microsoft.com/office/officeart/2008/layout/HorizontalMultiLevelHierarchy"/>
    <dgm:cxn modelId="{90D34E9F-1121-435C-8C7F-8A298752656E}" type="presParOf" srcId="{0B59B1FE-27A7-4E3E-86E9-2D44666054B8}" destId="{30DC5E72-EA85-48C1-B9BD-EA67AF85B757}" srcOrd="0" destOrd="0" presId="urn:microsoft.com/office/officeart/2008/layout/HorizontalMultiLevelHierarchy"/>
    <dgm:cxn modelId="{F78EC649-F489-40EC-B0FF-73B7F1F099E2}" type="presParOf" srcId="{0B59B1FE-27A7-4E3E-86E9-2D44666054B8}" destId="{47427A4F-9BD4-4E44-A365-507C9C15F4CD}" srcOrd="1" destOrd="0" presId="urn:microsoft.com/office/officeart/2008/layout/HorizontalMultiLevelHierarchy"/>
    <dgm:cxn modelId="{8665EE9A-0482-4A3D-884E-B4375E36F52A}" type="presParOf" srcId="{00D89DA0-7B15-4BEF-8940-8E31FDBA1179}" destId="{F8B7D10F-A7C7-4E50-B391-AFB10355BA1F}" srcOrd="4" destOrd="0" presId="urn:microsoft.com/office/officeart/2008/layout/HorizontalMultiLevelHierarchy"/>
    <dgm:cxn modelId="{C27F3139-FE67-4BE6-8F70-8F3AB3E2A72B}" type="presParOf" srcId="{F8B7D10F-A7C7-4E50-B391-AFB10355BA1F}" destId="{EC7452D8-77C5-46FC-B65B-57E164C5B458}" srcOrd="0" destOrd="0" presId="urn:microsoft.com/office/officeart/2008/layout/HorizontalMultiLevelHierarchy"/>
    <dgm:cxn modelId="{F9AEBFB1-68D6-4B0E-9D96-5DA0AC82D1D2}" type="presParOf" srcId="{00D89DA0-7B15-4BEF-8940-8E31FDBA1179}" destId="{B9154EE6-993B-4876-8A86-4EBCFF6C1ED2}" srcOrd="5" destOrd="0" presId="urn:microsoft.com/office/officeart/2008/layout/HorizontalMultiLevelHierarchy"/>
    <dgm:cxn modelId="{D8A7C556-52F6-4C80-B0BD-85B8CEA0570C}" type="presParOf" srcId="{B9154EE6-993B-4876-8A86-4EBCFF6C1ED2}" destId="{A2F206D5-4F6E-4FC3-B74F-75A3FDA8ADA7}" srcOrd="0" destOrd="0" presId="urn:microsoft.com/office/officeart/2008/layout/HorizontalMultiLevelHierarchy"/>
    <dgm:cxn modelId="{A460BC92-9964-4B9B-AB8B-442970D34238}" type="presParOf" srcId="{B9154EE6-993B-4876-8A86-4EBCFF6C1ED2}" destId="{3D469534-C9CC-465E-A0C7-6514EF2FADA0}" srcOrd="1" destOrd="0" presId="urn:microsoft.com/office/officeart/2008/layout/HorizontalMultiLevelHierarchy"/>
    <dgm:cxn modelId="{FF166678-71AD-4186-90CB-D6904731FE09}" type="presParOf" srcId="{00D89DA0-7B15-4BEF-8940-8E31FDBA1179}" destId="{B5C9E77D-DBD7-424F-A11E-DF0D55911D77}" srcOrd="6" destOrd="0" presId="urn:microsoft.com/office/officeart/2008/layout/HorizontalMultiLevelHierarchy"/>
    <dgm:cxn modelId="{67966C79-985D-471D-B2FA-44537AFCA5EA}" type="presParOf" srcId="{B5C9E77D-DBD7-424F-A11E-DF0D55911D77}" destId="{9DC8E516-4BFE-4D6B-AB23-3E005EE4C19C}" srcOrd="0" destOrd="0" presId="urn:microsoft.com/office/officeart/2008/layout/HorizontalMultiLevelHierarchy"/>
    <dgm:cxn modelId="{7AD8BAAA-2D1D-4C81-8C73-3306493F0201}" type="presParOf" srcId="{00D89DA0-7B15-4BEF-8940-8E31FDBA1179}" destId="{9A98C72E-5157-4252-AC9B-992FD975B279}" srcOrd="7" destOrd="0" presId="urn:microsoft.com/office/officeart/2008/layout/HorizontalMultiLevelHierarchy"/>
    <dgm:cxn modelId="{CB1ACD0B-41A9-4593-9968-8473C4F477A2}" type="presParOf" srcId="{9A98C72E-5157-4252-AC9B-992FD975B279}" destId="{224F7D61-16CF-4E12-832F-FAC6CF898871}" srcOrd="0" destOrd="0" presId="urn:microsoft.com/office/officeart/2008/layout/HorizontalMultiLevelHierarchy"/>
    <dgm:cxn modelId="{DDA1C2A4-CFAC-43F8-A277-5F5D1FA4590F}" type="presParOf" srcId="{9A98C72E-5157-4252-AC9B-992FD975B279}" destId="{E2696A0C-03EA-49B7-85F0-A97096F3CD23}" srcOrd="1" destOrd="0" presId="urn:microsoft.com/office/officeart/2008/layout/HorizontalMultiLevelHierarchy"/>
    <dgm:cxn modelId="{11402EC7-075F-4953-B75C-05BE4901AA92}" type="presParOf" srcId="{00D89DA0-7B15-4BEF-8940-8E31FDBA1179}" destId="{A379B349-CA41-4874-B7C1-3D08338F9413}" srcOrd="8" destOrd="0" presId="urn:microsoft.com/office/officeart/2008/layout/HorizontalMultiLevelHierarchy"/>
    <dgm:cxn modelId="{626B78EC-72E3-4758-ADC5-D0D5A05A5679}" type="presParOf" srcId="{A379B349-CA41-4874-B7C1-3D08338F9413}" destId="{C39A7F66-DB1F-4196-8194-88FE7DED6964}" srcOrd="0" destOrd="0" presId="urn:microsoft.com/office/officeart/2008/layout/HorizontalMultiLevelHierarchy"/>
    <dgm:cxn modelId="{D310F645-E5C7-45D3-9207-90E335BC9911}" type="presParOf" srcId="{00D89DA0-7B15-4BEF-8940-8E31FDBA1179}" destId="{31A90EC5-BA8C-475D-B078-8B17670DB627}" srcOrd="9" destOrd="0" presId="urn:microsoft.com/office/officeart/2008/layout/HorizontalMultiLevelHierarchy"/>
    <dgm:cxn modelId="{B3DE9670-0E85-41D8-8781-C5AC5E256A7E}" type="presParOf" srcId="{31A90EC5-BA8C-475D-B078-8B17670DB627}" destId="{AD67E23D-AAFA-4057-B75B-B6FCCB6BE850}" srcOrd="0" destOrd="0" presId="urn:microsoft.com/office/officeart/2008/layout/HorizontalMultiLevelHierarchy"/>
    <dgm:cxn modelId="{0908A373-FE89-414A-81AD-3D1DF56FF4E5}" type="presParOf" srcId="{31A90EC5-BA8C-475D-B078-8B17670DB627}" destId="{27680908-5096-4645-AC7A-D5B9072EE501}"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2338E2-1457-4899-BBC4-5E1D7ACF3E9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4887AE66-BE3E-4D5B-871E-9B557D334FC8}">
      <dgm:prSet phldrT="[Text]"/>
      <dgm:spPr/>
      <dgm:t>
        <a:bodyPr/>
        <a:lstStyle/>
        <a:p>
          <a:r>
            <a:rPr lang="en-GB" dirty="0"/>
            <a:t>Ensure your behaviour is in line with your workplace equality policies and procedures</a:t>
          </a:r>
        </a:p>
      </dgm:t>
    </dgm:pt>
    <dgm:pt modelId="{2DE8D620-F032-46D9-9B51-0E60218D9B22}" type="parTrans" cxnId="{D451B345-17CA-4B5C-A5FF-698842F8F971}">
      <dgm:prSet/>
      <dgm:spPr/>
      <dgm:t>
        <a:bodyPr/>
        <a:lstStyle/>
        <a:p>
          <a:endParaRPr lang="en-GB"/>
        </a:p>
      </dgm:t>
    </dgm:pt>
    <dgm:pt modelId="{0E1F20E1-27E1-4D70-8C35-AA0C72E140FD}" type="sibTrans" cxnId="{D451B345-17CA-4B5C-A5FF-698842F8F971}">
      <dgm:prSet/>
      <dgm:spPr/>
      <dgm:t>
        <a:bodyPr/>
        <a:lstStyle/>
        <a:p>
          <a:endParaRPr lang="en-GB"/>
        </a:p>
      </dgm:t>
    </dgm:pt>
    <dgm:pt modelId="{498CC05A-CFD9-401D-BBFA-53A3DF5DCAF2}">
      <dgm:prSet phldrT="[Text]"/>
      <dgm:spPr/>
      <dgm:t>
        <a:bodyPr/>
        <a:lstStyle/>
        <a:p>
          <a:r>
            <a:rPr lang="en-GB" dirty="0"/>
            <a:t>Help ensure your working environment is one in which the dignity of all staff, patients, visitors is respected </a:t>
          </a:r>
        </a:p>
      </dgm:t>
    </dgm:pt>
    <dgm:pt modelId="{8A3379DD-F619-43BB-A4CC-96F8F5480E6A}" type="parTrans" cxnId="{16254B09-64CD-4CA3-9F5F-5ECC966E31CE}">
      <dgm:prSet/>
      <dgm:spPr/>
      <dgm:t>
        <a:bodyPr/>
        <a:lstStyle/>
        <a:p>
          <a:endParaRPr lang="en-GB"/>
        </a:p>
      </dgm:t>
    </dgm:pt>
    <dgm:pt modelId="{DD1F419B-3FAD-4BD3-B10A-10332B33FD6E}" type="sibTrans" cxnId="{16254B09-64CD-4CA3-9F5F-5ECC966E31CE}">
      <dgm:prSet/>
      <dgm:spPr/>
      <dgm:t>
        <a:bodyPr/>
        <a:lstStyle/>
        <a:p>
          <a:endParaRPr lang="en-GB"/>
        </a:p>
      </dgm:t>
    </dgm:pt>
    <dgm:pt modelId="{5D538BC7-E1A8-4AD0-B148-16E849A520B4}">
      <dgm:prSet phldrT="[Text]"/>
      <dgm:spPr/>
      <dgm:t>
        <a:bodyPr/>
        <a:lstStyle/>
        <a:p>
          <a:r>
            <a:rPr lang="en-GB" dirty="0"/>
            <a:t>Challenge or report incidents of discrimination, bullying or harassment</a:t>
          </a:r>
        </a:p>
      </dgm:t>
    </dgm:pt>
    <dgm:pt modelId="{CB6534CA-57C9-42DE-B543-689AF57C3CCA}" type="parTrans" cxnId="{8BE436CD-CD36-4ADA-97EA-20039C61B1EB}">
      <dgm:prSet/>
      <dgm:spPr/>
      <dgm:t>
        <a:bodyPr/>
        <a:lstStyle/>
        <a:p>
          <a:endParaRPr lang="en-GB"/>
        </a:p>
      </dgm:t>
    </dgm:pt>
    <dgm:pt modelId="{A1DF81DF-FBD5-4F68-96B9-C7E2FE6170A9}" type="sibTrans" cxnId="{8BE436CD-CD36-4ADA-97EA-20039C61B1EB}">
      <dgm:prSet/>
      <dgm:spPr/>
      <dgm:t>
        <a:bodyPr/>
        <a:lstStyle/>
        <a:p>
          <a:endParaRPr lang="en-GB"/>
        </a:p>
      </dgm:t>
    </dgm:pt>
    <dgm:pt modelId="{F1D866CC-D6DC-4747-A885-FF2DEF364F22}">
      <dgm:prSet phldrT="[Text]"/>
      <dgm:spPr/>
      <dgm:t>
        <a:bodyPr/>
        <a:lstStyle/>
        <a:p>
          <a:r>
            <a:rPr lang="en-GB" dirty="0"/>
            <a:t>Remember – Equality doesn’t always mean treating everyone the same</a:t>
          </a:r>
        </a:p>
      </dgm:t>
    </dgm:pt>
    <dgm:pt modelId="{2E62C478-F51D-4D24-A7ED-8C812CB6428A}" type="parTrans" cxnId="{EBDE11DD-0921-496B-81A9-CE4E4FF8E2FE}">
      <dgm:prSet/>
      <dgm:spPr/>
      <dgm:t>
        <a:bodyPr/>
        <a:lstStyle/>
        <a:p>
          <a:endParaRPr lang="en-GB"/>
        </a:p>
      </dgm:t>
    </dgm:pt>
    <dgm:pt modelId="{619B53C0-D931-4C6E-B9F4-70C26385910F}" type="sibTrans" cxnId="{EBDE11DD-0921-496B-81A9-CE4E4FF8E2FE}">
      <dgm:prSet/>
      <dgm:spPr/>
      <dgm:t>
        <a:bodyPr/>
        <a:lstStyle/>
        <a:p>
          <a:endParaRPr lang="en-GB"/>
        </a:p>
      </dgm:t>
    </dgm:pt>
    <dgm:pt modelId="{86A7D04A-1B85-46D5-BBFA-DBFBE6CA29EF}">
      <dgm:prSet phldrT="[Text]"/>
      <dgm:spPr/>
      <dgm:t>
        <a:bodyPr/>
        <a:lstStyle/>
        <a:p>
          <a:r>
            <a:rPr lang="en-GB" dirty="0"/>
            <a:t>Service users and staff have diverse needs.  Stereotyping is often based on assumptions which are wrong &amp; can lead to discrimination</a:t>
          </a:r>
        </a:p>
      </dgm:t>
    </dgm:pt>
    <dgm:pt modelId="{99441704-28E7-44C2-A2D1-8FF0C83C027D}" type="parTrans" cxnId="{579294DB-9378-4B08-89AE-A6178D30AAE4}">
      <dgm:prSet/>
      <dgm:spPr/>
      <dgm:t>
        <a:bodyPr/>
        <a:lstStyle/>
        <a:p>
          <a:endParaRPr lang="en-GB"/>
        </a:p>
      </dgm:t>
    </dgm:pt>
    <dgm:pt modelId="{8AD326B4-A9E0-4C1F-B7D9-8D24B21AC9EF}" type="sibTrans" cxnId="{579294DB-9378-4B08-89AE-A6178D30AAE4}">
      <dgm:prSet/>
      <dgm:spPr/>
      <dgm:t>
        <a:bodyPr/>
        <a:lstStyle/>
        <a:p>
          <a:endParaRPr lang="en-GB"/>
        </a:p>
      </dgm:t>
    </dgm:pt>
    <dgm:pt modelId="{0214D7B2-3D67-444C-B0BD-1B20BF28FCF7}">
      <dgm:prSet phldrT="[Text]"/>
      <dgm:spPr/>
      <dgm:t>
        <a:bodyPr/>
        <a:lstStyle/>
        <a:p>
          <a:r>
            <a:rPr lang="en-GB" dirty="0"/>
            <a:t>Remember FREDA – Fairness, Respect, Equality, Dignity, Autonomy </a:t>
          </a:r>
        </a:p>
      </dgm:t>
    </dgm:pt>
    <dgm:pt modelId="{D75E6A3E-9C81-4F4E-83C4-209987759CFA}" type="parTrans" cxnId="{F033FA2C-A788-4351-9C26-E9C11C34BF22}">
      <dgm:prSet/>
      <dgm:spPr/>
      <dgm:t>
        <a:bodyPr/>
        <a:lstStyle/>
        <a:p>
          <a:endParaRPr lang="en-GB"/>
        </a:p>
      </dgm:t>
    </dgm:pt>
    <dgm:pt modelId="{B7672B0B-A6B3-4C61-8AA4-87FE6BA581DC}" type="sibTrans" cxnId="{F033FA2C-A788-4351-9C26-E9C11C34BF22}">
      <dgm:prSet/>
      <dgm:spPr/>
      <dgm:t>
        <a:bodyPr/>
        <a:lstStyle/>
        <a:p>
          <a:endParaRPr lang="en-GB"/>
        </a:p>
      </dgm:t>
    </dgm:pt>
    <dgm:pt modelId="{9742C4AC-80C3-4E65-888C-F5A486CA0378}" type="pres">
      <dgm:prSet presAssocID="{852338E2-1457-4899-BBC4-5E1D7ACF3E95}" presName="Name0" presStyleCnt="0">
        <dgm:presLayoutVars>
          <dgm:chMax val="7"/>
          <dgm:chPref val="7"/>
          <dgm:dir/>
        </dgm:presLayoutVars>
      </dgm:prSet>
      <dgm:spPr/>
    </dgm:pt>
    <dgm:pt modelId="{04513975-7380-44F6-A2D2-5F8FCD8BC494}" type="pres">
      <dgm:prSet presAssocID="{852338E2-1457-4899-BBC4-5E1D7ACF3E95}" presName="Name1" presStyleCnt="0"/>
      <dgm:spPr/>
    </dgm:pt>
    <dgm:pt modelId="{2B5D8657-F3A4-4443-9AB4-74D69BB2BBDD}" type="pres">
      <dgm:prSet presAssocID="{852338E2-1457-4899-BBC4-5E1D7ACF3E95}" presName="cycle" presStyleCnt="0"/>
      <dgm:spPr/>
    </dgm:pt>
    <dgm:pt modelId="{165C9038-2D86-4929-81A8-EB8098C00DEC}" type="pres">
      <dgm:prSet presAssocID="{852338E2-1457-4899-BBC4-5E1D7ACF3E95}" presName="srcNode" presStyleLbl="node1" presStyleIdx="0" presStyleCnt="6"/>
      <dgm:spPr/>
    </dgm:pt>
    <dgm:pt modelId="{21BCB8F2-2D4B-4C42-8327-0DDF03587EDD}" type="pres">
      <dgm:prSet presAssocID="{852338E2-1457-4899-BBC4-5E1D7ACF3E95}" presName="conn" presStyleLbl="parChTrans1D2" presStyleIdx="0" presStyleCnt="1"/>
      <dgm:spPr/>
    </dgm:pt>
    <dgm:pt modelId="{BDC27543-C026-40C1-9206-E068D63E14BE}" type="pres">
      <dgm:prSet presAssocID="{852338E2-1457-4899-BBC4-5E1D7ACF3E95}" presName="extraNode" presStyleLbl="node1" presStyleIdx="0" presStyleCnt="6"/>
      <dgm:spPr/>
    </dgm:pt>
    <dgm:pt modelId="{2EB422EF-4381-44F5-8136-9752518701CC}" type="pres">
      <dgm:prSet presAssocID="{852338E2-1457-4899-BBC4-5E1D7ACF3E95}" presName="dstNode" presStyleLbl="node1" presStyleIdx="0" presStyleCnt="6"/>
      <dgm:spPr/>
    </dgm:pt>
    <dgm:pt modelId="{D211AF28-7C32-47D8-9F1A-677576AE1426}" type="pres">
      <dgm:prSet presAssocID="{4887AE66-BE3E-4D5B-871E-9B557D334FC8}" presName="text_1" presStyleLbl="node1" presStyleIdx="0" presStyleCnt="6">
        <dgm:presLayoutVars>
          <dgm:bulletEnabled val="1"/>
        </dgm:presLayoutVars>
      </dgm:prSet>
      <dgm:spPr/>
    </dgm:pt>
    <dgm:pt modelId="{4E5E7138-6E81-448B-A094-98D3AB0AFE40}" type="pres">
      <dgm:prSet presAssocID="{4887AE66-BE3E-4D5B-871E-9B557D334FC8}" presName="accent_1" presStyleCnt="0"/>
      <dgm:spPr/>
    </dgm:pt>
    <dgm:pt modelId="{21CE0256-5A21-43F8-ACF5-A807C25EBFB7}" type="pres">
      <dgm:prSet presAssocID="{4887AE66-BE3E-4D5B-871E-9B557D334FC8}" presName="accentRepeatNode" presStyleLbl="solidFgAcc1" presStyleIdx="0" presStyleCnt="6"/>
      <dgm:spPr/>
    </dgm:pt>
    <dgm:pt modelId="{1B0FF48D-7EC1-4DBA-AD6C-E16B497143AF}" type="pres">
      <dgm:prSet presAssocID="{498CC05A-CFD9-401D-BBFA-53A3DF5DCAF2}" presName="text_2" presStyleLbl="node1" presStyleIdx="1" presStyleCnt="6">
        <dgm:presLayoutVars>
          <dgm:bulletEnabled val="1"/>
        </dgm:presLayoutVars>
      </dgm:prSet>
      <dgm:spPr/>
    </dgm:pt>
    <dgm:pt modelId="{E4EDD674-35BD-44C0-BA9E-E882A1331D05}" type="pres">
      <dgm:prSet presAssocID="{498CC05A-CFD9-401D-BBFA-53A3DF5DCAF2}" presName="accent_2" presStyleCnt="0"/>
      <dgm:spPr/>
    </dgm:pt>
    <dgm:pt modelId="{750A6DC2-1963-445A-A81F-080FBB1BCD8F}" type="pres">
      <dgm:prSet presAssocID="{498CC05A-CFD9-401D-BBFA-53A3DF5DCAF2}" presName="accentRepeatNode" presStyleLbl="solidFgAcc1" presStyleIdx="1" presStyleCnt="6"/>
      <dgm:spPr/>
    </dgm:pt>
    <dgm:pt modelId="{7A626F82-6BA8-41D3-B04A-0A2DBF9EC883}" type="pres">
      <dgm:prSet presAssocID="{5D538BC7-E1A8-4AD0-B148-16E849A520B4}" presName="text_3" presStyleLbl="node1" presStyleIdx="2" presStyleCnt="6">
        <dgm:presLayoutVars>
          <dgm:bulletEnabled val="1"/>
        </dgm:presLayoutVars>
      </dgm:prSet>
      <dgm:spPr/>
    </dgm:pt>
    <dgm:pt modelId="{0E69C044-1965-4B41-9C32-8D1B6F1212BF}" type="pres">
      <dgm:prSet presAssocID="{5D538BC7-E1A8-4AD0-B148-16E849A520B4}" presName="accent_3" presStyleCnt="0"/>
      <dgm:spPr/>
    </dgm:pt>
    <dgm:pt modelId="{EC0CFD14-B195-46CE-B3ED-C061778D7126}" type="pres">
      <dgm:prSet presAssocID="{5D538BC7-E1A8-4AD0-B148-16E849A520B4}" presName="accentRepeatNode" presStyleLbl="solidFgAcc1" presStyleIdx="2" presStyleCnt="6"/>
      <dgm:spPr/>
    </dgm:pt>
    <dgm:pt modelId="{610C2900-061C-46F7-BC5E-E0475EFE24D9}" type="pres">
      <dgm:prSet presAssocID="{F1D866CC-D6DC-4747-A885-FF2DEF364F22}" presName="text_4" presStyleLbl="node1" presStyleIdx="3" presStyleCnt="6">
        <dgm:presLayoutVars>
          <dgm:bulletEnabled val="1"/>
        </dgm:presLayoutVars>
      </dgm:prSet>
      <dgm:spPr/>
    </dgm:pt>
    <dgm:pt modelId="{27058C86-F1E1-47A8-83DF-2CAF0B2AF00C}" type="pres">
      <dgm:prSet presAssocID="{F1D866CC-D6DC-4747-A885-FF2DEF364F22}" presName="accent_4" presStyleCnt="0"/>
      <dgm:spPr/>
    </dgm:pt>
    <dgm:pt modelId="{F8319272-84B3-4954-BE72-1E138C25F3E5}" type="pres">
      <dgm:prSet presAssocID="{F1D866CC-D6DC-4747-A885-FF2DEF364F22}" presName="accentRepeatNode" presStyleLbl="solidFgAcc1" presStyleIdx="3" presStyleCnt="6"/>
      <dgm:spPr/>
    </dgm:pt>
    <dgm:pt modelId="{4B619609-A452-4F3F-9222-ADDB7138B8C5}" type="pres">
      <dgm:prSet presAssocID="{86A7D04A-1B85-46D5-BBFA-DBFBE6CA29EF}" presName="text_5" presStyleLbl="node1" presStyleIdx="4" presStyleCnt="6">
        <dgm:presLayoutVars>
          <dgm:bulletEnabled val="1"/>
        </dgm:presLayoutVars>
      </dgm:prSet>
      <dgm:spPr/>
    </dgm:pt>
    <dgm:pt modelId="{8F2E0D77-7F98-4394-A4D9-A6772804F5BB}" type="pres">
      <dgm:prSet presAssocID="{86A7D04A-1B85-46D5-BBFA-DBFBE6CA29EF}" presName="accent_5" presStyleCnt="0"/>
      <dgm:spPr/>
    </dgm:pt>
    <dgm:pt modelId="{AC2478D3-5AFC-4085-8ECE-A56EE18F6220}" type="pres">
      <dgm:prSet presAssocID="{86A7D04A-1B85-46D5-BBFA-DBFBE6CA29EF}" presName="accentRepeatNode" presStyleLbl="solidFgAcc1" presStyleIdx="4" presStyleCnt="6"/>
      <dgm:spPr/>
    </dgm:pt>
    <dgm:pt modelId="{D7F1837C-05B4-44D1-967D-631769DE3597}" type="pres">
      <dgm:prSet presAssocID="{0214D7B2-3D67-444C-B0BD-1B20BF28FCF7}" presName="text_6" presStyleLbl="node1" presStyleIdx="5" presStyleCnt="6">
        <dgm:presLayoutVars>
          <dgm:bulletEnabled val="1"/>
        </dgm:presLayoutVars>
      </dgm:prSet>
      <dgm:spPr/>
    </dgm:pt>
    <dgm:pt modelId="{C92C7E6A-6AEB-477F-8715-04A2C00185F1}" type="pres">
      <dgm:prSet presAssocID="{0214D7B2-3D67-444C-B0BD-1B20BF28FCF7}" presName="accent_6" presStyleCnt="0"/>
      <dgm:spPr/>
    </dgm:pt>
    <dgm:pt modelId="{C6DDFC66-D2D3-40E7-A13D-954425E495E3}" type="pres">
      <dgm:prSet presAssocID="{0214D7B2-3D67-444C-B0BD-1B20BF28FCF7}" presName="accentRepeatNode" presStyleLbl="solidFgAcc1" presStyleIdx="5" presStyleCnt="6"/>
      <dgm:spPr/>
    </dgm:pt>
  </dgm:ptLst>
  <dgm:cxnLst>
    <dgm:cxn modelId="{16254B09-64CD-4CA3-9F5F-5ECC966E31CE}" srcId="{852338E2-1457-4899-BBC4-5E1D7ACF3E95}" destId="{498CC05A-CFD9-401D-BBFA-53A3DF5DCAF2}" srcOrd="1" destOrd="0" parTransId="{8A3379DD-F619-43BB-A4CC-96F8F5480E6A}" sibTransId="{DD1F419B-3FAD-4BD3-B10A-10332B33FD6E}"/>
    <dgm:cxn modelId="{9EEED20A-77DB-4391-8465-DAD80A81F1AD}" type="presOf" srcId="{498CC05A-CFD9-401D-BBFA-53A3DF5DCAF2}" destId="{1B0FF48D-7EC1-4DBA-AD6C-E16B497143AF}" srcOrd="0" destOrd="0" presId="urn:microsoft.com/office/officeart/2008/layout/VerticalCurvedList"/>
    <dgm:cxn modelId="{59391C15-C53A-491B-BD30-81C0A918C0EC}" type="presOf" srcId="{F1D866CC-D6DC-4747-A885-FF2DEF364F22}" destId="{610C2900-061C-46F7-BC5E-E0475EFE24D9}" srcOrd="0" destOrd="0" presId="urn:microsoft.com/office/officeart/2008/layout/VerticalCurvedList"/>
    <dgm:cxn modelId="{F033FA2C-A788-4351-9C26-E9C11C34BF22}" srcId="{852338E2-1457-4899-BBC4-5E1D7ACF3E95}" destId="{0214D7B2-3D67-444C-B0BD-1B20BF28FCF7}" srcOrd="5" destOrd="0" parTransId="{D75E6A3E-9C81-4F4E-83C4-209987759CFA}" sibTransId="{B7672B0B-A6B3-4C61-8AA4-87FE6BA581DC}"/>
    <dgm:cxn modelId="{D451B345-17CA-4B5C-A5FF-698842F8F971}" srcId="{852338E2-1457-4899-BBC4-5E1D7ACF3E95}" destId="{4887AE66-BE3E-4D5B-871E-9B557D334FC8}" srcOrd="0" destOrd="0" parTransId="{2DE8D620-F032-46D9-9B51-0E60218D9B22}" sibTransId="{0E1F20E1-27E1-4D70-8C35-AA0C72E140FD}"/>
    <dgm:cxn modelId="{C47E0566-CCA3-4DD0-8663-3A26199120D5}" type="presOf" srcId="{0E1F20E1-27E1-4D70-8C35-AA0C72E140FD}" destId="{21BCB8F2-2D4B-4C42-8327-0DDF03587EDD}" srcOrd="0" destOrd="0" presId="urn:microsoft.com/office/officeart/2008/layout/VerticalCurvedList"/>
    <dgm:cxn modelId="{4E099855-4C25-4BAE-8B4A-A7F77F6817C5}" type="presOf" srcId="{0214D7B2-3D67-444C-B0BD-1B20BF28FCF7}" destId="{D7F1837C-05B4-44D1-967D-631769DE3597}" srcOrd="0" destOrd="0" presId="urn:microsoft.com/office/officeart/2008/layout/VerticalCurvedList"/>
    <dgm:cxn modelId="{5FAEFEA8-17DF-4CE6-A62B-64F0EEE5E189}" type="presOf" srcId="{86A7D04A-1B85-46D5-BBFA-DBFBE6CA29EF}" destId="{4B619609-A452-4F3F-9222-ADDB7138B8C5}" srcOrd="0" destOrd="0" presId="urn:microsoft.com/office/officeart/2008/layout/VerticalCurvedList"/>
    <dgm:cxn modelId="{03E0F5AA-B6ED-4446-BBCE-E2C0DB0D5356}" type="presOf" srcId="{852338E2-1457-4899-BBC4-5E1D7ACF3E95}" destId="{9742C4AC-80C3-4E65-888C-F5A486CA0378}" srcOrd="0" destOrd="0" presId="urn:microsoft.com/office/officeart/2008/layout/VerticalCurvedList"/>
    <dgm:cxn modelId="{6D6B07C4-1FFA-4178-8F46-EC74D4F45E23}" type="presOf" srcId="{5D538BC7-E1A8-4AD0-B148-16E849A520B4}" destId="{7A626F82-6BA8-41D3-B04A-0A2DBF9EC883}" srcOrd="0" destOrd="0" presId="urn:microsoft.com/office/officeart/2008/layout/VerticalCurvedList"/>
    <dgm:cxn modelId="{8BE436CD-CD36-4ADA-97EA-20039C61B1EB}" srcId="{852338E2-1457-4899-BBC4-5E1D7ACF3E95}" destId="{5D538BC7-E1A8-4AD0-B148-16E849A520B4}" srcOrd="2" destOrd="0" parTransId="{CB6534CA-57C9-42DE-B543-689AF57C3CCA}" sibTransId="{A1DF81DF-FBD5-4F68-96B9-C7E2FE6170A9}"/>
    <dgm:cxn modelId="{579294DB-9378-4B08-89AE-A6178D30AAE4}" srcId="{852338E2-1457-4899-BBC4-5E1D7ACF3E95}" destId="{86A7D04A-1B85-46D5-BBFA-DBFBE6CA29EF}" srcOrd="4" destOrd="0" parTransId="{99441704-28E7-44C2-A2D1-8FF0C83C027D}" sibTransId="{8AD326B4-A9E0-4C1F-B7D9-8D24B21AC9EF}"/>
    <dgm:cxn modelId="{EBDE11DD-0921-496B-81A9-CE4E4FF8E2FE}" srcId="{852338E2-1457-4899-BBC4-5E1D7ACF3E95}" destId="{F1D866CC-D6DC-4747-A885-FF2DEF364F22}" srcOrd="3" destOrd="0" parTransId="{2E62C478-F51D-4D24-A7ED-8C812CB6428A}" sibTransId="{619B53C0-D931-4C6E-B9F4-70C26385910F}"/>
    <dgm:cxn modelId="{1C8F14DF-8558-4364-A03A-28C647455D57}" type="presOf" srcId="{4887AE66-BE3E-4D5B-871E-9B557D334FC8}" destId="{D211AF28-7C32-47D8-9F1A-677576AE1426}" srcOrd="0" destOrd="0" presId="urn:microsoft.com/office/officeart/2008/layout/VerticalCurvedList"/>
    <dgm:cxn modelId="{2925A568-0464-40EC-87A5-AB7C1BABBC4B}" type="presParOf" srcId="{9742C4AC-80C3-4E65-888C-F5A486CA0378}" destId="{04513975-7380-44F6-A2D2-5F8FCD8BC494}" srcOrd="0" destOrd="0" presId="urn:microsoft.com/office/officeart/2008/layout/VerticalCurvedList"/>
    <dgm:cxn modelId="{4ECB50D6-50AA-4A9C-B4C3-DBE011467ACA}" type="presParOf" srcId="{04513975-7380-44F6-A2D2-5F8FCD8BC494}" destId="{2B5D8657-F3A4-4443-9AB4-74D69BB2BBDD}" srcOrd="0" destOrd="0" presId="urn:microsoft.com/office/officeart/2008/layout/VerticalCurvedList"/>
    <dgm:cxn modelId="{6D911DCE-F2D1-4D94-AE99-3FBA77154617}" type="presParOf" srcId="{2B5D8657-F3A4-4443-9AB4-74D69BB2BBDD}" destId="{165C9038-2D86-4929-81A8-EB8098C00DEC}" srcOrd="0" destOrd="0" presId="urn:microsoft.com/office/officeart/2008/layout/VerticalCurvedList"/>
    <dgm:cxn modelId="{AB45CA6C-C8A6-4343-92E3-E24E3AFDA052}" type="presParOf" srcId="{2B5D8657-F3A4-4443-9AB4-74D69BB2BBDD}" destId="{21BCB8F2-2D4B-4C42-8327-0DDF03587EDD}" srcOrd="1" destOrd="0" presId="urn:microsoft.com/office/officeart/2008/layout/VerticalCurvedList"/>
    <dgm:cxn modelId="{7AA7EBB6-2B9F-4147-8E8E-CABA86EAD9A5}" type="presParOf" srcId="{2B5D8657-F3A4-4443-9AB4-74D69BB2BBDD}" destId="{BDC27543-C026-40C1-9206-E068D63E14BE}" srcOrd="2" destOrd="0" presId="urn:microsoft.com/office/officeart/2008/layout/VerticalCurvedList"/>
    <dgm:cxn modelId="{2B0E6B2E-FF18-48B6-B128-118CC1D9EC1F}" type="presParOf" srcId="{2B5D8657-F3A4-4443-9AB4-74D69BB2BBDD}" destId="{2EB422EF-4381-44F5-8136-9752518701CC}" srcOrd="3" destOrd="0" presId="urn:microsoft.com/office/officeart/2008/layout/VerticalCurvedList"/>
    <dgm:cxn modelId="{48EAC657-6D00-451C-A5C1-053088810DAA}" type="presParOf" srcId="{04513975-7380-44F6-A2D2-5F8FCD8BC494}" destId="{D211AF28-7C32-47D8-9F1A-677576AE1426}" srcOrd="1" destOrd="0" presId="urn:microsoft.com/office/officeart/2008/layout/VerticalCurvedList"/>
    <dgm:cxn modelId="{491EE88A-DFF2-40D3-90C0-35986DE01F15}" type="presParOf" srcId="{04513975-7380-44F6-A2D2-5F8FCD8BC494}" destId="{4E5E7138-6E81-448B-A094-98D3AB0AFE40}" srcOrd="2" destOrd="0" presId="urn:microsoft.com/office/officeart/2008/layout/VerticalCurvedList"/>
    <dgm:cxn modelId="{590EA93A-BD1C-4E0F-918C-354EB495E07C}" type="presParOf" srcId="{4E5E7138-6E81-448B-A094-98D3AB0AFE40}" destId="{21CE0256-5A21-43F8-ACF5-A807C25EBFB7}" srcOrd="0" destOrd="0" presId="urn:microsoft.com/office/officeart/2008/layout/VerticalCurvedList"/>
    <dgm:cxn modelId="{C9470616-DEE2-46BC-BEED-635C83D08644}" type="presParOf" srcId="{04513975-7380-44F6-A2D2-5F8FCD8BC494}" destId="{1B0FF48D-7EC1-4DBA-AD6C-E16B497143AF}" srcOrd="3" destOrd="0" presId="urn:microsoft.com/office/officeart/2008/layout/VerticalCurvedList"/>
    <dgm:cxn modelId="{2A8932F2-06AD-4523-A6E3-552AC6E4B3C3}" type="presParOf" srcId="{04513975-7380-44F6-A2D2-5F8FCD8BC494}" destId="{E4EDD674-35BD-44C0-BA9E-E882A1331D05}" srcOrd="4" destOrd="0" presId="urn:microsoft.com/office/officeart/2008/layout/VerticalCurvedList"/>
    <dgm:cxn modelId="{E15918C7-8F59-4FB7-B504-903267D0808E}" type="presParOf" srcId="{E4EDD674-35BD-44C0-BA9E-E882A1331D05}" destId="{750A6DC2-1963-445A-A81F-080FBB1BCD8F}" srcOrd="0" destOrd="0" presId="urn:microsoft.com/office/officeart/2008/layout/VerticalCurvedList"/>
    <dgm:cxn modelId="{E54A9A44-EB09-42A4-B3C5-8F2528710952}" type="presParOf" srcId="{04513975-7380-44F6-A2D2-5F8FCD8BC494}" destId="{7A626F82-6BA8-41D3-B04A-0A2DBF9EC883}" srcOrd="5" destOrd="0" presId="urn:microsoft.com/office/officeart/2008/layout/VerticalCurvedList"/>
    <dgm:cxn modelId="{305287AF-4083-4B0C-A4E3-E5632D2BE26D}" type="presParOf" srcId="{04513975-7380-44F6-A2D2-5F8FCD8BC494}" destId="{0E69C044-1965-4B41-9C32-8D1B6F1212BF}" srcOrd="6" destOrd="0" presId="urn:microsoft.com/office/officeart/2008/layout/VerticalCurvedList"/>
    <dgm:cxn modelId="{04087B8B-F52B-4F3D-BB34-7D22E4CD04D8}" type="presParOf" srcId="{0E69C044-1965-4B41-9C32-8D1B6F1212BF}" destId="{EC0CFD14-B195-46CE-B3ED-C061778D7126}" srcOrd="0" destOrd="0" presId="urn:microsoft.com/office/officeart/2008/layout/VerticalCurvedList"/>
    <dgm:cxn modelId="{DC8D3804-CD0B-4095-85C2-70413E5D11CE}" type="presParOf" srcId="{04513975-7380-44F6-A2D2-5F8FCD8BC494}" destId="{610C2900-061C-46F7-BC5E-E0475EFE24D9}" srcOrd="7" destOrd="0" presId="urn:microsoft.com/office/officeart/2008/layout/VerticalCurvedList"/>
    <dgm:cxn modelId="{2D3C8F17-EA85-40B5-954F-25F92FEAF268}" type="presParOf" srcId="{04513975-7380-44F6-A2D2-5F8FCD8BC494}" destId="{27058C86-F1E1-47A8-83DF-2CAF0B2AF00C}" srcOrd="8" destOrd="0" presId="urn:microsoft.com/office/officeart/2008/layout/VerticalCurvedList"/>
    <dgm:cxn modelId="{57E9E48B-8F51-4327-8FB4-34CB6E2AF92B}" type="presParOf" srcId="{27058C86-F1E1-47A8-83DF-2CAF0B2AF00C}" destId="{F8319272-84B3-4954-BE72-1E138C25F3E5}" srcOrd="0" destOrd="0" presId="urn:microsoft.com/office/officeart/2008/layout/VerticalCurvedList"/>
    <dgm:cxn modelId="{1AEB0B0B-261E-4160-BFFD-142AECC14A2A}" type="presParOf" srcId="{04513975-7380-44F6-A2D2-5F8FCD8BC494}" destId="{4B619609-A452-4F3F-9222-ADDB7138B8C5}" srcOrd="9" destOrd="0" presId="urn:microsoft.com/office/officeart/2008/layout/VerticalCurvedList"/>
    <dgm:cxn modelId="{2EEDD76E-5FF9-4DF0-93CE-8E74A3064025}" type="presParOf" srcId="{04513975-7380-44F6-A2D2-5F8FCD8BC494}" destId="{8F2E0D77-7F98-4394-A4D9-A6772804F5BB}" srcOrd="10" destOrd="0" presId="urn:microsoft.com/office/officeart/2008/layout/VerticalCurvedList"/>
    <dgm:cxn modelId="{4702E9A5-E23D-48FE-AFAA-7590D466D441}" type="presParOf" srcId="{8F2E0D77-7F98-4394-A4D9-A6772804F5BB}" destId="{AC2478D3-5AFC-4085-8ECE-A56EE18F6220}" srcOrd="0" destOrd="0" presId="urn:microsoft.com/office/officeart/2008/layout/VerticalCurvedList"/>
    <dgm:cxn modelId="{BE593483-4442-447A-9DC1-0FC6E3F8A7AB}" type="presParOf" srcId="{04513975-7380-44F6-A2D2-5F8FCD8BC494}" destId="{D7F1837C-05B4-44D1-967D-631769DE3597}" srcOrd="11" destOrd="0" presId="urn:microsoft.com/office/officeart/2008/layout/VerticalCurvedList"/>
    <dgm:cxn modelId="{114169BC-22C0-4E79-9625-BF498F75A8F1}" type="presParOf" srcId="{04513975-7380-44F6-A2D2-5F8FCD8BC494}" destId="{C92C7E6A-6AEB-477F-8715-04A2C00185F1}" srcOrd="12" destOrd="0" presId="urn:microsoft.com/office/officeart/2008/layout/VerticalCurvedList"/>
    <dgm:cxn modelId="{E1CAE22F-14A9-454B-B493-8C4D3F585A02}" type="presParOf" srcId="{C92C7E6A-6AEB-477F-8715-04A2C00185F1}" destId="{C6DDFC66-D2D3-40E7-A13D-954425E495E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053F68-0BE2-4FE1-9017-DBB5427C62B2}">
      <dsp:nvSpPr>
        <dsp:cNvPr id="0" name=""/>
        <dsp:cNvSpPr/>
      </dsp:nvSpPr>
      <dsp:spPr>
        <a:xfrm>
          <a:off x="395874" y="2929"/>
          <a:ext cx="4320000" cy="14089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GB" sz="4700" kern="1200" dirty="0"/>
            <a:t>Discrimination </a:t>
          </a:r>
        </a:p>
      </dsp:txBody>
      <dsp:txXfrm>
        <a:off x="395874" y="2929"/>
        <a:ext cx="4320000" cy="1408976"/>
      </dsp:txXfrm>
    </dsp:sp>
    <dsp:sp modelId="{747C82A3-EA49-47C3-A5EC-C6955BA21381}">
      <dsp:nvSpPr>
        <dsp:cNvPr id="0" name=""/>
        <dsp:cNvSpPr/>
      </dsp:nvSpPr>
      <dsp:spPr>
        <a:xfrm>
          <a:off x="1318374" y="1482355"/>
          <a:ext cx="2475000" cy="14089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GB" sz="4700" kern="1200" dirty="0"/>
            <a:t>Bullying</a:t>
          </a:r>
        </a:p>
      </dsp:txBody>
      <dsp:txXfrm>
        <a:off x="1318374" y="1482355"/>
        <a:ext cx="2475000" cy="1408976"/>
      </dsp:txXfrm>
    </dsp:sp>
    <dsp:sp modelId="{BC47B917-6B9D-4AB4-833A-868A26AD3BFD}">
      <dsp:nvSpPr>
        <dsp:cNvPr id="0" name=""/>
        <dsp:cNvSpPr/>
      </dsp:nvSpPr>
      <dsp:spPr>
        <a:xfrm>
          <a:off x="710874" y="2961780"/>
          <a:ext cx="3690000" cy="14089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GB" sz="4700" kern="1200" dirty="0"/>
            <a:t>Harassment </a:t>
          </a:r>
        </a:p>
      </dsp:txBody>
      <dsp:txXfrm>
        <a:off x="710874" y="2961780"/>
        <a:ext cx="3690000" cy="1408976"/>
      </dsp:txXfrm>
    </dsp:sp>
    <dsp:sp modelId="{688E2450-50D3-4DF0-90B0-8D49E210A28A}">
      <dsp:nvSpPr>
        <dsp:cNvPr id="0" name=""/>
        <dsp:cNvSpPr/>
      </dsp:nvSpPr>
      <dsp:spPr>
        <a:xfrm>
          <a:off x="0" y="4441206"/>
          <a:ext cx="5111749" cy="14089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GB" sz="4700" kern="1200" dirty="0"/>
            <a:t>Unconscious bias </a:t>
          </a:r>
        </a:p>
      </dsp:txBody>
      <dsp:txXfrm>
        <a:off x="0" y="4441206"/>
        <a:ext cx="5111749" cy="1408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79B349-CA41-4874-B7C1-3D08338F9413}">
      <dsp:nvSpPr>
        <dsp:cNvPr id="0" name=""/>
        <dsp:cNvSpPr/>
      </dsp:nvSpPr>
      <dsp:spPr>
        <a:xfrm>
          <a:off x="2919684" y="2443001"/>
          <a:ext cx="534056" cy="2035277"/>
        </a:xfrm>
        <a:custGeom>
          <a:avLst/>
          <a:gdLst/>
          <a:ahLst/>
          <a:cxnLst/>
          <a:rect l="0" t="0" r="0" b="0"/>
          <a:pathLst>
            <a:path>
              <a:moveTo>
                <a:pt x="0" y="0"/>
              </a:moveTo>
              <a:lnTo>
                <a:pt x="267028" y="0"/>
              </a:lnTo>
              <a:lnTo>
                <a:pt x="267028" y="2035277"/>
              </a:lnTo>
              <a:lnTo>
                <a:pt x="534056" y="20352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3134108" y="3408035"/>
        <a:ext cx="105208" cy="105208"/>
      </dsp:txXfrm>
    </dsp:sp>
    <dsp:sp modelId="{B5C9E77D-DBD7-424F-A11E-DF0D55911D77}">
      <dsp:nvSpPr>
        <dsp:cNvPr id="0" name=""/>
        <dsp:cNvSpPr/>
      </dsp:nvSpPr>
      <dsp:spPr>
        <a:xfrm>
          <a:off x="2919684" y="2443001"/>
          <a:ext cx="534056" cy="1017638"/>
        </a:xfrm>
        <a:custGeom>
          <a:avLst/>
          <a:gdLst/>
          <a:ahLst/>
          <a:cxnLst/>
          <a:rect l="0" t="0" r="0" b="0"/>
          <a:pathLst>
            <a:path>
              <a:moveTo>
                <a:pt x="0" y="0"/>
              </a:moveTo>
              <a:lnTo>
                <a:pt x="267028" y="0"/>
              </a:lnTo>
              <a:lnTo>
                <a:pt x="267028" y="1017638"/>
              </a:lnTo>
              <a:lnTo>
                <a:pt x="534056" y="10176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157981" y="2923089"/>
        <a:ext cx="57463" cy="57463"/>
      </dsp:txXfrm>
    </dsp:sp>
    <dsp:sp modelId="{F8B7D10F-A7C7-4E50-B391-AFB10355BA1F}">
      <dsp:nvSpPr>
        <dsp:cNvPr id="0" name=""/>
        <dsp:cNvSpPr/>
      </dsp:nvSpPr>
      <dsp:spPr>
        <a:xfrm>
          <a:off x="2919684" y="2397281"/>
          <a:ext cx="534056" cy="91440"/>
        </a:xfrm>
        <a:custGeom>
          <a:avLst/>
          <a:gdLst/>
          <a:ahLst/>
          <a:cxnLst/>
          <a:rect l="0" t="0" r="0" b="0"/>
          <a:pathLst>
            <a:path>
              <a:moveTo>
                <a:pt x="0" y="45720"/>
              </a:moveTo>
              <a:lnTo>
                <a:pt x="534056"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173361" y="2429650"/>
        <a:ext cx="26702" cy="26702"/>
      </dsp:txXfrm>
    </dsp:sp>
    <dsp:sp modelId="{F20064C0-A5CF-4852-81C3-4286E73F3B7A}">
      <dsp:nvSpPr>
        <dsp:cNvPr id="0" name=""/>
        <dsp:cNvSpPr/>
      </dsp:nvSpPr>
      <dsp:spPr>
        <a:xfrm>
          <a:off x="2919684" y="1425362"/>
          <a:ext cx="534056" cy="1017638"/>
        </a:xfrm>
        <a:custGeom>
          <a:avLst/>
          <a:gdLst/>
          <a:ahLst/>
          <a:cxnLst/>
          <a:rect l="0" t="0" r="0" b="0"/>
          <a:pathLst>
            <a:path>
              <a:moveTo>
                <a:pt x="0" y="1017638"/>
              </a:moveTo>
              <a:lnTo>
                <a:pt x="267028" y="1017638"/>
              </a:lnTo>
              <a:lnTo>
                <a:pt x="267028" y="0"/>
              </a:lnTo>
              <a:lnTo>
                <a:pt x="53405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157981" y="1905450"/>
        <a:ext cx="57463" cy="57463"/>
      </dsp:txXfrm>
    </dsp:sp>
    <dsp:sp modelId="{BEAD32DF-3FA9-4FFD-8D88-0C72DC2A1D0C}">
      <dsp:nvSpPr>
        <dsp:cNvPr id="0" name=""/>
        <dsp:cNvSpPr/>
      </dsp:nvSpPr>
      <dsp:spPr>
        <a:xfrm>
          <a:off x="2919684" y="407723"/>
          <a:ext cx="534056" cy="2035277"/>
        </a:xfrm>
        <a:custGeom>
          <a:avLst/>
          <a:gdLst/>
          <a:ahLst/>
          <a:cxnLst/>
          <a:rect l="0" t="0" r="0" b="0"/>
          <a:pathLst>
            <a:path>
              <a:moveTo>
                <a:pt x="0" y="2035277"/>
              </a:moveTo>
              <a:lnTo>
                <a:pt x="267028" y="2035277"/>
              </a:lnTo>
              <a:lnTo>
                <a:pt x="267028" y="0"/>
              </a:lnTo>
              <a:lnTo>
                <a:pt x="53405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3134108" y="1372758"/>
        <a:ext cx="105208" cy="105208"/>
      </dsp:txXfrm>
    </dsp:sp>
    <dsp:sp modelId="{DAA07E24-84A7-456F-92DA-E290295E6352}">
      <dsp:nvSpPr>
        <dsp:cNvPr id="0" name=""/>
        <dsp:cNvSpPr/>
      </dsp:nvSpPr>
      <dsp:spPr>
        <a:xfrm rot="16200000">
          <a:off x="370231" y="2035945"/>
          <a:ext cx="4284795" cy="8141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GB" sz="4300" kern="1200" dirty="0"/>
            <a:t>Active bystander</a:t>
          </a:r>
        </a:p>
      </dsp:txBody>
      <dsp:txXfrm>
        <a:off x="370231" y="2035945"/>
        <a:ext cx="4284795" cy="814111"/>
      </dsp:txXfrm>
    </dsp:sp>
    <dsp:sp modelId="{6662A67A-1455-4DA8-BBC7-705DF292B881}">
      <dsp:nvSpPr>
        <dsp:cNvPr id="0" name=""/>
        <dsp:cNvSpPr/>
      </dsp:nvSpPr>
      <dsp:spPr>
        <a:xfrm>
          <a:off x="3453741" y="668"/>
          <a:ext cx="2670284" cy="8141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GB" sz="4200" kern="1200" dirty="0"/>
            <a:t>Distract</a:t>
          </a:r>
        </a:p>
      </dsp:txBody>
      <dsp:txXfrm>
        <a:off x="3453741" y="668"/>
        <a:ext cx="2670284" cy="814111"/>
      </dsp:txXfrm>
    </dsp:sp>
    <dsp:sp modelId="{30DC5E72-EA85-48C1-B9BD-EA67AF85B757}">
      <dsp:nvSpPr>
        <dsp:cNvPr id="0" name=""/>
        <dsp:cNvSpPr/>
      </dsp:nvSpPr>
      <dsp:spPr>
        <a:xfrm>
          <a:off x="3453741" y="1018306"/>
          <a:ext cx="2670284" cy="8141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GB" sz="4200" kern="1200" dirty="0"/>
            <a:t>Delegate</a:t>
          </a:r>
        </a:p>
      </dsp:txBody>
      <dsp:txXfrm>
        <a:off x="3453741" y="1018306"/>
        <a:ext cx="2670284" cy="814111"/>
      </dsp:txXfrm>
    </dsp:sp>
    <dsp:sp modelId="{A2F206D5-4F6E-4FC3-B74F-75A3FDA8ADA7}">
      <dsp:nvSpPr>
        <dsp:cNvPr id="0" name=""/>
        <dsp:cNvSpPr/>
      </dsp:nvSpPr>
      <dsp:spPr>
        <a:xfrm>
          <a:off x="3453741" y="2035945"/>
          <a:ext cx="2670284" cy="8141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GB" sz="4200" kern="1200" dirty="0"/>
            <a:t>Document </a:t>
          </a:r>
        </a:p>
      </dsp:txBody>
      <dsp:txXfrm>
        <a:off x="3453741" y="2035945"/>
        <a:ext cx="2670284" cy="814111"/>
      </dsp:txXfrm>
    </dsp:sp>
    <dsp:sp modelId="{224F7D61-16CF-4E12-832F-FAC6CF898871}">
      <dsp:nvSpPr>
        <dsp:cNvPr id="0" name=""/>
        <dsp:cNvSpPr/>
      </dsp:nvSpPr>
      <dsp:spPr>
        <a:xfrm>
          <a:off x="3453741" y="3053584"/>
          <a:ext cx="2670284" cy="8141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GB" sz="4200" kern="1200" dirty="0"/>
            <a:t>Delay</a:t>
          </a:r>
        </a:p>
      </dsp:txBody>
      <dsp:txXfrm>
        <a:off x="3453741" y="3053584"/>
        <a:ext cx="2670284" cy="814111"/>
      </dsp:txXfrm>
    </dsp:sp>
    <dsp:sp modelId="{AD67E23D-AAFA-4057-B75B-B6FCCB6BE850}">
      <dsp:nvSpPr>
        <dsp:cNvPr id="0" name=""/>
        <dsp:cNvSpPr/>
      </dsp:nvSpPr>
      <dsp:spPr>
        <a:xfrm>
          <a:off x="3453741" y="4071223"/>
          <a:ext cx="2670284" cy="81411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GB" sz="4200" kern="1200" dirty="0"/>
            <a:t>Direct</a:t>
          </a:r>
        </a:p>
      </dsp:txBody>
      <dsp:txXfrm>
        <a:off x="3453741" y="4071223"/>
        <a:ext cx="2670284" cy="8141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CB8F2-2D4B-4C42-8327-0DDF03587EDD}">
      <dsp:nvSpPr>
        <dsp:cNvPr id="0" name=""/>
        <dsp:cNvSpPr/>
      </dsp:nvSpPr>
      <dsp:spPr>
        <a:xfrm>
          <a:off x="-5116992" y="-783865"/>
          <a:ext cx="6093694" cy="6093694"/>
        </a:xfrm>
        <a:prstGeom prst="blockArc">
          <a:avLst>
            <a:gd name="adj1" fmla="val 18900000"/>
            <a:gd name="adj2" fmla="val 2700000"/>
            <a:gd name="adj3" fmla="val 354"/>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11AF28-7C32-47D8-9F1A-677576AE1426}">
      <dsp:nvSpPr>
        <dsp:cNvPr id="0" name=""/>
        <dsp:cNvSpPr/>
      </dsp:nvSpPr>
      <dsp:spPr>
        <a:xfrm>
          <a:off x="364315" y="238337"/>
          <a:ext cx="8609697" cy="4764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217"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Ensure your behaviour is in line with your workplace equality policies and procedures</a:t>
          </a:r>
        </a:p>
      </dsp:txBody>
      <dsp:txXfrm>
        <a:off x="364315" y="238337"/>
        <a:ext cx="8609697" cy="476493"/>
      </dsp:txXfrm>
    </dsp:sp>
    <dsp:sp modelId="{21CE0256-5A21-43F8-ACF5-A807C25EBFB7}">
      <dsp:nvSpPr>
        <dsp:cNvPr id="0" name=""/>
        <dsp:cNvSpPr/>
      </dsp:nvSpPr>
      <dsp:spPr>
        <a:xfrm>
          <a:off x="66507" y="178775"/>
          <a:ext cx="595616" cy="59561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FF48D-7EC1-4DBA-AD6C-E16B497143AF}">
      <dsp:nvSpPr>
        <dsp:cNvPr id="0" name=""/>
        <dsp:cNvSpPr/>
      </dsp:nvSpPr>
      <dsp:spPr>
        <a:xfrm>
          <a:off x="756263" y="952986"/>
          <a:ext cx="8217749" cy="4764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217"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Help ensure your working environment is one in which the dignity of all staff, patients, visitors is respected </a:t>
          </a:r>
        </a:p>
      </dsp:txBody>
      <dsp:txXfrm>
        <a:off x="756263" y="952986"/>
        <a:ext cx="8217749" cy="476493"/>
      </dsp:txXfrm>
    </dsp:sp>
    <dsp:sp modelId="{750A6DC2-1963-445A-A81F-080FBB1BCD8F}">
      <dsp:nvSpPr>
        <dsp:cNvPr id="0" name=""/>
        <dsp:cNvSpPr/>
      </dsp:nvSpPr>
      <dsp:spPr>
        <a:xfrm>
          <a:off x="458455" y="893425"/>
          <a:ext cx="595616" cy="59561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626F82-6BA8-41D3-B04A-0A2DBF9EC883}">
      <dsp:nvSpPr>
        <dsp:cNvPr id="0" name=""/>
        <dsp:cNvSpPr/>
      </dsp:nvSpPr>
      <dsp:spPr>
        <a:xfrm>
          <a:off x="935492" y="1667636"/>
          <a:ext cx="8038521" cy="4764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217"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Challenge or report incidents of discrimination, bullying or harassment</a:t>
          </a:r>
        </a:p>
      </dsp:txBody>
      <dsp:txXfrm>
        <a:off x="935492" y="1667636"/>
        <a:ext cx="8038521" cy="476493"/>
      </dsp:txXfrm>
    </dsp:sp>
    <dsp:sp modelId="{EC0CFD14-B195-46CE-B3ED-C061778D7126}">
      <dsp:nvSpPr>
        <dsp:cNvPr id="0" name=""/>
        <dsp:cNvSpPr/>
      </dsp:nvSpPr>
      <dsp:spPr>
        <a:xfrm>
          <a:off x="637683" y="1608074"/>
          <a:ext cx="595616" cy="59561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0C2900-061C-46F7-BC5E-E0475EFE24D9}">
      <dsp:nvSpPr>
        <dsp:cNvPr id="0" name=""/>
        <dsp:cNvSpPr/>
      </dsp:nvSpPr>
      <dsp:spPr>
        <a:xfrm>
          <a:off x="935492" y="2381833"/>
          <a:ext cx="8038521" cy="4764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217"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Remember – Equality doesn’t always mean treating everyone the same</a:t>
          </a:r>
        </a:p>
      </dsp:txBody>
      <dsp:txXfrm>
        <a:off x="935492" y="2381833"/>
        <a:ext cx="8038521" cy="476493"/>
      </dsp:txXfrm>
    </dsp:sp>
    <dsp:sp modelId="{F8319272-84B3-4954-BE72-1E138C25F3E5}">
      <dsp:nvSpPr>
        <dsp:cNvPr id="0" name=""/>
        <dsp:cNvSpPr/>
      </dsp:nvSpPr>
      <dsp:spPr>
        <a:xfrm>
          <a:off x="637683" y="2322271"/>
          <a:ext cx="595616" cy="59561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619609-A452-4F3F-9222-ADDB7138B8C5}">
      <dsp:nvSpPr>
        <dsp:cNvPr id="0" name=""/>
        <dsp:cNvSpPr/>
      </dsp:nvSpPr>
      <dsp:spPr>
        <a:xfrm>
          <a:off x="756263" y="3096482"/>
          <a:ext cx="8217749" cy="4764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217"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Service users and staff have diverse needs.  Stereotyping is often based on assumptions which are wrong &amp; can lead to discrimination</a:t>
          </a:r>
        </a:p>
      </dsp:txBody>
      <dsp:txXfrm>
        <a:off x="756263" y="3096482"/>
        <a:ext cx="8217749" cy="476493"/>
      </dsp:txXfrm>
    </dsp:sp>
    <dsp:sp modelId="{AC2478D3-5AFC-4085-8ECE-A56EE18F6220}">
      <dsp:nvSpPr>
        <dsp:cNvPr id="0" name=""/>
        <dsp:cNvSpPr/>
      </dsp:nvSpPr>
      <dsp:spPr>
        <a:xfrm>
          <a:off x="458455" y="3036921"/>
          <a:ext cx="595616" cy="59561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F1837C-05B4-44D1-967D-631769DE3597}">
      <dsp:nvSpPr>
        <dsp:cNvPr id="0" name=""/>
        <dsp:cNvSpPr/>
      </dsp:nvSpPr>
      <dsp:spPr>
        <a:xfrm>
          <a:off x="364315" y="3811132"/>
          <a:ext cx="8609697" cy="47649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8217" tIns="33020" rIns="33020" bIns="33020" numCol="1" spcCol="1270" anchor="ctr" anchorCtr="0">
          <a:noAutofit/>
        </a:bodyPr>
        <a:lstStyle/>
        <a:p>
          <a:pPr marL="0" lvl="0" indent="0" algn="l" defTabSz="577850">
            <a:lnSpc>
              <a:spcPct val="90000"/>
            </a:lnSpc>
            <a:spcBef>
              <a:spcPct val="0"/>
            </a:spcBef>
            <a:spcAft>
              <a:spcPct val="35000"/>
            </a:spcAft>
            <a:buNone/>
          </a:pPr>
          <a:r>
            <a:rPr lang="en-GB" sz="1300" kern="1200" dirty="0"/>
            <a:t>Remember FREDA – Fairness, Respect, Equality, Dignity, Autonomy </a:t>
          </a:r>
        </a:p>
      </dsp:txBody>
      <dsp:txXfrm>
        <a:off x="364315" y="3811132"/>
        <a:ext cx="8609697" cy="476493"/>
      </dsp:txXfrm>
    </dsp:sp>
    <dsp:sp modelId="{C6DDFC66-D2D3-40E7-A13D-954425E495E3}">
      <dsp:nvSpPr>
        <dsp:cNvPr id="0" name=""/>
        <dsp:cNvSpPr/>
      </dsp:nvSpPr>
      <dsp:spPr>
        <a:xfrm>
          <a:off x="66507" y="3751570"/>
          <a:ext cx="595616" cy="59561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F6114325-3498-4FD5-9662-46F77DDE70E2}" type="datetimeFigureOut">
              <a:rPr lang="en-GB" smtClean="0"/>
              <a:t>18/06/2026</a:t>
            </a:fld>
            <a:endParaRPr lang="en-GB"/>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8BB85FC7-9C31-4542-9DE2-94A9CCA69FC5}" type="slidenum">
              <a:rPr lang="en-GB" smtClean="0"/>
              <a:t>‹#›</a:t>
            </a:fld>
            <a:endParaRPr lang="en-GB"/>
          </a:p>
        </p:txBody>
      </p:sp>
    </p:spTree>
    <p:extLst>
      <p:ext uri="{BB962C8B-B14F-4D97-AF65-F5344CB8AC3E}">
        <p14:creationId xmlns:p14="http://schemas.microsoft.com/office/powerpoint/2010/main" val="2002570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9DDC5E67-435A-4F05-88DA-C6719DA36B3F}" type="datetimeFigureOut">
              <a:rPr lang="en-GB" smtClean="0"/>
              <a:t>18/06/2026</a:t>
            </a:fld>
            <a:endParaRPr lang="en-GB"/>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EBF5C314-EFF5-416D-82D9-2C115835DFA3}" type="slidenum">
              <a:rPr lang="en-GB" smtClean="0"/>
              <a:t>‹#›</a:t>
            </a:fld>
            <a:endParaRPr lang="en-GB"/>
          </a:p>
        </p:txBody>
      </p:sp>
    </p:spTree>
    <p:extLst>
      <p:ext uri="{BB962C8B-B14F-4D97-AF65-F5344CB8AC3E}">
        <p14:creationId xmlns:p14="http://schemas.microsoft.com/office/powerpoint/2010/main" val="3166621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In addition, </a:t>
            </a:r>
            <a:r>
              <a:rPr lang="en-US" sz="1200" dirty="0"/>
              <a:t>employers can be legally liable for the harassing conduct of third parties.</a:t>
            </a:r>
          </a:p>
          <a:p>
            <a:pPr marL="0" indent="0">
              <a:buNone/>
            </a:pPr>
            <a:endParaRPr lang="en-US" sz="1200" dirty="0"/>
          </a:p>
          <a:p>
            <a:r>
              <a:rPr lang="en-US" sz="1200" dirty="0"/>
              <a:t> </a:t>
            </a:r>
            <a:r>
              <a:rPr lang="en-GB" sz="1200" dirty="0"/>
              <a:t>A </a:t>
            </a:r>
            <a:r>
              <a:rPr lang="en-GB" sz="1200" b="1" i="1" dirty="0"/>
              <a:t>third party </a:t>
            </a:r>
            <a:r>
              <a:rPr lang="en-GB" sz="1200" dirty="0"/>
              <a:t>would include a client, customer, supplier, visitor, contractor, service user etc.</a:t>
            </a:r>
            <a:endParaRPr lang="en-GB" dirty="0"/>
          </a:p>
          <a:p>
            <a:endParaRPr lang="en-GB" dirty="0"/>
          </a:p>
        </p:txBody>
      </p:sp>
      <p:sp>
        <p:nvSpPr>
          <p:cNvPr id="4" name="Slide Number Placeholder 3"/>
          <p:cNvSpPr>
            <a:spLocks noGrp="1"/>
          </p:cNvSpPr>
          <p:nvPr>
            <p:ph type="sldNum" sz="quarter" idx="10"/>
          </p:nvPr>
        </p:nvSpPr>
        <p:spPr/>
        <p:txBody>
          <a:bodyPr/>
          <a:lstStyle/>
          <a:p>
            <a:fld id="{EBF5C314-EFF5-416D-82D9-2C115835DFA3}" type="slidenum">
              <a:rPr lang="en-GB" smtClean="0"/>
              <a:t>21</a:t>
            </a:fld>
            <a:endParaRPr lang="en-GB"/>
          </a:p>
        </p:txBody>
      </p:sp>
    </p:spTree>
    <p:extLst>
      <p:ext uri="{BB962C8B-B14F-4D97-AF65-F5344CB8AC3E}">
        <p14:creationId xmlns:p14="http://schemas.microsoft.com/office/powerpoint/2010/main" val="2202147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Distract: ignore the person who is harassing and engage with the one being harassed – e.g. ask for directions  / accidently spill or drop something in between them </a:t>
            </a:r>
          </a:p>
          <a:p>
            <a:r>
              <a:rPr lang="en-GB" dirty="0"/>
              <a:t>Delegate: Look for someone who is ready and willing to help you to distract</a:t>
            </a:r>
          </a:p>
          <a:p>
            <a:r>
              <a:rPr lang="en-GB" dirty="0"/>
              <a:t>Document:  Record or write down what you are witnessing and after the event ask the harassed person if they would like it. </a:t>
            </a:r>
          </a:p>
          <a:p>
            <a:r>
              <a:rPr lang="en-GB" dirty="0"/>
              <a:t>Delay:  Even if you didn’t help in the moment, ask the person after if they are ok or can you support them to report it </a:t>
            </a:r>
            <a:r>
              <a:rPr lang="en-GB" dirty="0" err="1"/>
              <a:t>ect</a:t>
            </a:r>
            <a:r>
              <a:rPr lang="en-GB" dirty="0"/>
              <a:t>. </a:t>
            </a:r>
          </a:p>
          <a:p>
            <a:r>
              <a:rPr lang="en-GB" dirty="0"/>
              <a:t>Direct: If you are safe and it is appropriate you may want to confront the person directly indicating ‘that is an inappropriate comment’ / ‘Please stop’/ ‘they have asked you to stop and I am here to support them. ‘</a:t>
            </a:r>
          </a:p>
          <a:p>
            <a:endParaRPr lang="en-GB" dirty="0"/>
          </a:p>
        </p:txBody>
      </p:sp>
      <p:sp>
        <p:nvSpPr>
          <p:cNvPr id="4" name="Slide Number Placeholder 3"/>
          <p:cNvSpPr>
            <a:spLocks noGrp="1"/>
          </p:cNvSpPr>
          <p:nvPr>
            <p:ph type="sldNum" sz="quarter" idx="5"/>
          </p:nvPr>
        </p:nvSpPr>
        <p:spPr/>
        <p:txBody>
          <a:bodyPr/>
          <a:lstStyle/>
          <a:p>
            <a:fld id="{EBF5C314-EFF5-416D-82D9-2C115835DFA3}" type="slidenum">
              <a:rPr lang="en-GB" smtClean="0"/>
              <a:t>42</a:t>
            </a:fld>
            <a:endParaRPr lang="en-GB"/>
          </a:p>
        </p:txBody>
      </p:sp>
    </p:spTree>
    <p:extLst>
      <p:ext uri="{BB962C8B-B14F-4D97-AF65-F5344CB8AC3E}">
        <p14:creationId xmlns:p14="http://schemas.microsoft.com/office/powerpoint/2010/main" val="259707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The </a:t>
            </a:r>
            <a:r>
              <a:rPr lang="en-GB" sz="1200" b="1" i="0" kern="1200" dirty="0">
                <a:solidFill>
                  <a:schemeClr val="tx1"/>
                </a:solidFill>
                <a:effectLst/>
                <a:latin typeface="+mn-lt"/>
                <a:ea typeface="+mn-ea"/>
                <a:cs typeface="+mn-cs"/>
              </a:rPr>
              <a:t>Equality Act 2010 applies in England, Scotland and Wales</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Northern Ireland uses different but closely aligned legislation</a:t>
            </a:r>
            <a:r>
              <a:rPr lang="en-GB" sz="1200" b="0" i="0" kern="1200" dirty="0">
                <a:solidFill>
                  <a:schemeClr val="tx1"/>
                </a:solidFill>
                <a:effectLst/>
                <a:latin typeface="+mn-lt"/>
                <a:ea typeface="+mn-ea"/>
                <a:cs typeface="+mn-cs"/>
              </a:rPr>
              <a:t>: Disability Discrimination Act 1995</a:t>
            </a:r>
          </a:p>
          <a:p>
            <a:pPr fontAlgn="t"/>
            <a:r>
              <a:rPr lang="en-GB" sz="1200" b="0" i="0" kern="1200" dirty="0">
                <a:solidFill>
                  <a:schemeClr val="tx1"/>
                </a:solidFill>
                <a:effectLst/>
                <a:latin typeface="+mn-lt"/>
                <a:ea typeface="+mn-ea"/>
                <a:cs typeface="+mn-cs"/>
              </a:rPr>
              <a:t>Special Educational Needs and Disability (NI) Order 2005</a:t>
            </a:r>
          </a:p>
          <a:p>
            <a:endParaRPr lang="en-GB" dirty="0"/>
          </a:p>
        </p:txBody>
      </p:sp>
      <p:sp>
        <p:nvSpPr>
          <p:cNvPr id="4" name="Slide Number Placeholder 3"/>
          <p:cNvSpPr>
            <a:spLocks noGrp="1"/>
          </p:cNvSpPr>
          <p:nvPr>
            <p:ph type="sldNum" sz="quarter" idx="5"/>
          </p:nvPr>
        </p:nvSpPr>
        <p:spPr/>
        <p:txBody>
          <a:bodyPr/>
          <a:lstStyle/>
          <a:p>
            <a:fld id="{EBF5C314-EFF5-416D-82D9-2C115835DFA3}" type="slidenum">
              <a:rPr lang="en-GB" smtClean="0"/>
              <a:t>23</a:t>
            </a:fld>
            <a:endParaRPr lang="en-GB"/>
          </a:p>
        </p:txBody>
      </p:sp>
    </p:spTree>
    <p:extLst>
      <p:ext uri="{BB962C8B-B14F-4D97-AF65-F5344CB8AC3E}">
        <p14:creationId xmlns:p14="http://schemas.microsoft.com/office/powerpoint/2010/main" val="241119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Unconscious bias is a complex area, important again</a:t>
            </a:r>
            <a:r>
              <a:rPr lang="en-GB" baseline="0" dirty="0"/>
              <a:t> to highlight this area.  </a:t>
            </a:r>
            <a:endParaRPr lang="en-GB" dirty="0"/>
          </a:p>
        </p:txBody>
      </p:sp>
      <p:sp>
        <p:nvSpPr>
          <p:cNvPr id="4" name="Slide Number Placeholder 3"/>
          <p:cNvSpPr>
            <a:spLocks noGrp="1"/>
          </p:cNvSpPr>
          <p:nvPr>
            <p:ph type="sldNum" sz="quarter" idx="10"/>
          </p:nvPr>
        </p:nvSpPr>
        <p:spPr/>
        <p:txBody>
          <a:bodyPr/>
          <a:lstStyle/>
          <a:p>
            <a:fld id="{EBF5C314-EFF5-416D-82D9-2C115835DFA3}" type="slidenum">
              <a:rPr lang="en-GB" smtClean="0"/>
              <a:t>28</a:t>
            </a:fld>
            <a:endParaRPr lang="en-GB"/>
          </a:p>
        </p:txBody>
      </p:sp>
    </p:spTree>
    <p:extLst>
      <p:ext uri="{BB962C8B-B14F-4D97-AF65-F5344CB8AC3E}">
        <p14:creationId xmlns:p14="http://schemas.microsoft.com/office/powerpoint/2010/main" val="282954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brains are hard wired to rapidly categorise people instinctively and we use the most obvious and </a:t>
            </a:r>
            <a:r>
              <a:rPr lang="en-GB" b="1" dirty="0"/>
              <a:t>visible</a:t>
            </a:r>
            <a:r>
              <a:rPr lang="en-GB" dirty="0"/>
              <a:t>: Age, body weight, physical attractiveness, skin colour, gender and disability.</a:t>
            </a:r>
          </a:p>
          <a:p>
            <a:r>
              <a:rPr lang="en-GB" dirty="0"/>
              <a:t>May use </a:t>
            </a:r>
            <a:r>
              <a:rPr lang="en-GB" b="1" dirty="0"/>
              <a:t>less visible</a:t>
            </a:r>
            <a:r>
              <a:rPr lang="en-GB" dirty="0"/>
              <a:t> dimensions: accent, social background, sexual orientation, nationality, religion, education, and even job title.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The unconscious biases operate below the level of our consciousness such that we continue to see ourselves as fair and unbiased whilst our subtle behaviours give away our unconscious feelings.</a:t>
            </a:r>
          </a:p>
          <a:p>
            <a:endParaRPr lang="en-GB" dirty="0"/>
          </a:p>
          <a:p>
            <a:endParaRPr lang="en-GB" dirty="0"/>
          </a:p>
        </p:txBody>
      </p:sp>
      <p:sp>
        <p:nvSpPr>
          <p:cNvPr id="4" name="Slide Number Placeholder 3"/>
          <p:cNvSpPr>
            <a:spLocks noGrp="1"/>
          </p:cNvSpPr>
          <p:nvPr>
            <p:ph type="sldNum" sz="quarter" idx="10"/>
          </p:nvPr>
        </p:nvSpPr>
        <p:spPr/>
        <p:txBody>
          <a:bodyPr/>
          <a:lstStyle/>
          <a:p>
            <a:fld id="{EBF5C314-EFF5-416D-82D9-2C115835DFA3}" type="slidenum">
              <a:rPr lang="en-GB" smtClean="0"/>
              <a:t>29</a:t>
            </a:fld>
            <a:endParaRPr lang="en-GB"/>
          </a:p>
        </p:txBody>
      </p:sp>
    </p:spTree>
    <p:extLst>
      <p:ext uri="{BB962C8B-B14F-4D97-AF65-F5344CB8AC3E}">
        <p14:creationId xmlns:p14="http://schemas.microsoft.com/office/powerpoint/2010/main" val="1232655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BF5C314-EFF5-416D-82D9-2C115835DFA3}" type="slidenum">
              <a:rPr lang="en-GB" smtClean="0"/>
              <a:t>30</a:t>
            </a:fld>
            <a:endParaRPr lang="en-GB"/>
          </a:p>
        </p:txBody>
      </p:sp>
    </p:spTree>
    <p:extLst>
      <p:ext uri="{BB962C8B-B14F-4D97-AF65-F5344CB8AC3E}">
        <p14:creationId xmlns:p14="http://schemas.microsoft.com/office/powerpoint/2010/main" val="3270766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other types of bias such as halo effect (something positive means you always see them in a positive light,</a:t>
            </a:r>
          </a:p>
          <a:p>
            <a:r>
              <a:rPr lang="en-GB" dirty="0"/>
              <a:t>Horns effect – you hear something negative therefore you always see them in a negative light</a:t>
            </a:r>
          </a:p>
        </p:txBody>
      </p:sp>
      <p:sp>
        <p:nvSpPr>
          <p:cNvPr id="4" name="Slide Number Placeholder 3"/>
          <p:cNvSpPr>
            <a:spLocks noGrp="1"/>
          </p:cNvSpPr>
          <p:nvPr>
            <p:ph type="sldNum" sz="quarter" idx="5"/>
          </p:nvPr>
        </p:nvSpPr>
        <p:spPr/>
        <p:txBody>
          <a:bodyPr/>
          <a:lstStyle/>
          <a:p>
            <a:fld id="{563C4CE4-C1CA-4F18-9406-47092409339F}" type="slidenum">
              <a:rPr lang="en-GB" smtClean="0"/>
              <a:t>31</a:t>
            </a:fld>
            <a:endParaRPr lang="en-GB"/>
          </a:p>
        </p:txBody>
      </p:sp>
    </p:spTree>
    <p:extLst>
      <p:ext uri="{BB962C8B-B14F-4D97-AF65-F5344CB8AC3E}">
        <p14:creationId xmlns:p14="http://schemas.microsoft.com/office/powerpoint/2010/main" val="3539556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For many faith can play an important and integral role in how a person sees their identity and experiences every aspect of daily life</a:t>
            </a:r>
          </a:p>
          <a:p>
            <a:endParaRPr lang="en-GB" dirty="0"/>
          </a:p>
        </p:txBody>
      </p:sp>
      <p:sp>
        <p:nvSpPr>
          <p:cNvPr id="4" name="Slide Number Placeholder 3"/>
          <p:cNvSpPr>
            <a:spLocks noGrp="1"/>
          </p:cNvSpPr>
          <p:nvPr>
            <p:ph type="sldNum" sz="quarter" idx="5"/>
          </p:nvPr>
        </p:nvSpPr>
        <p:spPr/>
        <p:txBody>
          <a:bodyPr/>
          <a:lstStyle/>
          <a:p>
            <a:fld id="{EBF5C314-EFF5-416D-82D9-2C115835DFA3}" type="slidenum">
              <a:rPr lang="en-GB" smtClean="0"/>
              <a:t>32</a:t>
            </a:fld>
            <a:endParaRPr lang="en-GB"/>
          </a:p>
        </p:txBody>
      </p:sp>
    </p:spTree>
    <p:extLst>
      <p:ext uri="{BB962C8B-B14F-4D97-AF65-F5344CB8AC3E}">
        <p14:creationId xmlns:p14="http://schemas.microsoft.com/office/powerpoint/2010/main" val="3980988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many</a:t>
            </a:r>
            <a:r>
              <a:rPr lang="en-GB" baseline="0" dirty="0"/>
              <a:t> practices have over 11 employees?</a:t>
            </a:r>
          </a:p>
          <a:p>
            <a:r>
              <a:rPr lang="en-GB" baseline="0" dirty="0"/>
              <a:t>Therefore how many practices are registered with the equality Commission?  If you have 11 or more employee working over 16 hrs you would have to show how you have a fair recruitment process and how employment figures are in line with local community area on a yearly or 3 yearly basis, depending on size. Showing that you have same number of Catholics as Protestants etc.   </a:t>
            </a:r>
          </a:p>
          <a:p>
            <a:r>
              <a:rPr lang="en-GB" baseline="0" dirty="0"/>
              <a:t>Equality commission website – lots of free courses available. </a:t>
            </a:r>
            <a:endParaRPr lang="en-GB" dirty="0"/>
          </a:p>
        </p:txBody>
      </p:sp>
      <p:sp>
        <p:nvSpPr>
          <p:cNvPr id="4" name="Slide Number Placeholder 3"/>
          <p:cNvSpPr>
            <a:spLocks noGrp="1"/>
          </p:cNvSpPr>
          <p:nvPr>
            <p:ph type="sldNum" sz="quarter" idx="10"/>
          </p:nvPr>
        </p:nvSpPr>
        <p:spPr/>
        <p:txBody>
          <a:bodyPr/>
          <a:lstStyle/>
          <a:p>
            <a:fld id="{EBF5C314-EFF5-416D-82D9-2C115835DFA3}" type="slidenum">
              <a:rPr lang="en-GB" smtClean="0"/>
              <a:t>34</a:t>
            </a:fld>
            <a:endParaRPr lang="en-GB"/>
          </a:p>
        </p:txBody>
      </p:sp>
    </p:spTree>
    <p:extLst>
      <p:ext uri="{BB962C8B-B14F-4D97-AF65-F5344CB8AC3E}">
        <p14:creationId xmlns:p14="http://schemas.microsoft.com/office/powerpoint/2010/main" val="14586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reasonable adjustments might you have to make for colleagues </a:t>
            </a:r>
            <a:r>
              <a:rPr lang="en-GB"/>
              <a:t>or patients?</a:t>
            </a:r>
          </a:p>
        </p:txBody>
      </p:sp>
      <p:sp>
        <p:nvSpPr>
          <p:cNvPr id="4" name="Slide Number Placeholder 3"/>
          <p:cNvSpPr>
            <a:spLocks noGrp="1"/>
          </p:cNvSpPr>
          <p:nvPr>
            <p:ph type="sldNum" sz="quarter" idx="5"/>
          </p:nvPr>
        </p:nvSpPr>
        <p:spPr/>
        <p:txBody>
          <a:bodyPr/>
          <a:lstStyle/>
          <a:p>
            <a:fld id="{EBF5C314-EFF5-416D-82D9-2C115835DFA3}" type="slidenum">
              <a:rPr lang="en-GB" smtClean="0"/>
              <a:t>38</a:t>
            </a:fld>
            <a:endParaRPr lang="en-GB"/>
          </a:p>
        </p:txBody>
      </p:sp>
    </p:spTree>
    <p:extLst>
      <p:ext uri="{BB962C8B-B14F-4D97-AF65-F5344CB8AC3E}">
        <p14:creationId xmlns:p14="http://schemas.microsoft.com/office/powerpoint/2010/main" val="972685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6A9EEB5-5917-4F2C-9E52-EA7CF9AE1D4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7" name="Title 6">
            <a:extLst>
              <a:ext uri="{FF2B5EF4-FFF2-40B4-BE49-F238E27FC236}">
                <a16:creationId xmlns:a16="http://schemas.microsoft.com/office/drawing/2014/main" id="{840F1C2B-7C11-4A3E-857E-0484A190AA12}"/>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8747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90A102-D9EA-4FA1-8876-2CC7A3F29C8B}" type="datetime1">
              <a:rPr lang="en-GB" smtClean="0"/>
              <a:t>18/06/2026</a:t>
            </a:fld>
            <a:endParaRPr lang="en-GB"/>
          </a:p>
        </p:txBody>
      </p:sp>
      <p:sp>
        <p:nvSpPr>
          <p:cNvPr id="6" name="Footer Placeholder 5"/>
          <p:cNvSpPr>
            <a:spLocks noGrp="1"/>
          </p:cNvSpPr>
          <p:nvPr>
            <p:ph type="ftr" sz="quarter" idx="11"/>
          </p:nvPr>
        </p:nvSpPr>
        <p:spPr/>
        <p:txBody>
          <a:bodyPr/>
          <a:lstStyle/>
          <a:p>
            <a:r>
              <a:rPr lang="en-GB"/>
              <a:t>Enhancing Patient Care Through Training</a:t>
            </a:r>
          </a:p>
        </p:txBody>
      </p:sp>
      <p:sp>
        <p:nvSpPr>
          <p:cNvPr id="7" name="Slide Number Placeholder 6"/>
          <p:cNvSpPr>
            <a:spLocks noGrp="1"/>
          </p:cNvSpPr>
          <p:nvPr>
            <p:ph type="sldNum" sz="quarter" idx="12"/>
          </p:nvPr>
        </p:nvSpPr>
        <p:spPr/>
        <p:txBody>
          <a:bodyPr/>
          <a:lstStyle/>
          <a:p>
            <a:fld id="{4006475F-4743-444E-BE57-81FD71C2AC2A}" type="slidenum">
              <a:rPr lang="en-GB" smtClean="0"/>
              <a:t>‹#›</a:t>
            </a:fld>
            <a:endParaRPr lang="en-GB"/>
          </a:p>
        </p:txBody>
      </p:sp>
    </p:spTree>
    <p:extLst>
      <p:ext uri="{BB962C8B-B14F-4D97-AF65-F5344CB8AC3E}">
        <p14:creationId xmlns:p14="http://schemas.microsoft.com/office/powerpoint/2010/main" val="2943589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5DDD2-0C59-4D0E-9C5C-74059AEF7E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F022D9-7616-443F-A034-CEAD34FFAA29}"/>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52AAEBC-000F-447C-8E39-25E531A3180C}"/>
              </a:ext>
            </a:extLst>
          </p:cNvPr>
          <p:cNvSpPr>
            <a:spLocks noGrp="1"/>
          </p:cNvSpPr>
          <p:nvPr>
            <p:ph type="dt" sz="half" idx="10"/>
          </p:nvPr>
        </p:nvSpPr>
        <p:spPr/>
        <p:txBody>
          <a:bodyPr/>
          <a:lstStyle/>
          <a:p>
            <a:fld id="{BA37A9FD-8CBD-4FB2-803F-AD2455DF9402}" type="datetimeFigureOut">
              <a:rPr lang="en-GB" smtClean="0"/>
              <a:t>18/06/2026</a:t>
            </a:fld>
            <a:endParaRPr lang="en-GB"/>
          </a:p>
        </p:txBody>
      </p:sp>
      <p:sp>
        <p:nvSpPr>
          <p:cNvPr id="5" name="Footer Placeholder 4">
            <a:extLst>
              <a:ext uri="{FF2B5EF4-FFF2-40B4-BE49-F238E27FC236}">
                <a16:creationId xmlns:a16="http://schemas.microsoft.com/office/drawing/2014/main" id="{91CA7764-6CC6-4992-A143-7D864B78FF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66AC14-39B5-4A11-8C84-C107876EBBD6}"/>
              </a:ext>
            </a:extLst>
          </p:cNvPr>
          <p:cNvSpPr>
            <a:spLocks noGrp="1"/>
          </p:cNvSpPr>
          <p:nvPr>
            <p:ph type="sldNum" sz="quarter" idx="12"/>
          </p:nvPr>
        </p:nvSpPr>
        <p:spPr/>
        <p:txBody>
          <a:bodyPr/>
          <a:lstStyle/>
          <a:p>
            <a:fld id="{630D91A1-E4D9-490F-97A0-121D111DB771}" type="slidenum">
              <a:rPr lang="en-GB" smtClean="0"/>
              <a:t>‹#›</a:t>
            </a:fld>
            <a:endParaRPr lang="en-GB"/>
          </a:p>
        </p:txBody>
      </p:sp>
    </p:spTree>
    <p:extLst>
      <p:ext uri="{BB962C8B-B14F-4D97-AF65-F5344CB8AC3E}">
        <p14:creationId xmlns:p14="http://schemas.microsoft.com/office/powerpoint/2010/main" val="2609885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D4A22-6067-400A-B955-AB5F1AE7356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D2B5F0E-F21B-46F5-9927-8C34D28E275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8D47513-7E04-4E92-8248-29B83A76B8B5}"/>
              </a:ext>
            </a:extLst>
          </p:cNvPr>
          <p:cNvSpPr>
            <a:spLocks noGrp="1"/>
          </p:cNvSpPr>
          <p:nvPr>
            <p:ph type="dt" sz="half" idx="10"/>
          </p:nvPr>
        </p:nvSpPr>
        <p:spPr/>
        <p:txBody>
          <a:bodyPr/>
          <a:lstStyle/>
          <a:p>
            <a:fld id="{BA37A9FD-8CBD-4FB2-803F-AD2455DF9402}" type="datetimeFigureOut">
              <a:rPr lang="en-GB" smtClean="0"/>
              <a:t>18/06/2026</a:t>
            </a:fld>
            <a:endParaRPr lang="en-GB"/>
          </a:p>
        </p:txBody>
      </p:sp>
      <p:sp>
        <p:nvSpPr>
          <p:cNvPr id="5" name="Footer Placeholder 4">
            <a:extLst>
              <a:ext uri="{FF2B5EF4-FFF2-40B4-BE49-F238E27FC236}">
                <a16:creationId xmlns:a16="http://schemas.microsoft.com/office/drawing/2014/main" id="{F9A0590A-D0AF-4337-B326-FA505F31DE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563B8C-FDE8-4AB5-A03F-516D36B33338}"/>
              </a:ext>
            </a:extLst>
          </p:cNvPr>
          <p:cNvSpPr>
            <a:spLocks noGrp="1"/>
          </p:cNvSpPr>
          <p:nvPr>
            <p:ph type="sldNum" sz="quarter" idx="12"/>
          </p:nvPr>
        </p:nvSpPr>
        <p:spPr/>
        <p:txBody>
          <a:bodyPr/>
          <a:lstStyle/>
          <a:p>
            <a:fld id="{630D91A1-E4D9-490F-97A0-121D111DB771}" type="slidenum">
              <a:rPr lang="en-GB" smtClean="0"/>
              <a:t>‹#›</a:t>
            </a:fld>
            <a:endParaRPr lang="en-GB"/>
          </a:p>
        </p:txBody>
      </p:sp>
    </p:spTree>
    <p:extLst>
      <p:ext uri="{BB962C8B-B14F-4D97-AF65-F5344CB8AC3E}">
        <p14:creationId xmlns:p14="http://schemas.microsoft.com/office/powerpoint/2010/main" val="351379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EA3DE-7F1D-4265-949E-636EBE27F6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169E5D-ED89-4FF3-A225-C20EC6CF7EAC}"/>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0550664-0506-449E-AB40-A808F7A118C2}"/>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A504AB0-661C-4527-9A9C-9CE5556196CD}"/>
              </a:ext>
            </a:extLst>
          </p:cNvPr>
          <p:cNvSpPr>
            <a:spLocks noGrp="1"/>
          </p:cNvSpPr>
          <p:nvPr>
            <p:ph type="dt" sz="half" idx="10"/>
          </p:nvPr>
        </p:nvSpPr>
        <p:spPr/>
        <p:txBody>
          <a:bodyPr/>
          <a:lstStyle/>
          <a:p>
            <a:fld id="{BA37A9FD-8CBD-4FB2-803F-AD2455DF9402}" type="datetimeFigureOut">
              <a:rPr lang="en-GB" smtClean="0"/>
              <a:t>18/06/2026</a:t>
            </a:fld>
            <a:endParaRPr lang="en-GB"/>
          </a:p>
        </p:txBody>
      </p:sp>
      <p:sp>
        <p:nvSpPr>
          <p:cNvPr id="6" name="Footer Placeholder 5">
            <a:extLst>
              <a:ext uri="{FF2B5EF4-FFF2-40B4-BE49-F238E27FC236}">
                <a16:creationId xmlns:a16="http://schemas.microsoft.com/office/drawing/2014/main" id="{F6B3430D-9EBE-4A21-9559-47F2317A87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13BE49-A5A7-4E49-BEF8-A8BFF20E0152}"/>
              </a:ext>
            </a:extLst>
          </p:cNvPr>
          <p:cNvSpPr>
            <a:spLocks noGrp="1"/>
          </p:cNvSpPr>
          <p:nvPr>
            <p:ph type="sldNum" sz="quarter" idx="12"/>
          </p:nvPr>
        </p:nvSpPr>
        <p:spPr/>
        <p:txBody>
          <a:bodyPr/>
          <a:lstStyle/>
          <a:p>
            <a:fld id="{630D91A1-E4D9-490F-97A0-121D111DB771}" type="slidenum">
              <a:rPr lang="en-GB" smtClean="0"/>
              <a:t>‹#›</a:t>
            </a:fld>
            <a:endParaRPr lang="en-GB"/>
          </a:p>
        </p:txBody>
      </p:sp>
    </p:spTree>
    <p:extLst>
      <p:ext uri="{BB962C8B-B14F-4D97-AF65-F5344CB8AC3E}">
        <p14:creationId xmlns:p14="http://schemas.microsoft.com/office/powerpoint/2010/main" val="420768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391FA-01F8-4A57-AB08-B6891389ECCC}"/>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62C1AEB-C2E9-4054-9BC4-3FE87C18A8F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D9F1E6F0-AB70-4E46-B017-3E12112D12F1}"/>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9305E51-AE38-4EC5-AA22-5680D213083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3F06E9A9-F5A5-4179-B9F8-B43A63190F80}"/>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013991F-F73F-4586-BA97-89D49DE1061E}"/>
              </a:ext>
            </a:extLst>
          </p:cNvPr>
          <p:cNvSpPr>
            <a:spLocks noGrp="1"/>
          </p:cNvSpPr>
          <p:nvPr>
            <p:ph type="dt" sz="half" idx="10"/>
          </p:nvPr>
        </p:nvSpPr>
        <p:spPr/>
        <p:txBody>
          <a:bodyPr/>
          <a:lstStyle/>
          <a:p>
            <a:fld id="{BA37A9FD-8CBD-4FB2-803F-AD2455DF9402}" type="datetimeFigureOut">
              <a:rPr lang="en-GB" smtClean="0"/>
              <a:t>18/06/2026</a:t>
            </a:fld>
            <a:endParaRPr lang="en-GB"/>
          </a:p>
        </p:txBody>
      </p:sp>
      <p:sp>
        <p:nvSpPr>
          <p:cNvPr id="8" name="Footer Placeholder 7">
            <a:extLst>
              <a:ext uri="{FF2B5EF4-FFF2-40B4-BE49-F238E27FC236}">
                <a16:creationId xmlns:a16="http://schemas.microsoft.com/office/drawing/2014/main" id="{A4366DC9-E1B2-4444-A234-C91DFC8EA9E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4353DA6-D22E-4B91-8D4D-B127A0575590}"/>
              </a:ext>
            </a:extLst>
          </p:cNvPr>
          <p:cNvSpPr>
            <a:spLocks noGrp="1"/>
          </p:cNvSpPr>
          <p:nvPr>
            <p:ph type="sldNum" sz="quarter" idx="12"/>
          </p:nvPr>
        </p:nvSpPr>
        <p:spPr/>
        <p:txBody>
          <a:bodyPr/>
          <a:lstStyle/>
          <a:p>
            <a:fld id="{630D91A1-E4D9-490F-97A0-121D111DB771}" type="slidenum">
              <a:rPr lang="en-GB" smtClean="0"/>
              <a:t>‹#›</a:t>
            </a:fld>
            <a:endParaRPr lang="en-GB"/>
          </a:p>
        </p:txBody>
      </p:sp>
    </p:spTree>
    <p:extLst>
      <p:ext uri="{BB962C8B-B14F-4D97-AF65-F5344CB8AC3E}">
        <p14:creationId xmlns:p14="http://schemas.microsoft.com/office/powerpoint/2010/main" val="3582388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8EA64-761F-4D0A-B7EB-ABA8FFE7AE98}"/>
              </a:ext>
            </a:extLst>
          </p:cNvPr>
          <p:cNvSpPr>
            <a:spLocks noGrp="1"/>
          </p:cNvSpPr>
          <p:nvPr>
            <p:ph type="title"/>
          </p:nvPr>
        </p:nvSpPr>
        <p:spPr/>
        <p:txBody>
          <a:bodyPr/>
          <a:lstStyle/>
          <a:p>
            <a:r>
              <a:rPr lang="en-US"/>
              <a:t>Click to edit Master title style</a:t>
            </a:r>
            <a:endParaRPr lang="en-GB"/>
          </a:p>
        </p:txBody>
      </p:sp>
      <p:sp>
        <p:nvSpPr>
          <p:cNvPr id="7" name="Content Placeholder 6">
            <a:extLst>
              <a:ext uri="{FF2B5EF4-FFF2-40B4-BE49-F238E27FC236}">
                <a16:creationId xmlns:a16="http://schemas.microsoft.com/office/drawing/2014/main" id="{D0732D39-630B-4CC6-9827-C4FC970111CA}"/>
              </a:ext>
            </a:extLst>
          </p:cNvPr>
          <p:cNvSpPr>
            <a:spLocks noGrp="1"/>
          </p:cNvSpPr>
          <p:nvPr>
            <p:ph sz="quarter" idx="13"/>
          </p:nvPr>
        </p:nvSpPr>
        <p:spPr>
          <a:xfrm>
            <a:off x="628650" y="1828801"/>
            <a:ext cx="7886700" cy="42703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9214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D7B15DD-4EE9-48A0-A6D7-991A4F08D9A3}"/>
              </a:ext>
            </a:extLst>
          </p:cNvPr>
          <p:cNvSpPr>
            <a:spLocks noGrp="1"/>
          </p:cNvSpPr>
          <p:nvPr>
            <p:ph sz="quarter" idx="13"/>
          </p:nvPr>
        </p:nvSpPr>
        <p:spPr>
          <a:xfrm>
            <a:off x="906066" y="1577976"/>
            <a:ext cx="7609284" cy="4391025"/>
          </a:xfrm>
        </p:spPr>
        <p:txBody>
          <a:bodyPr/>
          <a:lstStyle>
            <a:lvl1pPr marL="0" indent="0">
              <a:buNone/>
              <a:defRPr/>
            </a:lvl1pPr>
          </a:lstStyle>
          <a:p>
            <a:pPr lvl="0"/>
            <a:endParaRPr lang="en-GB" dirty="0"/>
          </a:p>
        </p:txBody>
      </p:sp>
    </p:spTree>
    <p:extLst>
      <p:ext uri="{BB962C8B-B14F-4D97-AF65-F5344CB8AC3E}">
        <p14:creationId xmlns:p14="http://schemas.microsoft.com/office/powerpoint/2010/main" val="224801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7768-CC13-428B-8601-BCA2D2A3C94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4" name="Text Placeholder 3">
            <a:extLst>
              <a:ext uri="{FF2B5EF4-FFF2-40B4-BE49-F238E27FC236}">
                <a16:creationId xmlns:a16="http://schemas.microsoft.com/office/drawing/2014/main" id="{3CAF2060-3340-490F-B3CE-C2FFC10E96E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525E41C2-F793-44E2-A603-1830988A0820}"/>
              </a:ext>
            </a:extLst>
          </p:cNvPr>
          <p:cNvSpPr>
            <a:spLocks noGrp="1"/>
          </p:cNvSpPr>
          <p:nvPr>
            <p:ph type="dt" sz="half" idx="10"/>
          </p:nvPr>
        </p:nvSpPr>
        <p:spPr/>
        <p:txBody>
          <a:bodyPr/>
          <a:lstStyle/>
          <a:p>
            <a:fld id="{BA37A9FD-8CBD-4FB2-803F-AD2455DF9402}" type="datetimeFigureOut">
              <a:rPr lang="en-GB" smtClean="0"/>
              <a:t>18/06/2026</a:t>
            </a:fld>
            <a:endParaRPr lang="en-GB"/>
          </a:p>
        </p:txBody>
      </p:sp>
      <p:sp>
        <p:nvSpPr>
          <p:cNvPr id="6" name="Footer Placeholder 5">
            <a:extLst>
              <a:ext uri="{FF2B5EF4-FFF2-40B4-BE49-F238E27FC236}">
                <a16:creationId xmlns:a16="http://schemas.microsoft.com/office/drawing/2014/main" id="{7CDC8070-03E1-40E8-B2DE-A228E632CC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259E6C-1963-4FA2-A765-759A01976E21}"/>
              </a:ext>
            </a:extLst>
          </p:cNvPr>
          <p:cNvSpPr>
            <a:spLocks noGrp="1"/>
          </p:cNvSpPr>
          <p:nvPr>
            <p:ph type="sldNum" sz="quarter" idx="12"/>
          </p:nvPr>
        </p:nvSpPr>
        <p:spPr/>
        <p:txBody>
          <a:bodyPr/>
          <a:lstStyle/>
          <a:p>
            <a:fld id="{630D91A1-E4D9-490F-97A0-121D111DB771}" type="slidenum">
              <a:rPr lang="en-GB" smtClean="0"/>
              <a:t>‹#›</a:t>
            </a:fld>
            <a:endParaRPr lang="en-GB"/>
          </a:p>
        </p:txBody>
      </p:sp>
      <p:sp>
        <p:nvSpPr>
          <p:cNvPr id="9" name="Content Placeholder 8">
            <a:extLst>
              <a:ext uri="{FF2B5EF4-FFF2-40B4-BE49-F238E27FC236}">
                <a16:creationId xmlns:a16="http://schemas.microsoft.com/office/drawing/2014/main" id="{4AB2381C-6A18-40D5-BBCF-A8F56DB420CB}"/>
              </a:ext>
            </a:extLst>
          </p:cNvPr>
          <p:cNvSpPr>
            <a:spLocks noGrp="1"/>
          </p:cNvSpPr>
          <p:nvPr>
            <p:ph sz="quarter" idx="13"/>
          </p:nvPr>
        </p:nvSpPr>
        <p:spPr>
          <a:xfrm>
            <a:off x="3856435" y="1466850"/>
            <a:ext cx="5053013" cy="4402138"/>
          </a:xfrm>
        </p:spPr>
        <p:txBody>
          <a:bodyPr/>
          <a:lstStyle>
            <a:lvl1pPr marL="0" indent="0">
              <a:buNone/>
              <a:defRPr/>
            </a:lvl1pPr>
          </a:lstStyle>
          <a:p>
            <a:pPr lvl="0"/>
            <a:endParaRPr lang="en-GB" dirty="0"/>
          </a:p>
        </p:txBody>
      </p:sp>
    </p:spTree>
    <p:extLst>
      <p:ext uri="{BB962C8B-B14F-4D97-AF65-F5344CB8AC3E}">
        <p14:creationId xmlns:p14="http://schemas.microsoft.com/office/powerpoint/2010/main" val="38943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9999EA-8865-4111-B256-A7FE2D4C907E}" type="datetime1">
              <a:rPr lang="en-GB" smtClean="0"/>
              <a:t>18/06/2026</a:t>
            </a:fld>
            <a:endParaRPr lang="en-GB"/>
          </a:p>
        </p:txBody>
      </p:sp>
      <p:sp>
        <p:nvSpPr>
          <p:cNvPr id="3" name="Footer Placeholder 2"/>
          <p:cNvSpPr>
            <a:spLocks noGrp="1"/>
          </p:cNvSpPr>
          <p:nvPr>
            <p:ph type="ftr" sz="quarter" idx="11"/>
          </p:nvPr>
        </p:nvSpPr>
        <p:spPr/>
        <p:txBody>
          <a:bodyPr/>
          <a:lstStyle/>
          <a:p>
            <a:r>
              <a:rPr lang="en-GB"/>
              <a:t>Enhancing Patient Care Through Training</a:t>
            </a:r>
          </a:p>
        </p:txBody>
      </p:sp>
      <p:sp>
        <p:nvSpPr>
          <p:cNvPr id="4" name="Slide Number Placeholder 3"/>
          <p:cNvSpPr>
            <a:spLocks noGrp="1"/>
          </p:cNvSpPr>
          <p:nvPr>
            <p:ph type="sldNum" sz="quarter" idx="12"/>
          </p:nvPr>
        </p:nvSpPr>
        <p:spPr/>
        <p:txBody>
          <a:bodyPr/>
          <a:lstStyle/>
          <a:p>
            <a:fld id="{4006475F-4743-444E-BE57-81FD71C2AC2A}" type="slidenum">
              <a:rPr lang="en-GB" smtClean="0"/>
              <a:t>‹#›</a:t>
            </a:fld>
            <a:endParaRPr lang="en-GB"/>
          </a:p>
        </p:txBody>
      </p:sp>
    </p:spTree>
    <p:extLst>
      <p:ext uri="{BB962C8B-B14F-4D97-AF65-F5344CB8AC3E}">
        <p14:creationId xmlns:p14="http://schemas.microsoft.com/office/powerpoint/2010/main" val="4065335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437295-4293-44A3-B7F0-0A04E0F3264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6AD8802-DDA9-4427-A8EC-63594F0A52A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94D7B948-EECE-4D94-832E-AECDCDD68A9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A37A9FD-8CBD-4FB2-803F-AD2455DF9402}" type="datetimeFigureOut">
              <a:rPr lang="en-GB" smtClean="0"/>
              <a:t>18/06/2026</a:t>
            </a:fld>
            <a:endParaRPr lang="en-GB"/>
          </a:p>
        </p:txBody>
      </p:sp>
      <p:sp>
        <p:nvSpPr>
          <p:cNvPr id="5" name="Footer Placeholder 4">
            <a:extLst>
              <a:ext uri="{FF2B5EF4-FFF2-40B4-BE49-F238E27FC236}">
                <a16:creationId xmlns:a16="http://schemas.microsoft.com/office/drawing/2014/main" id="{2F6293BC-D7D3-4D85-9628-B4E3CC0262E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232FB07-B24C-44E6-A163-95F583B0662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0D91A1-E4D9-490F-97A0-121D111DB771}" type="slidenum">
              <a:rPr lang="en-GB" smtClean="0"/>
              <a:t>‹#›</a:t>
            </a:fld>
            <a:endParaRPr lang="en-GB"/>
          </a:p>
        </p:txBody>
      </p:sp>
      <p:pic>
        <p:nvPicPr>
          <p:cNvPr id="8" name="Picture 7">
            <a:extLst>
              <a:ext uri="{FF2B5EF4-FFF2-40B4-BE49-F238E27FC236}">
                <a16:creationId xmlns:a16="http://schemas.microsoft.com/office/drawing/2014/main" id="{5535FB42-BDCB-4EEA-9F3F-91BC2BC3A54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157914" y="365126"/>
            <a:ext cx="1357436" cy="766913"/>
          </a:xfrm>
          <a:prstGeom prst="rect">
            <a:avLst/>
          </a:prstGeom>
        </p:spPr>
      </p:pic>
    </p:spTree>
    <p:extLst>
      <p:ext uri="{BB962C8B-B14F-4D97-AF65-F5344CB8AC3E}">
        <p14:creationId xmlns:p14="http://schemas.microsoft.com/office/powerpoint/2010/main" val="1590920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300" b="1" kern="1200">
          <a:solidFill>
            <a:schemeClr val="accent4"/>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Wingdings" panose="05000000000000000000" pitchFamily="2" charset="2"/>
        <a:buChar char="§"/>
        <a:defRPr sz="2100" kern="1200">
          <a:solidFill>
            <a:schemeClr val="accent4"/>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Wingdings" panose="05000000000000000000" pitchFamily="2" charset="2"/>
        <a:buChar char="§"/>
        <a:defRPr sz="1800" kern="1200">
          <a:solidFill>
            <a:schemeClr val="accent4"/>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
        <a:defRPr sz="1500" kern="1200">
          <a:solidFill>
            <a:schemeClr val="accent4"/>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Wingdings" panose="05000000000000000000" pitchFamily="2" charset="2"/>
        <a:buChar char="§"/>
        <a:defRPr sz="1350" kern="1200">
          <a:solidFill>
            <a:schemeClr val="accent4"/>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Wingdings" panose="05000000000000000000" pitchFamily="2" charset="2"/>
        <a:buChar char="§"/>
        <a:defRPr sz="1350" kern="1200">
          <a:solidFill>
            <a:schemeClr val="accent4"/>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definition-of-disability-under-equality-act-2010" TargetMode="External"/><Relationship Id="rId2" Type="http://schemas.openxmlformats.org/officeDocument/2006/relationships/hyperlink" Target="https://www.gov.uk/working-when-pregnant-your-rights"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3" Type="http://schemas.openxmlformats.org/officeDocument/2006/relationships/hyperlink" Target="http://www.niccy.org/" TargetMode="External"/><Relationship Id="rId7" Type="http://schemas.openxmlformats.org/officeDocument/2006/relationships/hyperlink" Target="https://cdn-01.cmbackbone.net/a8/learnhscni.admin-agylia.com/d996fc3d806546c1b292aa861d9a3ce1/documents/training-manual.pdf" TargetMode="External"/><Relationship Id="rId2" Type="http://schemas.openxmlformats.org/officeDocument/2006/relationships/hyperlink" Target="http://www.copni.org/" TargetMode="External"/><Relationship Id="rId1" Type="http://schemas.openxmlformats.org/officeDocument/2006/relationships/slideLayout" Target="../slideLayouts/slideLayout2.xml"/><Relationship Id="rId6" Type="http://schemas.openxmlformats.org/officeDocument/2006/relationships/hyperlink" Target="http://www.rainbow-project.org/" TargetMode="External"/><Relationship Id="rId5" Type="http://schemas.openxmlformats.org/officeDocument/2006/relationships/hyperlink" Target="http://www.nihrc.org/" TargetMode="External"/><Relationship Id="rId4" Type="http://schemas.openxmlformats.org/officeDocument/2006/relationships/hyperlink" Target="http://www.disabilityaction.org/services-and-project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D7008A4-424F-46DA-BE64-671C371532B0}"/>
              </a:ext>
            </a:extLst>
          </p:cNvPr>
          <p:cNvSpPr>
            <a:spLocks noGrp="1"/>
          </p:cNvSpPr>
          <p:nvPr>
            <p:ph type="subTitle" idx="1"/>
          </p:nvPr>
        </p:nvSpPr>
        <p:spPr>
          <a:xfrm>
            <a:off x="1143000" y="4725144"/>
            <a:ext cx="6858000" cy="492340"/>
          </a:xfrm>
        </p:spPr>
        <p:txBody>
          <a:bodyPr/>
          <a:lstStyle/>
          <a:p>
            <a:r>
              <a:rPr lang="en-GB" dirty="0">
                <a:ea typeface="Tahoma" pitchFamily="34" charset="0"/>
                <a:cs typeface="Tahoma" pitchFamily="34" charset="0"/>
              </a:rPr>
              <a:t>Amanda Jackson</a:t>
            </a:r>
            <a:endParaRPr lang="en-GB" dirty="0">
              <a:solidFill>
                <a:schemeClr val="accent1"/>
              </a:solidFill>
            </a:endParaRPr>
          </a:p>
        </p:txBody>
      </p:sp>
      <p:sp>
        <p:nvSpPr>
          <p:cNvPr id="2" name="Title 1">
            <a:extLst>
              <a:ext uri="{FF2B5EF4-FFF2-40B4-BE49-F238E27FC236}">
                <a16:creationId xmlns:a16="http://schemas.microsoft.com/office/drawing/2014/main" id="{5CE481E9-B0BF-461B-9723-2075500D8AB3}"/>
              </a:ext>
            </a:extLst>
          </p:cNvPr>
          <p:cNvSpPr>
            <a:spLocks noGrp="1"/>
          </p:cNvSpPr>
          <p:nvPr>
            <p:ph type="title"/>
          </p:nvPr>
        </p:nvSpPr>
        <p:spPr>
          <a:xfrm>
            <a:off x="1907704" y="2441241"/>
            <a:ext cx="6041044" cy="1040011"/>
          </a:xfrm>
        </p:spPr>
        <p:txBody>
          <a:bodyPr>
            <a:normAutofit fontScale="90000"/>
          </a:bodyPr>
          <a:lstStyle/>
          <a:p>
            <a:pPr algn="ctr"/>
            <a:r>
              <a:rPr lang="en-GB" sz="3600" dirty="0">
                <a:ea typeface="Tahoma" pitchFamily="34" charset="0"/>
                <a:cs typeface="Tahoma" pitchFamily="34" charset="0"/>
              </a:rPr>
              <a:t>Equality, Diversity &amp; Inclusion  </a:t>
            </a:r>
            <a:br>
              <a:rPr lang="en-GB" sz="3600" dirty="0">
                <a:ea typeface="Tahoma" pitchFamily="34" charset="0"/>
                <a:cs typeface="Tahoma" pitchFamily="34" charset="0"/>
              </a:rPr>
            </a:br>
            <a:r>
              <a:rPr lang="en-GB" sz="3600" dirty="0">
                <a:ea typeface="Tahoma" pitchFamily="34" charset="0"/>
                <a:cs typeface="Tahoma" pitchFamily="34" charset="0"/>
              </a:rPr>
              <a:t>Training for Dental Professionals </a:t>
            </a:r>
            <a:br>
              <a:rPr lang="en-GB" sz="3600" dirty="0">
                <a:ea typeface="Tahoma" pitchFamily="34" charset="0"/>
                <a:cs typeface="Tahoma" pitchFamily="34" charset="0"/>
              </a:rPr>
            </a:br>
            <a:br>
              <a:rPr lang="en-GB" sz="3600" dirty="0">
                <a:ea typeface="Tahoma" pitchFamily="34" charset="0"/>
                <a:cs typeface="Tahoma" pitchFamily="34" charset="0"/>
              </a:rPr>
            </a:br>
            <a:endParaRPr lang="en-GB" sz="3600" dirty="0">
              <a:ea typeface="Tahoma" pitchFamily="34" charset="0"/>
              <a:cs typeface="Tahoma" pitchFamily="34" charset="0"/>
            </a:endParaRPr>
          </a:p>
        </p:txBody>
      </p:sp>
    </p:spTree>
    <p:extLst>
      <p:ext uri="{BB962C8B-B14F-4D97-AF65-F5344CB8AC3E}">
        <p14:creationId xmlns:p14="http://schemas.microsoft.com/office/powerpoint/2010/main" val="173331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79A1B-A834-41F6-A5B0-D5F395FEF1FA}"/>
              </a:ext>
            </a:extLst>
          </p:cNvPr>
          <p:cNvSpPr>
            <a:spLocks noGrp="1"/>
          </p:cNvSpPr>
          <p:nvPr>
            <p:ph type="title"/>
          </p:nvPr>
        </p:nvSpPr>
        <p:spPr>
          <a:xfrm>
            <a:off x="628650" y="365127"/>
            <a:ext cx="7886700" cy="759618"/>
          </a:xfrm>
        </p:spPr>
        <p:txBody>
          <a:bodyPr/>
          <a:lstStyle/>
          <a:p>
            <a:endParaRPr lang="en-GB" dirty="0"/>
          </a:p>
        </p:txBody>
      </p:sp>
      <p:sp>
        <p:nvSpPr>
          <p:cNvPr id="3" name="Content Placeholder 2">
            <a:extLst>
              <a:ext uri="{FF2B5EF4-FFF2-40B4-BE49-F238E27FC236}">
                <a16:creationId xmlns:a16="http://schemas.microsoft.com/office/drawing/2014/main" id="{99DC3A9B-C4DA-4BC2-A3C6-5AC54EC7B19C}"/>
              </a:ext>
            </a:extLst>
          </p:cNvPr>
          <p:cNvSpPr>
            <a:spLocks noGrp="1"/>
          </p:cNvSpPr>
          <p:nvPr>
            <p:ph sz="half" idx="1"/>
          </p:nvPr>
        </p:nvSpPr>
        <p:spPr>
          <a:xfrm>
            <a:off x="628650" y="1700808"/>
            <a:ext cx="4519414" cy="4476155"/>
          </a:xfrm>
        </p:spPr>
        <p:txBody>
          <a:bodyPr/>
          <a:lstStyle/>
          <a:p>
            <a:pPr marL="323850" indent="-323850">
              <a:spcBef>
                <a:spcPts val="55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b="1" dirty="0">
                <a:solidFill>
                  <a:srgbClr val="000080"/>
                </a:solidFill>
              </a:rPr>
              <a:t>Diversity</a:t>
            </a:r>
            <a:r>
              <a:rPr lang="en-GB" altLang="en-US" sz="2400" dirty="0"/>
              <a:t> is:</a:t>
            </a:r>
          </a:p>
          <a:p>
            <a:pPr marL="323850" indent="-323850">
              <a:spcBef>
                <a:spcPts val="55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endParaRPr lang="en-GB" altLang="en-US" sz="2400" dirty="0"/>
          </a:p>
          <a:p>
            <a:pPr marL="323850" indent="-323850">
              <a:spcBef>
                <a:spcPts val="55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Recognising and valuing individual and group differences</a:t>
            </a:r>
          </a:p>
          <a:p>
            <a:pPr marL="0" indent="0">
              <a:spcBef>
                <a:spcPts val="55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endParaRPr lang="en-GB" altLang="en-US" sz="2400" dirty="0"/>
          </a:p>
          <a:p>
            <a:pPr marL="323850" indent="-323850">
              <a:spcBef>
                <a:spcPts val="55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Ensuring many different types of people contribute to society</a:t>
            </a:r>
          </a:p>
          <a:p>
            <a:pPr marL="0" indent="0">
              <a:buNone/>
            </a:pPr>
            <a:endParaRPr lang="en-GB" dirty="0"/>
          </a:p>
        </p:txBody>
      </p:sp>
      <p:sp>
        <p:nvSpPr>
          <p:cNvPr id="6" name="Content Placeholder 5">
            <a:extLst>
              <a:ext uri="{FF2B5EF4-FFF2-40B4-BE49-F238E27FC236}">
                <a16:creationId xmlns:a16="http://schemas.microsoft.com/office/drawing/2014/main" id="{F43375D6-BC3C-49B9-B50A-F82D2D123827}"/>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266082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CFE8E-DEDE-4205-AF90-3C9A22D40684}"/>
              </a:ext>
            </a:extLst>
          </p:cNvPr>
          <p:cNvSpPr>
            <a:spLocks noGrp="1"/>
          </p:cNvSpPr>
          <p:nvPr>
            <p:ph type="title"/>
          </p:nvPr>
        </p:nvSpPr>
        <p:spPr/>
        <p:txBody>
          <a:bodyPr>
            <a:noAutofit/>
          </a:bodyPr>
          <a:lstStyle/>
          <a:p>
            <a:r>
              <a:rPr lang="en-GB" sz="3600" dirty="0"/>
              <a:t>NI health care, we aim to improve health &amp; wellbeing of our population and to reduce health inequalities </a:t>
            </a:r>
          </a:p>
        </p:txBody>
      </p:sp>
      <p:pic>
        <p:nvPicPr>
          <p:cNvPr id="5" name="Content Placeholder 4">
            <a:extLst>
              <a:ext uri="{FF2B5EF4-FFF2-40B4-BE49-F238E27FC236}">
                <a16:creationId xmlns:a16="http://schemas.microsoft.com/office/drawing/2014/main" id="{EA200804-82E0-4026-BA21-FB10329AB2D7}"/>
              </a:ext>
            </a:extLst>
          </p:cNvPr>
          <p:cNvPicPr>
            <a:picLocks noGrp="1" noChangeAspect="1"/>
          </p:cNvPicPr>
          <p:nvPr>
            <p:ph idx="1"/>
          </p:nvPr>
        </p:nvPicPr>
        <p:blipFill>
          <a:blip r:embed="rId2"/>
          <a:stretch>
            <a:fillRect/>
          </a:stretch>
        </p:blipFill>
        <p:spPr>
          <a:xfrm>
            <a:off x="2357537" y="2005013"/>
            <a:ext cx="4428925" cy="4351338"/>
          </a:xfrm>
          <a:prstGeom prst="rect">
            <a:avLst/>
          </a:prstGeom>
        </p:spPr>
      </p:pic>
      <p:sp>
        <p:nvSpPr>
          <p:cNvPr id="4" name="Footer Placeholder 3">
            <a:extLst>
              <a:ext uri="{FF2B5EF4-FFF2-40B4-BE49-F238E27FC236}">
                <a16:creationId xmlns:a16="http://schemas.microsoft.com/office/drawing/2014/main" id="{AC208E64-FB29-4F7E-8EE8-9851A55D7824}"/>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230194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64FE2-871E-411D-B8CD-DAF79528854F}"/>
              </a:ext>
            </a:extLst>
          </p:cNvPr>
          <p:cNvSpPr>
            <a:spLocks noGrp="1"/>
          </p:cNvSpPr>
          <p:nvPr>
            <p:ph type="title"/>
          </p:nvPr>
        </p:nvSpPr>
        <p:spPr/>
        <p:txBody>
          <a:bodyPr/>
          <a:lstStyle/>
          <a:p>
            <a:r>
              <a:rPr lang="en-GB" dirty="0"/>
              <a:t>Inclusion is</a:t>
            </a:r>
          </a:p>
        </p:txBody>
      </p:sp>
      <p:sp>
        <p:nvSpPr>
          <p:cNvPr id="3" name="Content Placeholder 2">
            <a:extLst>
              <a:ext uri="{FF2B5EF4-FFF2-40B4-BE49-F238E27FC236}">
                <a16:creationId xmlns:a16="http://schemas.microsoft.com/office/drawing/2014/main" id="{A75B6813-C02E-4FFD-B669-AD2DAA912742}"/>
              </a:ext>
            </a:extLst>
          </p:cNvPr>
          <p:cNvSpPr>
            <a:spLocks noGrp="1"/>
          </p:cNvSpPr>
          <p:nvPr>
            <p:ph idx="1"/>
          </p:nvPr>
        </p:nvSpPr>
        <p:spPr/>
        <p:txBody>
          <a:bodyPr/>
          <a:lstStyle/>
          <a:p>
            <a:r>
              <a:rPr lang="en-GB" dirty="0"/>
              <a:t>Being yourself </a:t>
            </a:r>
          </a:p>
          <a:p>
            <a:r>
              <a:rPr lang="en-GB" dirty="0"/>
              <a:t>Belonging </a:t>
            </a:r>
          </a:p>
          <a:p>
            <a:r>
              <a:rPr lang="en-GB" dirty="0"/>
              <a:t>Understanding differences </a:t>
            </a:r>
          </a:p>
          <a:p>
            <a:r>
              <a:rPr lang="en-GB" dirty="0"/>
              <a:t>Everyday occurrences </a:t>
            </a:r>
          </a:p>
          <a:p>
            <a:r>
              <a:rPr lang="en-GB" dirty="0"/>
              <a:t>Engaging all </a:t>
            </a:r>
          </a:p>
          <a:p>
            <a:r>
              <a:rPr lang="en-GB" dirty="0"/>
              <a:t>Everyone is valued </a:t>
            </a:r>
          </a:p>
          <a:p>
            <a:r>
              <a:rPr lang="en-GB" dirty="0"/>
              <a:t>Social rights </a:t>
            </a:r>
          </a:p>
        </p:txBody>
      </p:sp>
    </p:spTree>
    <p:extLst>
      <p:ext uri="{BB962C8B-B14F-4D97-AF65-F5344CB8AC3E}">
        <p14:creationId xmlns:p14="http://schemas.microsoft.com/office/powerpoint/2010/main" val="171193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4FC1C3-71FA-4C13-800D-7788053EAE6C}"/>
              </a:ext>
            </a:extLst>
          </p:cNvPr>
          <p:cNvSpPr>
            <a:spLocks noGrp="1"/>
          </p:cNvSpPr>
          <p:nvPr>
            <p:ph type="title"/>
          </p:nvPr>
        </p:nvSpPr>
        <p:spPr/>
        <p:txBody>
          <a:bodyPr/>
          <a:lstStyle/>
          <a:p>
            <a:r>
              <a:rPr lang="en-GB" sz="3200" dirty="0"/>
              <a:t>Public Sector Equality Duty </a:t>
            </a:r>
            <a:br>
              <a:rPr lang="en-GB" sz="3200" dirty="0"/>
            </a:br>
            <a:r>
              <a:rPr lang="en-GB" sz="3200" dirty="0"/>
              <a:t>NI Section 75</a:t>
            </a:r>
            <a:endParaRPr lang="en-GB" dirty="0"/>
          </a:p>
        </p:txBody>
      </p:sp>
      <p:sp>
        <p:nvSpPr>
          <p:cNvPr id="5" name="Content Placeholder 4">
            <a:extLst>
              <a:ext uri="{FF2B5EF4-FFF2-40B4-BE49-F238E27FC236}">
                <a16:creationId xmlns:a16="http://schemas.microsoft.com/office/drawing/2014/main" id="{76F127B6-16BB-4143-B186-FF399949186A}"/>
              </a:ext>
            </a:extLst>
          </p:cNvPr>
          <p:cNvSpPr>
            <a:spLocks noGrp="1"/>
          </p:cNvSpPr>
          <p:nvPr>
            <p:ph sz="quarter" idx="13"/>
          </p:nvPr>
        </p:nvSpPr>
        <p:spPr>
          <a:xfrm>
            <a:off x="628650" y="1828801"/>
            <a:ext cx="6795665" cy="4664073"/>
          </a:xfrm>
        </p:spPr>
        <p:txBody>
          <a:bodyPr/>
          <a:lstStyle/>
          <a:p>
            <a:pPr lvl="0"/>
            <a:r>
              <a:rPr lang="en-GB" sz="2200" dirty="0"/>
              <a:t>Public authorities are required to have due regard to promote equality of opportunity:</a:t>
            </a:r>
          </a:p>
          <a:p>
            <a:pPr lvl="0"/>
            <a:r>
              <a:rPr lang="en-GB" sz="2200" dirty="0"/>
              <a:t>Between persons of different religious belief, political opinion, racial group, age marital status or sexual orientation;</a:t>
            </a:r>
          </a:p>
          <a:p>
            <a:pPr lvl="0"/>
            <a:r>
              <a:rPr lang="en-GB" sz="2200" dirty="0"/>
              <a:t>Between men and women generally</a:t>
            </a:r>
          </a:p>
          <a:p>
            <a:pPr lvl="0"/>
            <a:r>
              <a:rPr lang="en-GB" sz="2200" dirty="0"/>
              <a:t>Between persons with a disability and persons without; and</a:t>
            </a:r>
          </a:p>
          <a:p>
            <a:pPr lvl="0"/>
            <a:r>
              <a:rPr lang="en-GB" sz="2200" dirty="0"/>
              <a:t>Between persons with dependents and persons without.</a:t>
            </a:r>
          </a:p>
          <a:p>
            <a:pPr lvl="0"/>
            <a:r>
              <a:rPr lang="en-GB" sz="2200" dirty="0"/>
              <a:t>Public bodies have an obligation to produce an Equality Scheme. </a:t>
            </a:r>
          </a:p>
          <a:p>
            <a:pPr marL="0" indent="0">
              <a:buNone/>
            </a:pPr>
            <a:endParaRPr lang="en-GB" dirty="0"/>
          </a:p>
        </p:txBody>
      </p:sp>
      <p:pic>
        <p:nvPicPr>
          <p:cNvPr id="6" name="Picture 5">
            <a:extLst>
              <a:ext uri="{FF2B5EF4-FFF2-40B4-BE49-F238E27FC236}">
                <a16:creationId xmlns:a16="http://schemas.microsoft.com/office/drawing/2014/main" id="{7E283E04-E6D7-498F-B577-AD074CAD4F59}"/>
              </a:ext>
            </a:extLst>
          </p:cNvPr>
          <p:cNvPicPr>
            <a:picLocks noChangeAspect="1"/>
          </p:cNvPicPr>
          <p:nvPr/>
        </p:nvPicPr>
        <p:blipFill>
          <a:blip r:embed="rId2"/>
          <a:stretch>
            <a:fillRect/>
          </a:stretch>
        </p:blipFill>
        <p:spPr>
          <a:xfrm>
            <a:off x="7424315" y="4342034"/>
            <a:ext cx="1371719" cy="1865538"/>
          </a:xfrm>
          <a:prstGeom prst="rect">
            <a:avLst/>
          </a:prstGeom>
        </p:spPr>
      </p:pic>
    </p:spTree>
    <p:extLst>
      <p:ext uri="{BB962C8B-B14F-4D97-AF65-F5344CB8AC3E}">
        <p14:creationId xmlns:p14="http://schemas.microsoft.com/office/powerpoint/2010/main" val="2745872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B387C-D5DD-42C9-8303-C07255EC94BC}"/>
              </a:ext>
            </a:extLst>
          </p:cNvPr>
          <p:cNvSpPr>
            <a:spLocks noGrp="1"/>
          </p:cNvSpPr>
          <p:nvPr>
            <p:ph type="title"/>
          </p:nvPr>
        </p:nvSpPr>
        <p:spPr/>
        <p:txBody>
          <a:bodyPr/>
          <a:lstStyle/>
          <a:p>
            <a:r>
              <a:rPr lang="en-GB" dirty="0"/>
              <a:t>Protected Characteristics</a:t>
            </a:r>
          </a:p>
        </p:txBody>
      </p:sp>
      <p:pic>
        <p:nvPicPr>
          <p:cNvPr id="4" name="Content Placeholder 3">
            <a:extLst>
              <a:ext uri="{FF2B5EF4-FFF2-40B4-BE49-F238E27FC236}">
                <a16:creationId xmlns:a16="http://schemas.microsoft.com/office/drawing/2014/main" id="{C06105BC-D37D-4151-8F95-85E38FCF2D10}"/>
              </a:ext>
            </a:extLst>
          </p:cNvPr>
          <p:cNvPicPr>
            <a:picLocks noGrp="1" noChangeAspect="1"/>
          </p:cNvPicPr>
          <p:nvPr>
            <p:ph sz="quarter" idx="13"/>
          </p:nvPr>
        </p:nvPicPr>
        <p:blipFill>
          <a:blip r:embed="rId2"/>
          <a:stretch>
            <a:fillRect/>
          </a:stretch>
        </p:blipFill>
        <p:spPr>
          <a:xfrm>
            <a:off x="1371322" y="2564834"/>
            <a:ext cx="6401355" cy="2798307"/>
          </a:xfrm>
          <a:prstGeom prst="rect">
            <a:avLst/>
          </a:prstGeom>
        </p:spPr>
      </p:pic>
    </p:spTree>
    <p:extLst>
      <p:ext uri="{BB962C8B-B14F-4D97-AF65-F5344CB8AC3E}">
        <p14:creationId xmlns:p14="http://schemas.microsoft.com/office/powerpoint/2010/main" val="11584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9036496" cy="1143000"/>
          </a:xfrm>
        </p:spPr>
        <p:txBody>
          <a:bodyPr>
            <a:normAutofit/>
          </a:bodyPr>
          <a:lstStyle/>
          <a:p>
            <a:r>
              <a:rPr lang="en-GB" dirty="0"/>
              <a:t>Protected Characteristics in</a:t>
            </a:r>
            <a:br>
              <a:rPr lang="en-GB" dirty="0"/>
            </a:br>
            <a:r>
              <a:rPr lang="en-GB" dirty="0"/>
              <a:t> Northern Ireland</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28650" y="1827691"/>
            <a:ext cx="7886700" cy="43472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Footer Placeholder 3"/>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72535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1B696-BF83-4114-9AC5-0678D212B1C9}"/>
              </a:ext>
            </a:extLst>
          </p:cNvPr>
          <p:cNvSpPr>
            <a:spLocks noGrp="1"/>
          </p:cNvSpPr>
          <p:nvPr>
            <p:ph type="title"/>
          </p:nvPr>
        </p:nvSpPr>
        <p:spPr/>
        <p:txBody>
          <a:bodyPr/>
          <a:lstStyle/>
          <a:p>
            <a:r>
              <a:rPr lang="en-GB" dirty="0"/>
              <a:t>UK Guidance: England, </a:t>
            </a:r>
            <a:br>
              <a:rPr lang="en-GB" dirty="0"/>
            </a:br>
            <a:r>
              <a:rPr lang="en-GB" dirty="0"/>
              <a:t>Scotland and Wales  </a:t>
            </a:r>
          </a:p>
        </p:txBody>
      </p:sp>
      <p:sp>
        <p:nvSpPr>
          <p:cNvPr id="3" name="Content Placeholder 2">
            <a:extLst>
              <a:ext uri="{FF2B5EF4-FFF2-40B4-BE49-F238E27FC236}">
                <a16:creationId xmlns:a16="http://schemas.microsoft.com/office/drawing/2014/main" id="{C388A5AC-DFCC-48F0-83C7-152D87C27AEB}"/>
              </a:ext>
            </a:extLst>
          </p:cNvPr>
          <p:cNvSpPr>
            <a:spLocks noGrp="1"/>
          </p:cNvSpPr>
          <p:nvPr>
            <p:ph sz="quarter" idx="13"/>
          </p:nvPr>
        </p:nvSpPr>
        <p:spPr>
          <a:xfrm>
            <a:off x="323528" y="1828801"/>
            <a:ext cx="8191822" cy="4768551"/>
          </a:xfrm>
        </p:spPr>
        <p:txBody>
          <a:bodyPr>
            <a:normAutofit lnSpcReduction="10000"/>
          </a:bodyPr>
          <a:lstStyle/>
          <a:p>
            <a:r>
              <a:rPr lang="en-GB" b="1" dirty="0"/>
              <a:t>Equality Act 2010: Guidance </a:t>
            </a:r>
          </a:p>
          <a:p>
            <a:pPr marL="0" indent="0">
              <a:buNone/>
            </a:pPr>
            <a:r>
              <a:rPr lang="en-GB" dirty="0"/>
              <a:t>The Equality Act 2010 legally protects people from discrimination in the workplace and in wider society. </a:t>
            </a:r>
          </a:p>
          <a:p>
            <a:pPr marL="0" indent="0">
              <a:buNone/>
            </a:pPr>
            <a:r>
              <a:rPr lang="en-GB" dirty="0"/>
              <a:t>Protected characteristics:</a:t>
            </a:r>
          </a:p>
          <a:p>
            <a:r>
              <a:rPr lang="en-GB" dirty="0"/>
              <a:t>age</a:t>
            </a:r>
          </a:p>
          <a:p>
            <a:r>
              <a:rPr lang="en-GB" dirty="0"/>
              <a:t>gender reassignment</a:t>
            </a:r>
          </a:p>
          <a:p>
            <a:r>
              <a:rPr lang="en-GB" dirty="0"/>
              <a:t>being married or in a civil partnership</a:t>
            </a:r>
          </a:p>
          <a:p>
            <a:r>
              <a:rPr lang="en-GB" dirty="0">
                <a:hlinkClick r:id="rId2"/>
              </a:rPr>
              <a:t>being pregnant</a:t>
            </a:r>
            <a:r>
              <a:rPr lang="en-GB" dirty="0"/>
              <a:t> or on maternity leave</a:t>
            </a:r>
          </a:p>
          <a:p>
            <a:r>
              <a:rPr lang="en-GB" dirty="0">
                <a:hlinkClick r:id="rId3"/>
              </a:rPr>
              <a:t>disability</a:t>
            </a:r>
            <a:endParaRPr lang="en-GB" dirty="0"/>
          </a:p>
          <a:p>
            <a:r>
              <a:rPr lang="en-GB" dirty="0"/>
              <a:t>race including colour, nationality, ethnic or national origin</a:t>
            </a:r>
          </a:p>
          <a:p>
            <a:r>
              <a:rPr lang="en-GB" dirty="0"/>
              <a:t>religion or belief</a:t>
            </a:r>
          </a:p>
          <a:p>
            <a:r>
              <a:rPr lang="en-GB" dirty="0"/>
              <a:t>sex</a:t>
            </a:r>
          </a:p>
          <a:p>
            <a:r>
              <a:rPr lang="en-GB" dirty="0"/>
              <a:t>sexual orientation</a:t>
            </a:r>
          </a:p>
        </p:txBody>
      </p:sp>
    </p:spTree>
    <p:extLst>
      <p:ext uri="{BB962C8B-B14F-4D97-AF65-F5344CB8AC3E}">
        <p14:creationId xmlns:p14="http://schemas.microsoft.com/office/powerpoint/2010/main" val="125797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40F86-80B2-4EA4-AFBA-826E1C047072}"/>
              </a:ext>
            </a:extLst>
          </p:cNvPr>
          <p:cNvSpPr>
            <a:spLocks noGrp="1"/>
          </p:cNvSpPr>
          <p:nvPr>
            <p:ph type="title"/>
          </p:nvPr>
        </p:nvSpPr>
        <p:spPr/>
        <p:txBody>
          <a:bodyPr/>
          <a:lstStyle/>
          <a:p>
            <a:r>
              <a:rPr lang="en-GB" dirty="0"/>
              <a:t>Equality Legislation</a:t>
            </a:r>
          </a:p>
        </p:txBody>
      </p:sp>
      <p:sp>
        <p:nvSpPr>
          <p:cNvPr id="3" name="Content Placeholder 2">
            <a:extLst>
              <a:ext uri="{FF2B5EF4-FFF2-40B4-BE49-F238E27FC236}">
                <a16:creationId xmlns:a16="http://schemas.microsoft.com/office/drawing/2014/main" id="{86C59438-57DC-4214-9D77-A56F1EB9D88B}"/>
              </a:ext>
            </a:extLst>
          </p:cNvPr>
          <p:cNvSpPr>
            <a:spLocks noGrp="1"/>
          </p:cNvSpPr>
          <p:nvPr>
            <p:ph sz="quarter" idx="13"/>
          </p:nvPr>
        </p:nvSpPr>
        <p:spPr/>
        <p:txBody>
          <a:bodyPr/>
          <a:lstStyle/>
          <a:p>
            <a:pPr lvl="0"/>
            <a:r>
              <a:rPr lang="en-GB" sz="2000" dirty="0"/>
              <a:t>The </a:t>
            </a:r>
            <a:r>
              <a:rPr lang="en-GB" sz="2000" b="1" dirty="0"/>
              <a:t>Sex Discrimination</a:t>
            </a:r>
            <a:r>
              <a:rPr lang="en-GB" sz="2000" dirty="0"/>
              <a:t> (NI) Order 1976</a:t>
            </a:r>
          </a:p>
          <a:p>
            <a:pPr lvl="0"/>
            <a:r>
              <a:rPr lang="en-GB" sz="2000" dirty="0"/>
              <a:t>The </a:t>
            </a:r>
            <a:r>
              <a:rPr lang="en-GB" sz="2000" b="1" dirty="0"/>
              <a:t>Disability Discrimination</a:t>
            </a:r>
            <a:r>
              <a:rPr lang="en-GB" sz="2000" dirty="0"/>
              <a:t> Act 1995 and the Disability Discrimination (NI) Order 2006</a:t>
            </a:r>
          </a:p>
          <a:p>
            <a:pPr lvl="0"/>
            <a:r>
              <a:rPr lang="en-GB" sz="2000" dirty="0"/>
              <a:t>Employment Rights (NI) Order 1996</a:t>
            </a:r>
          </a:p>
          <a:p>
            <a:pPr lvl="0"/>
            <a:r>
              <a:rPr lang="en-GB" sz="2000" dirty="0"/>
              <a:t>The </a:t>
            </a:r>
            <a:r>
              <a:rPr lang="en-GB" sz="2000" b="1" dirty="0"/>
              <a:t>Race Relations</a:t>
            </a:r>
            <a:r>
              <a:rPr lang="en-GB" sz="2000" dirty="0"/>
              <a:t> (NI) Order 1997</a:t>
            </a:r>
          </a:p>
          <a:p>
            <a:pPr lvl="0"/>
            <a:r>
              <a:rPr lang="en-GB" sz="2000" dirty="0"/>
              <a:t>The </a:t>
            </a:r>
            <a:r>
              <a:rPr lang="en-GB" sz="2000" b="1" dirty="0"/>
              <a:t>Fair Employment and Treatment</a:t>
            </a:r>
            <a:r>
              <a:rPr lang="en-GB" sz="2000" dirty="0"/>
              <a:t> (NI) Order 1998</a:t>
            </a:r>
          </a:p>
          <a:p>
            <a:pPr lvl="0"/>
            <a:r>
              <a:rPr lang="en-GB" sz="2000" dirty="0"/>
              <a:t>Sex Discrimination (</a:t>
            </a:r>
            <a:r>
              <a:rPr lang="en-GB" sz="2000" b="1" dirty="0"/>
              <a:t>Gender Reassignment</a:t>
            </a:r>
            <a:r>
              <a:rPr lang="en-GB" sz="2000" dirty="0"/>
              <a:t>) Regulations (NI) 1999</a:t>
            </a:r>
          </a:p>
          <a:p>
            <a:pPr lvl="0"/>
            <a:r>
              <a:rPr lang="en-GB" sz="2000" dirty="0"/>
              <a:t>Employment Equality (</a:t>
            </a:r>
            <a:r>
              <a:rPr lang="en-GB" sz="2000" b="1" dirty="0"/>
              <a:t>Sexual Orientation</a:t>
            </a:r>
            <a:r>
              <a:rPr lang="en-GB" sz="2000" dirty="0"/>
              <a:t>) Regulations (NI) 2003</a:t>
            </a:r>
          </a:p>
          <a:p>
            <a:pPr lvl="0"/>
            <a:r>
              <a:rPr lang="en-GB" sz="2000" dirty="0"/>
              <a:t>The Employment Equality (</a:t>
            </a:r>
            <a:r>
              <a:rPr lang="en-GB" sz="2000" b="1" dirty="0"/>
              <a:t>Age</a:t>
            </a:r>
            <a:r>
              <a:rPr lang="en-GB" sz="2000" dirty="0"/>
              <a:t>) Regulations (NI) 2006 </a:t>
            </a:r>
          </a:p>
          <a:p>
            <a:endParaRPr lang="en-GB" dirty="0"/>
          </a:p>
        </p:txBody>
      </p:sp>
    </p:spTree>
    <p:extLst>
      <p:ext uri="{BB962C8B-B14F-4D97-AF65-F5344CB8AC3E}">
        <p14:creationId xmlns:p14="http://schemas.microsoft.com/office/powerpoint/2010/main" val="78321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D93BF0-F8EF-47BA-AAC6-D1BEFDC2D07C}"/>
              </a:ext>
            </a:extLst>
          </p:cNvPr>
          <p:cNvSpPr>
            <a:spLocks noGrp="1"/>
          </p:cNvSpPr>
          <p:nvPr>
            <p:ph type="title"/>
          </p:nvPr>
        </p:nvSpPr>
        <p:spPr>
          <a:xfrm>
            <a:off x="457200" y="273050"/>
            <a:ext cx="3008313" cy="851694"/>
          </a:xfrm>
        </p:spPr>
        <p:txBody>
          <a:bodyPr>
            <a:normAutofit/>
          </a:bodyPr>
          <a:lstStyle/>
          <a:p>
            <a:r>
              <a:rPr lang="en-GB" sz="3200" dirty="0"/>
              <a:t>      Change </a:t>
            </a:r>
          </a:p>
        </p:txBody>
      </p:sp>
      <p:graphicFrame>
        <p:nvGraphicFramePr>
          <p:cNvPr id="8" name="Content Placeholder 7">
            <a:extLst>
              <a:ext uri="{FF2B5EF4-FFF2-40B4-BE49-F238E27FC236}">
                <a16:creationId xmlns:a16="http://schemas.microsoft.com/office/drawing/2014/main" id="{4B984E3E-F343-4692-8A18-4D6DB347499A}"/>
              </a:ext>
            </a:extLst>
          </p:cNvPr>
          <p:cNvGraphicFramePr>
            <a:graphicFrameLocks noGrp="1"/>
          </p:cNvGraphicFramePr>
          <p:nvPr>
            <p:ph idx="1"/>
            <p:extLst>
              <p:ext uri="{D42A27DB-BD31-4B8C-83A1-F6EECF244321}">
                <p14:modId xmlns:p14="http://schemas.microsoft.com/office/powerpoint/2010/main" val="838288413"/>
              </p:ext>
            </p:extLst>
          </p:nvPr>
        </p:nvGraphicFramePr>
        <p:xfrm>
          <a:off x="3575050" y="273050"/>
          <a:ext cx="5111750" cy="585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6">
            <a:extLst>
              <a:ext uri="{FF2B5EF4-FFF2-40B4-BE49-F238E27FC236}">
                <a16:creationId xmlns:a16="http://schemas.microsoft.com/office/drawing/2014/main" id="{667162D2-E34D-4E00-A5C4-2DA1E38B6F2D}"/>
              </a:ext>
            </a:extLst>
          </p:cNvPr>
          <p:cNvSpPr>
            <a:spLocks noGrp="1"/>
          </p:cNvSpPr>
          <p:nvPr>
            <p:ph type="body" sz="half" idx="2"/>
          </p:nvPr>
        </p:nvSpPr>
        <p:spPr/>
        <p:txBody>
          <a:bodyPr>
            <a:normAutofit/>
          </a:bodyPr>
          <a:lstStyle/>
          <a:p>
            <a:r>
              <a:rPr lang="en-GB" sz="4000" dirty="0">
                <a:solidFill>
                  <a:schemeClr val="accent2">
                    <a:lumMod val="75000"/>
                  </a:schemeClr>
                </a:solidFill>
              </a:rPr>
              <a:t>To ensure we think differently we need to look at some things that can happen</a:t>
            </a:r>
          </a:p>
        </p:txBody>
      </p:sp>
      <p:sp>
        <p:nvSpPr>
          <p:cNvPr id="4" name="Footer Placeholder 3">
            <a:extLst>
              <a:ext uri="{FF2B5EF4-FFF2-40B4-BE49-F238E27FC236}">
                <a16:creationId xmlns:a16="http://schemas.microsoft.com/office/drawing/2014/main" id="{BED2C65A-0775-4B30-ACBC-90E5D5EA200E}"/>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196505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746F9-0421-4C38-81E5-DBD31A335DFD}"/>
              </a:ext>
            </a:extLst>
          </p:cNvPr>
          <p:cNvSpPr>
            <a:spLocks noGrp="1"/>
          </p:cNvSpPr>
          <p:nvPr>
            <p:ph type="title"/>
          </p:nvPr>
        </p:nvSpPr>
        <p:spPr/>
        <p:txBody>
          <a:bodyPr/>
          <a:lstStyle/>
          <a:p>
            <a:r>
              <a:rPr lang="en-GB" dirty="0"/>
              <a:t>Discrimination</a:t>
            </a:r>
          </a:p>
        </p:txBody>
      </p:sp>
      <p:sp>
        <p:nvSpPr>
          <p:cNvPr id="3" name="Content Placeholder 2">
            <a:extLst>
              <a:ext uri="{FF2B5EF4-FFF2-40B4-BE49-F238E27FC236}">
                <a16:creationId xmlns:a16="http://schemas.microsoft.com/office/drawing/2014/main" id="{40EF0CEC-1FD4-4515-858F-2B586EFAA333}"/>
              </a:ext>
            </a:extLst>
          </p:cNvPr>
          <p:cNvSpPr>
            <a:spLocks noGrp="1"/>
          </p:cNvSpPr>
          <p:nvPr>
            <p:ph sz="quarter" idx="13"/>
          </p:nvPr>
        </p:nvSpPr>
        <p:spPr/>
        <p:txBody>
          <a:bodyPr/>
          <a:lstStyle/>
          <a:p>
            <a:pPr marL="323850" indent="-323850">
              <a:spcBef>
                <a:spcPts val="55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rgbClr val="000080"/>
                </a:solidFill>
              </a:rPr>
              <a:t>Direct</a:t>
            </a:r>
            <a:r>
              <a:rPr lang="en-GB" altLang="en-US" sz="2400" dirty="0"/>
              <a:t> </a:t>
            </a:r>
          </a:p>
          <a:p>
            <a:pPr marL="323850" indent="-323850">
              <a:lnSpc>
                <a:spcPct val="95000"/>
              </a:lnSpc>
              <a:spcBef>
                <a:spcPts val="60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Someone is treated less favourably than another person because of a protected characteristic</a:t>
            </a:r>
          </a:p>
          <a:p>
            <a:pPr marL="323850" indent="-323850">
              <a:lnSpc>
                <a:spcPct val="120000"/>
              </a:lnSpc>
              <a:spcBef>
                <a:spcPts val="60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endParaRPr lang="en-GB" altLang="en-US" sz="2400" dirty="0">
              <a:solidFill>
                <a:srgbClr val="000080"/>
              </a:solidFill>
            </a:endParaRPr>
          </a:p>
          <a:p>
            <a:pPr marL="323850" indent="-323850">
              <a:lnSpc>
                <a:spcPct val="120000"/>
              </a:lnSpc>
              <a:spcBef>
                <a:spcPts val="60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rgbClr val="000080"/>
                </a:solidFill>
              </a:rPr>
              <a:t>Indirect </a:t>
            </a:r>
          </a:p>
          <a:p>
            <a:pPr marL="323850" indent="-323850">
              <a:lnSpc>
                <a:spcPct val="95000"/>
              </a:lnSpc>
              <a:spcBef>
                <a:spcPts val="60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A rule or policy that applies to everyone but disadvantages a particular individual or group</a:t>
            </a:r>
            <a:endParaRPr lang="en-GB" sz="2400" dirty="0"/>
          </a:p>
          <a:p>
            <a:pPr marL="0" indent="0">
              <a:buNone/>
            </a:pPr>
            <a:endParaRPr lang="en-GB" dirty="0"/>
          </a:p>
        </p:txBody>
      </p:sp>
    </p:spTree>
    <p:extLst>
      <p:ext uri="{BB962C8B-B14F-4D97-AF65-F5344CB8AC3E}">
        <p14:creationId xmlns:p14="http://schemas.microsoft.com/office/powerpoint/2010/main" val="3161485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CC676-4F7A-4C86-9217-18A7CD10F02F}"/>
              </a:ext>
            </a:extLst>
          </p:cNvPr>
          <p:cNvSpPr>
            <a:spLocks noGrp="1"/>
          </p:cNvSpPr>
          <p:nvPr>
            <p:ph type="title"/>
          </p:nvPr>
        </p:nvSpPr>
        <p:spPr/>
        <p:txBody>
          <a:bodyPr/>
          <a:lstStyle/>
          <a:p>
            <a:pPr algn="ctr"/>
            <a:r>
              <a:rPr lang="en-GB" dirty="0"/>
              <a:t>Aim </a:t>
            </a:r>
          </a:p>
        </p:txBody>
      </p:sp>
      <p:sp>
        <p:nvSpPr>
          <p:cNvPr id="3" name="Content Placeholder 2">
            <a:extLst>
              <a:ext uri="{FF2B5EF4-FFF2-40B4-BE49-F238E27FC236}">
                <a16:creationId xmlns:a16="http://schemas.microsoft.com/office/drawing/2014/main" id="{7DDB50C3-45D9-41B5-B565-EA0451F7331B}"/>
              </a:ext>
            </a:extLst>
          </p:cNvPr>
          <p:cNvSpPr>
            <a:spLocks noGrp="1"/>
          </p:cNvSpPr>
          <p:nvPr>
            <p:ph idx="1"/>
          </p:nvPr>
        </p:nvSpPr>
        <p:spPr>
          <a:xfrm>
            <a:off x="1835696" y="1825625"/>
            <a:ext cx="4896544" cy="4351338"/>
          </a:xfrm>
        </p:spPr>
        <p:txBody>
          <a:bodyPr/>
          <a:lstStyle/>
          <a:p>
            <a:pPr marL="0" indent="0">
              <a:buNone/>
            </a:pPr>
            <a:r>
              <a:rPr lang="en-GB" dirty="0"/>
              <a:t>To raise awareness of Equality, Diversity &amp; Inclusion amongst dental professionals </a:t>
            </a:r>
          </a:p>
        </p:txBody>
      </p:sp>
    </p:spTree>
    <p:extLst>
      <p:ext uri="{BB962C8B-B14F-4D97-AF65-F5344CB8AC3E}">
        <p14:creationId xmlns:p14="http://schemas.microsoft.com/office/powerpoint/2010/main" val="10875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8D382-A490-46D2-AFA0-DF1E2D9B8383}"/>
              </a:ext>
            </a:extLst>
          </p:cNvPr>
          <p:cNvSpPr>
            <a:spLocks noGrp="1"/>
          </p:cNvSpPr>
          <p:nvPr>
            <p:ph type="title"/>
          </p:nvPr>
        </p:nvSpPr>
        <p:spPr/>
        <p:txBody>
          <a:bodyPr/>
          <a:lstStyle/>
          <a:p>
            <a:r>
              <a:rPr lang="en-GB" dirty="0"/>
              <a:t>Discrimination</a:t>
            </a:r>
          </a:p>
        </p:txBody>
      </p:sp>
      <p:sp>
        <p:nvSpPr>
          <p:cNvPr id="3" name="Content Placeholder 2">
            <a:extLst>
              <a:ext uri="{FF2B5EF4-FFF2-40B4-BE49-F238E27FC236}">
                <a16:creationId xmlns:a16="http://schemas.microsoft.com/office/drawing/2014/main" id="{9923B949-DD84-4BCD-8B18-424B8C2A49A2}"/>
              </a:ext>
            </a:extLst>
          </p:cNvPr>
          <p:cNvSpPr>
            <a:spLocks noGrp="1"/>
          </p:cNvSpPr>
          <p:nvPr>
            <p:ph sz="quarter" idx="13"/>
          </p:nvPr>
        </p:nvSpPr>
        <p:spPr/>
        <p:txBody>
          <a:bodyPr>
            <a:normAutofit fontScale="92500" lnSpcReduction="20000"/>
          </a:bodyPr>
          <a:lstStyle/>
          <a:p>
            <a:pPr marL="323850" indent="-323850">
              <a:spcBef>
                <a:spcPts val="55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rgbClr val="000080"/>
                </a:solidFill>
              </a:rPr>
              <a:t>Associative Discrimination </a:t>
            </a:r>
          </a:p>
          <a:p>
            <a:pPr marL="323850" indent="-323850">
              <a:lnSpc>
                <a:spcPct val="95000"/>
              </a:lnSpc>
              <a:spcBef>
                <a:spcPts val="60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Treating someone less favourably as a result of their association with a person who holds a protected characteristic</a:t>
            </a:r>
          </a:p>
          <a:p>
            <a:pPr marL="0" indent="0">
              <a:lnSpc>
                <a:spcPct val="95000"/>
              </a:lnSpc>
              <a:spcBef>
                <a:spcPts val="60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endParaRPr lang="en-GB" altLang="en-US" sz="800" dirty="0"/>
          </a:p>
          <a:p>
            <a:pPr marL="0" indent="0">
              <a:lnSpc>
                <a:spcPct val="95000"/>
              </a:lnSpc>
              <a:spcBef>
                <a:spcPts val="60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chemeClr val="accent1">
                    <a:lumMod val="75000"/>
                  </a:schemeClr>
                </a:solidFill>
              </a:rPr>
              <a:t>Disability Discrimination </a:t>
            </a:r>
          </a:p>
          <a:p>
            <a:pPr marL="323850" indent="-323850">
              <a:lnSpc>
                <a:spcPct val="95000"/>
              </a:lnSpc>
              <a:spcBef>
                <a:spcPts val="60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 </a:t>
            </a:r>
            <a:r>
              <a:rPr lang="en-GB" sz="2400" dirty="0"/>
              <a:t>Is less favourable treatment of someone with a Disability or failure to make reasonable adjustment by an employer for someone with a Disability.</a:t>
            </a:r>
          </a:p>
          <a:p>
            <a:pPr marL="0" indent="0">
              <a:lnSpc>
                <a:spcPct val="95000"/>
              </a:lnSpc>
              <a:spcBef>
                <a:spcPts val="60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endParaRPr lang="en-GB" altLang="en-US" sz="800" dirty="0"/>
          </a:p>
          <a:p>
            <a:pPr marL="323850" indent="-323850">
              <a:lnSpc>
                <a:spcPct val="120000"/>
              </a:lnSpc>
              <a:spcBef>
                <a:spcPts val="600"/>
              </a:spcBef>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rgbClr val="000080"/>
                </a:solidFill>
              </a:rPr>
              <a:t>Perceived Discrimination</a:t>
            </a:r>
          </a:p>
          <a:p>
            <a:pPr marL="323850" indent="-323850">
              <a:lnSpc>
                <a:spcPct val="95000"/>
              </a:lnSpc>
              <a:spcBef>
                <a:spcPts val="600"/>
              </a:spcBef>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Unlawfully discriminating against someone on the mistaken assumption  they hold a protected characteristic</a:t>
            </a:r>
            <a:endParaRPr lang="en-GB" sz="2400" dirty="0"/>
          </a:p>
          <a:p>
            <a:endParaRPr lang="en-GB" dirty="0"/>
          </a:p>
        </p:txBody>
      </p:sp>
    </p:spTree>
    <p:extLst>
      <p:ext uri="{BB962C8B-B14F-4D97-AF65-F5344CB8AC3E}">
        <p14:creationId xmlns:p14="http://schemas.microsoft.com/office/powerpoint/2010/main" val="377177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Discrimination </a:t>
            </a:r>
          </a:p>
        </p:txBody>
      </p:sp>
      <p:sp>
        <p:nvSpPr>
          <p:cNvPr id="3" name="Content Placeholder 2"/>
          <p:cNvSpPr>
            <a:spLocks noGrp="1"/>
          </p:cNvSpPr>
          <p:nvPr>
            <p:ph idx="1"/>
          </p:nvPr>
        </p:nvSpPr>
        <p:spPr/>
        <p:txBody>
          <a:bodyPr/>
          <a:lstStyle/>
          <a:p>
            <a:pPr marL="0" indent="0">
              <a:buNone/>
            </a:pPr>
            <a:r>
              <a:rPr lang="en-GB" dirty="0">
                <a:solidFill>
                  <a:schemeClr val="accent1">
                    <a:lumMod val="75000"/>
                  </a:schemeClr>
                </a:solidFill>
              </a:rPr>
              <a:t>Harassment </a:t>
            </a:r>
          </a:p>
          <a:p>
            <a:r>
              <a:rPr lang="en-GB" dirty="0"/>
              <a:t>Unwanted conduct related to a </a:t>
            </a:r>
            <a:r>
              <a:rPr lang="en-GB" b="1" dirty="0"/>
              <a:t>relevant protected characteristic.</a:t>
            </a:r>
          </a:p>
          <a:p>
            <a:pPr marL="0" indent="0">
              <a:buNone/>
            </a:pPr>
            <a:endParaRPr lang="en-GB" dirty="0"/>
          </a:p>
          <a:p>
            <a:pPr marL="0" indent="0">
              <a:buNone/>
            </a:pPr>
            <a:r>
              <a:rPr lang="en-GB" dirty="0">
                <a:solidFill>
                  <a:schemeClr val="accent1">
                    <a:lumMod val="75000"/>
                  </a:schemeClr>
                </a:solidFill>
              </a:rPr>
              <a:t>Victimisation</a:t>
            </a:r>
            <a:r>
              <a:rPr lang="en-GB" dirty="0"/>
              <a:t> </a:t>
            </a:r>
          </a:p>
          <a:p>
            <a:r>
              <a:rPr lang="en-GB" dirty="0"/>
              <a:t>This happens when an individual is singled out  because they have used the system to make a complaint or challenge treatment received.</a:t>
            </a:r>
          </a:p>
          <a:p>
            <a:pPr marL="0" indent="0">
              <a:buNone/>
            </a:pPr>
            <a:endParaRPr lang="en-GB" dirty="0"/>
          </a:p>
        </p:txBody>
      </p:sp>
      <p:sp>
        <p:nvSpPr>
          <p:cNvPr id="4" name="Footer Placeholder 3"/>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36464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8333D-C1F4-4FC8-8062-01162FF7103F}"/>
              </a:ext>
            </a:extLst>
          </p:cNvPr>
          <p:cNvSpPr>
            <a:spLocks noGrp="1"/>
          </p:cNvSpPr>
          <p:nvPr>
            <p:ph type="title"/>
          </p:nvPr>
        </p:nvSpPr>
        <p:spPr/>
        <p:txBody>
          <a:bodyPr/>
          <a:lstStyle/>
          <a:p>
            <a:r>
              <a:rPr lang="en-GB" altLang="en-US" sz="3600" dirty="0"/>
              <a:t>Bullying or harassment</a:t>
            </a:r>
            <a:endParaRPr lang="en-GB" dirty="0"/>
          </a:p>
        </p:txBody>
      </p:sp>
      <p:sp>
        <p:nvSpPr>
          <p:cNvPr id="3" name="Content Placeholder 2">
            <a:extLst>
              <a:ext uri="{FF2B5EF4-FFF2-40B4-BE49-F238E27FC236}">
                <a16:creationId xmlns:a16="http://schemas.microsoft.com/office/drawing/2014/main" id="{F64CE14D-9FEA-49C9-B766-BFF76A60CDED}"/>
              </a:ext>
            </a:extLst>
          </p:cNvPr>
          <p:cNvSpPr>
            <a:spLocks noGrp="1"/>
          </p:cNvSpPr>
          <p:nvPr>
            <p:ph sz="quarter" idx="13"/>
          </p:nvPr>
        </p:nvSpPr>
        <p:spPr/>
        <p:txBody>
          <a:bodyPr>
            <a:normAutofit fontScale="85000" lnSpcReduction="20000"/>
          </a:bodyPr>
          <a:lstStyle/>
          <a:p>
            <a:pPr marL="361950" indent="-361950">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The effect on an individual is more important </a:t>
            </a:r>
          </a:p>
          <a:p>
            <a:pPr marL="361950" indent="-361950">
              <a:lnSpc>
                <a:spcPct val="80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than the intention of the bully/bullies</a:t>
            </a:r>
          </a:p>
          <a:p>
            <a:pPr marL="361950" indent="-361950">
              <a:lnSpc>
                <a:spcPct val="80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2400" dirty="0"/>
          </a:p>
          <a:p>
            <a:pPr marL="361950" indent="-361950">
              <a:buClrTx/>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Can involve:</a:t>
            </a:r>
          </a:p>
          <a:p>
            <a:pPr marL="361950" indent="-361950">
              <a:buClrTx/>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2400" dirty="0"/>
          </a:p>
          <a:p>
            <a:pPr marL="361950" indent="-361950">
              <a:lnSpc>
                <a:spcPct val="85000"/>
              </a:lnSpc>
              <a:buFont typeface="Wingdings" pitchFamily="2" charset="2"/>
              <a:buChar char=""/>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Verbal abuse, taunting, nasty comments </a:t>
            </a:r>
            <a:br>
              <a:rPr lang="en-GB" altLang="en-US" sz="2400" dirty="0"/>
            </a:br>
            <a:r>
              <a:rPr lang="en-GB" altLang="en-US" sz="2400" dirty="0"/>
              <a:t>or jokes</a:t>
            </a:r>
          </a:p>
          <a:p>
            <a:pPr marL="0" indent="0">
              <a:lnSpc>
                <a:spcPct val="85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500" dirty="0"/>
          </a:p>
          <a:p>
            <a:pPr marL="361950" indent="-361950">
              <a:lnSpc>
                <a:spcPct val="85000"/>
              </a:lnSpc>
              <a:buFont typeface="Wingdings" pitchFamily="2" charset="2"/>
              <a:buChar char=""/>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Physical force</a:t>
            </a:r>
          </a:p>
          <a:p>
            <a:pPr marL="0" indent="0">
              <a:lnSpc>
                <a:spcPct val="85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500" dirty="0"/>
          </a:p>
          <a:p>
            <a:pPr marL="361950" indent="-361950">
              <a:lnSpc>
                <a:spcPct val="85000"/>
              </a:lnSpc>
              <a:buFont typeface="Wingdings" pitchFamily="2" charset="2"/>
              <a:buChar char=""/>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Deliberately isolating/ignoring someone</a:t>
            </a:r>
          </a:p>
          <a:p>
            <a:pPr marL="0" indent="0">
              <a:lnSpc>
                <a:spcPct val="85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500" dirty="0"/>
          </a:p>
          <a:p>
            <a:pPr marL="361950" indent="-361950">
              <a:lnSpc>
                <a:spcPct val="85000"/>
              </a:lnSpc>
              <a:buFont typeface="Wingdings" pitchFamily="2" charset="2"/>
              <a:buChar char=""/>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Unfair allocation of work</a:t>
            </a:r>
          </a:p>
          <a:p>
            <a:pPr marL="0" indent="0">
              <a:lnSpc>
                <a:spcPct val="85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500" dirty="0"/>
          </a:p>
          <a:p>
            <a:pPr marL="361950" indent="-361950">
              <a:lnSpc>
                <a:spcPct val="85000"/>
              </a:lnSpc>
              <a:buFont typeface="Wingdings" pitchFamily="2" charset="2"/>
              <a:buChar char=""/>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Display or circulation of offensive materials</a:t>
            </a:r>
          </a:p>
          <a:p>
            <a:pPr marL="0" indent="0">
              <a:lnSpc>
                <a:spcPct val="85000"/>
              </a:lnSpc>
              <a:buNone/>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endParaRPr lang="en-GB" altLang="en-US" sz="500" dirty="0"/>
          </a:p>
          <a:p>
            <a:pPr marL="361950" indent="-361950">
              <a:lnSpc>
                <a:spcPct val="85000"/>
              </a:lnSpc>
              <a:buFont typeface="Wingdings" pitchFamily="2" charset="2"/>
              <a:buChar char=""/>
              <a:tabLst>
                <a:tab pos="361950" algn="l"/>
                <a:tab pos="466725" algn="l"/>
                <a:tab pos="915988" algn="l"/>
                <a:tab pos="1365250" algn="l"/>
                <a:tab pos="1814513" algn="l"/>
                <a:tab pos="2263775" algn="l"/>
                <a:tab pos="2713038" algn="l"/>
                <a:tab pos="3162300" algn="l"/>
                <a:tab pos="3611563" algn="l"/>
                <a:tab pos="4060825" algn="l"/>
                <a:tab pos="4510088" algn="l"/>
                <a:tab pos="4959350" algn="l"/>
                <a:tab pos="5408613" algn="l"/>
                <a:tab pos="5857875" algn="l"/>
                <a:tab pos="6307138" algn="l"/>
                <a:tab pos="6756400" algn="l"/>
                <a:tab pos="7205663" algn="l"/>
                <a:tab pos="7654925" algn="l"/>
                <a:tab pos="8104188" algn="l"/>
                <a:tab pos="8553450" algn="l"/>
                <a:tab pos="9002713" algn="l"/>
              </a:tabLst>
            </a:pPr>
            <a:r>
              <a:rPr lang="en-GB" altLang="en-US" sz="2400" dirty="0"/>
              <a:t>Inappropriate sexual comments </a:t>
            </a:r>
          </a:p>
          <a:p>
            <a:endParaRPr lang="en-GB" dirty="0"/>
          </a:p>
        </p:txBody>
      </p:sp>
    </p:spTree>
    <p:extLst>
      <p:ext uri="{BB962C8B-B14F-4D97-AF65-F5344CB8AC3E}">
        <p14:creationId xmlns:p14="http://schemas.microsoft.com/office/powerpoint/2010/main" val="2423374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A02F0-61E3-4416-A496-FD6ECEEA9F86}"/>
              </a:ext>
            </a:extLst>
          </p:cNvPr>
          <p:cNvSpPr>
            <a:spLocks noGrp="1"/>
          </p:cNvSpPr>
          <p:nvPr>
            <p:ph type="title"/>
          </p:nvPr>
        </p:nvSpPr>
        <p:spPr>
          <a:xfrm>
            <a:off x="628650" y="365126"/>
            <a:ext cx="6967686" cy="892115"/>
          </a:xfrm>
        </p:spPr>
        <p:txBody>
          <a:bodyPr/>
          <a:lstStyle/>
          <a:p>
            <a:pPr algn="ctr"/>
            <a:r>
              <a:rPr lang="en-GB" dirty="0"/>
              <a:t>Definition of A Disability</a:t>
            </a:r>
          </a:p>
        </p:txBody>
      </p:sp>
      <p:sp>
        <p:nvSpPr>
          <p:cNvPr id="3" name="Content Placeholder 2">
            <a:extLst>
              <a:ext uri="{FF2B5EF4-FFF2-40B4-BE49-F238E27FC236}">
                <a16:creationId xmlns:a16="http://schemas.microsoft.com/office/drawing/2014/main" id="{50947AFC-0496-4F63-8500-FEE1C35C011B}"/>
              </a:ext>
            </a:extLst>
          </p:cNvPr>
          <p:cNvSpPr>
            <a:spLocks noGrp="1"/>
          </p:cNvSpPr>
          <p:nvPr>
            <p:ph sz="quarter" idx="13"/>
          </p:nvPr>
        </p:nvSpPr>
        <p:spPr>
          <a:xfrm>
            <a:off x="628650" y="1988840"/>
            <a:ext cx="7886700" cy="4504034"/>
          </a:xfrm>
        </p:spPr>
        <p:txBody>
          <a:bodyPr>
            <a:normAutofit fontScale="92500"/>
          </a:bodyPr>
          <a:lstStyle/>
          <a:p>
            <a:r>
              <a:rPr lang="en-GB" sz="2400" dirty="0"/>
              <a:t>The Act defines a `disabled’ person as a person with:</a:t>
            </a:r>
          </a:p>
          <a:p>
            <a:r>
              <a:rPr lang="en-GB" sz="2400" dirty="0"/>
              <a:t>A </a:t>
            </a:r>
            <a:r>
              <a:rPr lang="en-GB" sz="2400" b="1" dirty="0"/>
              <a:t>physical or mental impairment </a:t>
            </a:r>
            <a:r>
              <a:rPr lang="en-GB" sz="2400" dirty="0"/>
              <a:t>which has a </a:t>
            </a:r>
            <a:r>
              <a:rPr lang="en-GB" sz="2400" b="1" dirty="0"/>
              <a:t>substantial</a:t>
            </a:r>
            <a:r>
              <a:rPr lang="en-GB" sz="2400" dirty="0"/>
              <a:t> and </a:t>
            </a:r>
            <a:r>
              <a:rPr lang="en-GB" sz="2400" b="1" dirty="0"/>
              <a:t>long term adverse effect </a:t>
            </a:r>
            <a:r>
              <a:rPr lang="en-GB" sz="2400" dirty="0"/>
              <a:t>on his/her ability to carry out </a:t>
            </a:r>
            <a:r>
              <a:rPr lang="en-GB" sz="2400" b="1" dirty="0"/>
              <a:t>normal day to day</a:t>
            </a:r>
            <a:r>
              <a:rPr lang="en-GB" sz="2400" dirty="0"/>
              <a:t> activities</a:t>
            </a:r>
          </a:p>
          <a:p>
            <a:r>
              <a:rPr lang="en-GB" sz="2400" dirty="0"/>
              <a:t>Persons with progressive conditions such as Cancer, MS, Muscular Dystrophy or HIV are regarded as disabled on diagnosis</a:t>
            </a:r>
          </a:p>
          <a:p>
            <a:r>
              <a:rPr lang="en-GB" sz="2400" b="1" dirty="0"/>
              <a:t>Long term impairment </a:t>
            </a:r>
            <a:r>
              <a:rPr lang="en-GB" sz="2400" dirty="0"/>
              <a:t>is likely to last 12 months, has lasted 12 months or is likely to last for the remainder of the life of the person affected</a:t>
            </a:r>
          </a:p>
          <a:p>
            <a:r>
              <a:rPr lang="en-GB" sz="2400" b="1" dirty="0"/>
              <a:t>Normal day to day activities </a:t>
            </a:r>
            <a:r>
              <a:rPr lang="en-GB" sz="2400" dirty="0"/>
              <a:t>include mobility manual dexterity, physical coordination, continence or ability to lift carry or move objects</a:t>
            </a:r>
          </a:p>
          <a:p>
            <a:pPr marL="0" indent="0">
              <a:buNone/>
            </a:pPr>
            <a:endParaRPr lang="en-GB" dirty="0"/>
          </a:p>
        </p:txBody>
      </p:sp>
    </p:spTree>
    <p:extLst>
      <p:ext uri="{BB962C8B-B14F-4D97-AF65-F5344CB8AC3E}">
        <p14:creationId xmlns:p14="http://schemas.microsoft.com/office/powerpoint/2010/main" val="155435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87101-DE7F-4A4C-B753-73BA821C520F}"/>
              </a:ext>
            </a:extLst>
          </p:cNvPr>
          <p:cNvSpPr>
            <a:spLocks noGrp="1"/>
          </p:cNvSpPr>
          <p:nvPr>
            <p:ph type="title"/>
          </p:nvPr>
        </p:nvSpPr>
        <p:spPr/>
        <p:txBody>
          <a:bodyPr/>
          <a:lstStyle/>
          <a:p>
            <a:r>
              <a:rPr lang="en-GB" dirty="0"/>
              <a:t>The next big thing in case law….</a:t>
            </a:r>
          </a:p>
        </p:txBody>
      </p:sp>
      <p:pic>
        <p:nvPicPr>
          <p:cNvPr id="5" name="Content Placeholder 4">
            <a:extLst>
              <a:ext uri="{FF2B5EF4-FFF2-40B4-BE49-F238E27FC236}">
                <a16:creationId xmlns:a16="http://schemas.microsoft.com/office/drawing/2014/main" id="{ED2F046F-E6DF-4F84-B87F-0BFEB3BE7E98}"/>
              </a:ext>
            </a:extLst>
          </p:cNvPr>
          <p:cNvPicPr>
            <a:picLocks noGrp="1" noChangeAspect="1"/>
          </p:cNvPicPr>
          <p:nvPr>
            <p:ph idx="1"/>
          </p:nvPr>
        </p:nvPicPr>
        <p:blipFill>
          <a:blip r:embed="rId2"/>
          <a:stretch>
            <a:fillRect/>
          </a:stretch>
        </p:blipFill>
        <p:spPr>
          <a:xfrm>
            <a:off x="1743631" y="2226469"/>
            <a:ext cx="5656739" cy="3263504"/>
          </a:xfrm>
        </p:spPr>
      </p:pic>
    </p:spTree>
    <p:extLst>
      <p:ext uri="{BB962C8B-B14F-4D97-AF65-F5344CB8AC3E}">
        <p14:creationId xmlns:p14="http://schemas.microsoft.com/office/powerpoint/2010/main" val="225764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37E8FD-37A4-9AD1-9540-6654AD6D951A}"/>
              </a:ext>
            </a:extLst>
          </p:cNvPr>
          <p:cNvPicPr>
            <a:picLocks noChangeAspect="1"/>
          </p:cNvPicPr>
          <p:nvPr/>
        </p:nvPicPr>
        <p:blipFill>
          <a:blip r:embed="rId2"/>
          <a:stretch>
            <a:fillRect/>
          </a:stretch>
        </p:blipFill>
        <p:spPr>
          <a:xfrm>
            <a:off x="2384409" y="1339850"/>
            <a:ext cx="4375183" cy="4178300"/>
          </a:xfrm>
          <a:prstGeom prst="rect">
            <a:avLst/>
          </a:prstGeom>
        </p:spPr>
      </p:pic>
    </p:spTree>
    <p:extLst>
      <p:ext uri="{BB962C8B-B14F-4D97-AF65-F5344CB8AC3E}">
        <p14:creationId xmlns:p14="http://schemas.microsoft.com/office/powerpoint/2010/main" val="2203233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249E1-0C45-41FC-A80F-B5E06AF1B1F0}"/>
              </a:ext>
            </a:extLst>
          </p:cNvPr>
          <p:cNvSpPr>
            <a:spLocks noGrp="1"/>
          </p:cNvSpPr>
          <p:nvPr>
            <p:ph type="title"/>
          </p:nvPr>
        </p:nvSpPr>
        <p:spPr>
          <a:xfrm>
            <a:off x="628650" y="365127"/>
            <a:ext cx="7886700" cy="687610"/>
          </a:xfrm>
        </p:spPr>
        <p:txBody>
          <a:bodyPr/>
          <a:lstStyle/>
          <a:p>
            <a:r>
              <a:rPr lang="en-GB" dirty="0"/>
              <a:t>However….</a:t>
            </a:r>
          </a:p>
        </p:txBody>
      </p:sp>
      <p:sp>
        <p:nvSpPr>
          <p:cNvPr id="3" name="Content Placeholder 2">
            <a:extLst>
              <a:ext uri="{FF2B5EF4-FFF2-40B4-BE49-F238E27FC236}">
                <a16:creationId xmlns:a16="http://schemas.microsoft.com/office/drawing/2014/main" id="{1622D7E3-F0CE-4F41-8674-11CFAD0EDBE5}"/>
              </a:ext>
            </a:extLst>
          </p:cNvPr>
          <p:cNvSpPr>
            <a:spLocks noGrp="1"/>
          </p:cNvSpPr>
          <p:nvPr>
            <p:ph idx="1"/>
          </p:nvPr>
        </p:nvSpPr>
        <p:spPr>
          <a:xfrm>
            <a:off x="628650" y="1268760"/>
            <a:ext cx="7886700" cy="4908203"/>
          </a:xfrm>
        </p:spPr>
        <p:txBody>
          <a:bodyPr>
            <a:normAutofit fontScale="92500" lnSpcReduction="10000"/>
          </a:bodyPr>
          <a:lstStyle/>
          <a:p>
            <a:pPr marL="0" indent="0">
              <a:buNone/>
            </a:pPr>
            <a:r>
              <a:rPr lang="en-GB" sz="2400" dirty="0"/>
              <a:t>Menopause is not automatically a disability under the Equality Act.</a:t>
            </a:r>
          </a:p>
          <a:p>
            <a:pPr marL="0" indent="0">
              <a:buNone/>
            </a:pPr>
            <a:br>
              <a:rPr lang="en-GB" sz="2400" dirty="0"/>
            </a:br>
            <a:r>
              <a:rPr lang="en-GB" sz="2400" dirty="0"/>
              <a:t>However, employment tribunals now recognise that menopausal symptoms can amount to a disability where they have a substantial and long‑term impact on day‑to‑day activities. Employers may therefore have a duty to make reasonable adjustments.</a:t>
            </a:r>
          </a:p>
          <a:p>
            <a:pPr marL="0" indent="0">
              <a:buNone/>
            </a:pPr>
            <a:endParaRPr lang="en-GB" sz="2400" dirty="0"/>
          </a:p>
          <a:p>
            <a:pPr marL="0" indent="0">
              <a:buNone/>
            </a:pPr>
            <a:r>
              <a:rPr lang="en-GB" b="1" dirty="0"/>
              <a:t>Recent and influential cases</a:t>
            </a:r>
            <a:endParaRPr lang="en-GB" dirty="0"/>
          </a:p>
          <a:p>
            <a:r>
              <a:rPr lang="en-GB" b="1" dirty="0"/>
              <a:t>Shearer v South Lanarkshire Council (2024)</a:t>
            </a:r>
            <a:endParaRPr lang="en-GB" dirty="0"/>
          </a:p>
          <a:p>
            <a:pPr lvl="0"/>
            <a:r>
              <a:rPr lang="en-GB" dirty="0"/>
              <a:t>Tribunal accepted that menopause symptoms and related poor mental health </a:t>
            </a:r>
            <a:r>
              <a:rPr lang="en-GB" b="1" dirty="0"/>
              <a:t>met the Equality Act disability definition</a:t>
            </a:r>
            <a:r>
              <a:rPr lang="en-GB" dirty="0"/>
              <a:t>.</a:t>
            </a:r>
          </a:p>
          <a:p>
            <a:pPr lvl="0"/>
            <a:r>
              <a:rPr lang="en-GB" dirty="0"/>
              <a:t>Employer ignored occupational health advice.</a:t>
            </a:r>
          </a:p>
          <a:p>
            <a:r>
              <a:rPr lang="en-GB" dirty="0"/>
              <a:t>Award: </a:t>
            </a:r>
            <a:r>
              <a:rPr lang="en-GB" b="1" dirty="0"/>
              <a:t>over £61,000</a:t>
            </a:r>
            <a:r>
              <a:rPr lang="en-GB" dirty="0"/>
              <a:t> for disability discrimination and unfair dismissal. </a:t>
            </a:r>
          </a:p>
        </p:txBody>
      </p:sp>
    </p:spTree>
    <p:extLst>
      <p:ext uri="{BB962C8B-B14F-4D97-AF65-F5344CB8AC3E}">
        <p14:creationId xmlns:p14="http://schemas.microsoft.com/office/powerpoint/2010/main" val="267610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00A3B-FA0A-47BA-92AD-5F62E5262834}"/>
              </a:ext>
            </a:extLst>
          </p:cNvPr>
          <p:cNvSpPr>
            <a:spLocks noGrp="1"/>
          </p:cNvSpPr>
          <p:nvPr>
            <p:ph type="title"/>
          </p:nvPr>
        </p:nvSpPr>
        <p:spPr/>
        <p:txBody>
          <a:bodyPr/>
          <a:lstStyle/>
          <a:p>
            <a:r>
              <a:rPr lang="en-GB" altLang="en-US" sz="3200" dirty="0"/>
              <a:t>The basis of Discrimination</a:t>
            </a:r>
            <a:endParaRPr lang="en-GB" dirty="0"/>
          </a:p>
        </p:txBody>
      </p:sp>
      <p:sp>
        <p:nvSpPr>
          <p:cNvPr id="4" name="Content Placeholder 3">
            <a:extLst>
              <a:ext uri="{FF2B5EF4-FFF2-40B4-BE49-F238E27FC236}">
                <a16:creationId xmlns:a16="http://schemas.microsoft.com/office/drawing/2014/main" id="{FD4A7926-3DE1-4653-BDE0-D3BC313746DF}"/>
              </a:ext>
            </a:extLst>
          </p:cNvPr>
          <p:cNvSpPr>
            <a:spLocks noGrp="1"/>
          </p:cNvSpPr>
          <p:nvPr>
            <p:ph sz="half" idx="1"/>
          </p:nvPr>
        </p:nvSpPr>
        <p:spPr>
          <a:xfrm>
            <a:off x="628650" y="1825624"/>
            <a:ext cx="5023470" cy="4667249"/>
          </a:xfrm>
        </p:spPr>
        <p:txBody>
          <a:bodyPr>
            <a:normAutofit/>
          </a:bodyPr>
          <a:lstStyle/>
          <a:p>
            <a:pPr marL="323850" indent="-323850">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rgbClr val="000080"/>
                </a:solidFill>
              </a:rPr>
              <a:t>Stereotype</a:t>
            </a:r>
          </a:p>
          <a:p>
            <a:pPr marL="323850" indent="-323850">
              <a:buFont typeface="Wingdings"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To make assumptions about </a:t>
            </a:r>
            <a:br>
              <a:rPr lang="en-GB" altLang="en-US" sz="2400" dirty="0"/>
            </a:br>
            <a:r>
              <a:rPr lang="en-GB" altLang="en-US" sz="2400" dirty="0"/>
              <a:t>a person on the basis of their </a:t>
            </a:r>
            <a:br>
              <a:rPr lang="en-GB" altLang="en-US" sz="2400" dirty="0"/>
            </a:br>
            <a:r>
              <a:rPr lang="en-GB" altLang="en-US" sz="2400" dirty="0"/>
              <a:t>age, sex, race, nationality, </a:t>
            </a:r>
            <a:br>
              <a:rPr lang="en-GB" altLang="en-US" sz="2400" dirty="0"/>
            </a:br>
            <a:r>
              <a:rPr lang="en-GB" altLang="en-US" sz="2400" dirty="0"/>
              <a:t>sexuality and so on.</a:t>
            </a:r>
          </a:p>
          <a:p>
            <a:pPr marL="323850" indent="-323850">
              <a:buSzTx/>
              <a:buFont typeface="Arial" charset="0"/>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endParaRPr lang="en-GB" altLang="en-US" sz="2400" dirty="0">
              <a:solidFill>
                <a:srgbClr val="000080"/>
              </a:solidFill>
            </a:endParaRPr>
          </a:p>
          <a:p>
            <a:pPr marL="323850" indent="-323850">
              <a:buSzTx/>
              <a:buFont typeface="Arial" charset="0"/>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solidFill>
                  <a:srgbClr val="000080"/>
                </a:solidFill>
              </a:rPr>
              <a:t>Prejudice</a:t>
            </a:r>
          </a:p>
          <a:p>
            <a:pPr marL="323850" indent="-323850">
              <a:buFont typeface="Wingdings"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Favouring or disfavouring an individual because of preconceived ideas relating to their age, sex, race, nationality, sexuality and so on.</a:t>
            </a:r>
          </a:p>
          <a:p>
            <a:pPr marL="0" indent="0">
              <a:buNone/>
            </a:pPr>
            <a:endParaRPr lang="en-GB" dirty="0"/>
          </a:p>
        </p:txBody>
      </p:sp>
      <p:sp>
        <p:nvSpPr>
          <p:cNvPr id="5" name="Content Placeholder 4">
            <a:extLst>
              <a:ext uri="{FF2B5EF4-FFF2-40B4-BE49-F238E27FC236}">
                <a16:creationId xmlns:a16="http://schemas.microsoft.com/office/drawing/2014/main" id="{F9F17AD5-6FD8-455A-A7CD-08FC7CCC5852}"/>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228280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Unconscious Bias </a:t>
            </a:r>
          </a:p>
        </p:txBody>
      </p:sp>
      <p:sp>
        <p:nvSpPr>
          <p:cNvPr id="3" name="Content Placeholder 2"/>
          <p:cNvSpPr>
            <a:spLocks noGrp="1"/>
          </p:cNvSpPr>
          <p:nvPr>
            <p:ph idx="1"/>
          </p:nvPr>
        </p:nvSpPr>
        <p:spPr/>
        <p:txBody>
          <a:bodyPr/>
          <a:lstStyle/>
          <a:p>
            <a:pPr marL="0" indent="0">
              <a:buNone/>
            </a:pPr>
            <a:r>
              <a:rPr lang="en-GB" dirty="0"/>
              <a:t>When you make spontaneous judgements about people or situations based on your past experiences, culture, background or exposure to media.</a:t>
            </a:r>
          </a:p>
          <a:p>
            <a:pPr marL="0" indent="0">
              <a:buNone/>
            </a:pPr>
            <a:endParaRPr lang="en-GB" dirty="0"/>
          </a:p>
          <a:p>
            <a:pPr marL="0" indent="0">
              <a:buNone/>
            </a:pPr>
            <a:r>
              <a:rPr lang="en-GB" dirty="0"/>
              <a:t>These hidden preferences or prejudices can affect nearly every decision you make. </a:t>
            </a:r>
          </a:p>
        </p:txBody>
      </p:sp>
      <p:sp>
        <p:nvSpPr>
          <p:cNvPr id="4" name="Footer Placeholder 3"/>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125683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Unconscious Bias</a:t>
            </a:r>
          </a:p>
        </p:txBody>
      </p:sp>
      <p:sp>
        <p:nvSpPr>
          <p:cNvPr id="5" name="Content Placeholder 4"/>
          <p:cNvSpPr>
            <a:spLocks noGrp="1"/>
          </p:cNvSpPr>
          <p:nvPr>
            <p:ph sz="half" idx="1"/>
          </p:nvPr>
        </p:nvSpPr>
        <p:spPr>
          <a:xfrm>
            <a:off x="457200" y="1600200"/>
            <a:ext cx="4546848" cy="4525963"/>
          </a:xfrm>
        </p:spPr>
        <p:txBody>
          <a:bodyPr>
            <a:normAutofit/>
          </a:bodyPr>
          <a:lstStyle/>
          <a:p>
            <a:r>
              <a:rPr lang="en-GB" dirty="0"/>
              <a:t>As Humans we make instinctive decisions about people.</a:t>
            </a:r>
          </a:p>
          <a:p>
            <a:pPr marL="0" indent="0">
              <a:buNone/>
            </a:pPr>
            <a:endParaRPr lang="en-GB" sz="900" dirty="0"/>
          </a:p>
          <a:p>
            <a:r>
              <a:rPr lang="en-GB" dirty="0"/>
              <a:t>Feel right at the time.</a:t>
            </a:r>
          </a:p>
          <a:p>
            <a:pPr marL="0" indent="0">
              <a:buNone/>
            </a:pPr>
            <a:endParaRPr lang="en-GB" sz="900" dirty="0"/>
          </a:p>
          <a:p>
            <a:r>
              <a:rPr lang="en-GB" dirty="0"/>
              <a:t>Our unconscious people preferences play a significant part in the way we engage with people and the decisions we make about them.</a:t>
            </a:r>
          </a:p>
          <a:p>
            <a:pPr marL="0" indent="0">
              <a:buNone/>
            </a:pPr>
            <a:endParaRPr lang="en-GB" dirty="0"/>
          </a:p>
        </p:txBody>
      </p:sp>
      <p:sp>
        <p:nvSpPr>
          <p:cNvPr id="4" name="Footer Placeholder 3"/>
          <p:cNvSpPr>
            <a:spLocks noGrp="1"/>
          </p:cNvSpPr>
          <p:nvPr>
            <p:ph type="ftr" sz="quarter" idx="11"/>
          </p:nvPr>
        </p:nvSpPr>
        <p:spPr/>
        <p:txBody>
          <a:bodyPr/>
          <a:lstStyle/>
          <a:p>
            <a:r>
              <a:rPr lang="en-GB"/>
              <a:t>Enhancing Patient Care Through Training</a:t>
            </a:r>
          </a:p>
        </p:txBody>
      </p:sp>
      <p:sp>
        <p:nvSpPr>
          <p:cNvPr id="6" name="Content Placeholder 5">
            <a:extLst>
              <a:ext uri="{FF2B5EF4-FFF2-40B4-BE49-F238E27FC236}">
                <a16:creationId xmlns:a16="http://schemas.microsoft.com/office/drawing/2014/main" id="{D5F7FE4C-0792-4061-AAC2-7346DBA26F28}"/>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637815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11365-6114-48FF-9979-E2611D371ACA}"/>
              </a:ext>
            </a:extLst>
          </p:cNvPr>
          <p:cNvSpPr>
            <a:spLocks noGrp="1"/>
          </p:cNvSpPr>
          <p:nvPr>
            <p:ph type="title"/>
          </p:nvPr>
        </p:nvSpPr>
        <p:spPr/>
        <p:txBody>
          <a:bodyPr/>
          <a:lstStyle/>
          <a:p>
            <a:r>
              <a:rPr lang="en-GB" dirty="0"/>
              <a:t>Objectives </a:t>
            </a:r>
          </a:p>
        </p:txBody>
      </p:sp>
      <p:sp>
        <p:nvSpPr>
          <p:cNvPr id="3" name="Content Placeholder 2">
            <a:extLst>
              <a:ext uri="{FF2B5EF4-FFF2-40B4-BE49-F238E27FC236}">
                <a16:creationId xmlns:a16="http://schemas.microsoft.com/office/drawing/2014/main" id="{BF65437F-E457-481A-9161-9AC9F5906816}"/>
              </a:ext>
            </a:extLst>
          </p:cNvPr>
          <p:cNvSpPr>
            <a:spLocks noGrp="1"/>
          </p:cNvSpPr>
          <p:nvPr>
            <p:ph idx="1"/>
          </p:nvPr>
        </p:nvSpPr>
        <p:spPr/>
        <p:txBody>
          <a:bodyPr/>
          <a:lstStyle/>
          <a:p>
            <a:r>
              <a:rPr lang="en-GB" sz="2400" dirty="0"/>
              <a:t>Outline equality and diversity within NI context</a:t>
            </a:r>
          </a:p>
          <a:p>
            <a:pPr marL="0" indent="0">
              <a:buNone/>
            </a:pPr>
            <a:endParaRPr lang="en-GB" sz="2400" dirty="0"/>
          </a:p>
          <a:p>
            <a:r>
              <a:rPr lang="en-GB" sz="2400" dirty="0"/>
              <a:t>Identify equality and diversity legislation in NI</a:t>
            </a:r>
          </a:p>
          <a:p>
            <a:pPr marL="0" indent="0">
              <a:buNone/>
            </a:pPr>
            <a:endParaRPr lang="en-GB" sz="2400" dirty="0"/>
          </a:p>
          <a:p>
            <a:r>
              <a:rPr lang="en-GB" sz="2400" dirty="0"/>
              <a:t>Explore unconscious bias</a:t>
            </a:r>
          </a:p>
          <a:p>
            <a:pPr marL="0" indent="0">
              <a:buNone/>
            </a:pPr>
            <a:endParaRPr lang="en-GB" sz="2400" dirty="0"/>
          </a:p>
          <a:p>
            <a:r>
              <a:rPr lang="en-GB" sz="2400" dirty="0"/>
              <a:t>Consider equality, diversity &amp; inclusion within your practice context</a:t>
            </a:r>
          </a:p>
          <a:p>
            <a:pPr marL="0" indent="0">
              <a:buNone/>
            </a:pPr>
            <a:endParaRPr lang="en-GB" dirty="0"/>
          </a:p>
        </p:txBody>
      </p:sp>
    </p:spTree>
    <p:extLst>
      <p:ext uri="{BB962C8B-B14F-4D97-AF65-F5344CB8AC3E}">
        <p14:creationId xmlns:p14="http://schemas.microsoft.com/office/powerpoint/2010/main" val="591890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3658" y="1063228"/>
            <a:ext cx="4590510" cy="637580"/>
          </a:xfrm>
        </p:spPr>
        <p:txBody>
          <a:bodyPr>
            <a:normAutofit/>
          </a:bodyPr>
          <a:lstStyle/>
          <a:p>
            <a:r>
              <a:rPr lang="en-GB" dirty="0"/>
              <a:t>Bias</a:t>
            </a:r>
          </a:p>
        </p:txBody>
      </p:sp>
      <p:sp>
        <p:nvSpPr>
          <p:cNvPr id="3" name="Content Placeholder 2"/>
          <p:cNvSpPr>
            <a:spLocks noGrp="1"/>
          </p:cNvSpPr>
          <p:nvPr>
            <p:ph idx="1"/>
          </p:nvPr>
        </p:nvSpPr>
        <p:spPr/>
        <p:txBody>
          <a:bodyPr/>
          <a:lstStyle/>
          <a:p>
            <a:endParaRPr lang="en-GB" dirty="0"/>
          </a:p>
          <a:p>
            <a:r>
              <a:rPr lang="en-GB" dirty="0"/>
              <a:t>Patel et al (2019) measured explicit bias in the treatment offered by Dentists. </a:t>
            </a:r>
          </a:p>
          <a:p>
            <a:endParaRPr lang="en-GB" dirty="0"/>
          </a:p>
          <a:p>
            <a:r>
              <a:rPr lang="en-GB" dirty="0"/>
              <a:t>White patients are more likely to be offered root canal treatment.</a:t>
            </a:r>
          </a:p>
          <a:p>
            <a:endParaRPr lang="en-GB" dirty="0"/>
          </a:p>
        </p:txBody>
      </p:sp>
      <p:sp>
        <p:nvSpPr>
          <p:cNvPr id="4" name="Footer Placeholder 3"/>
          <p:cNvSpPr>
            <a:spLocks noGrp="1"/>
          </p:cNvSpPr>
          <p:nvPr>
            <p:ph type="ftr" sz="quarter" idx="11"/>
          </p:nvPr>
        </p:nvSpPr>
        <p:spPr/>
        <p:txBody>
          <a:bodyPr/>
          <a:lstStyle/>
          <a:p>
            <a:r>
              <a:rPr lang="en-GB" b="1" dirty="0"/>
              <a:t>Enhancing Patient Care Through Training</a:t>
            </a:r>
          </a:p>
        </p:txBody>
      </p:sp>
      <p:cxnSp>
        <p:nvCxnSpPr>
          <p:cNvPr id="7" name="Straight Connector 6"/>
          <p:cNvCxnSpPr/>
          <p:nvPr/>
        </p:nvCxnSpPr>
        <p:spPr>
          <a:xfrm flipH="1">
            <a:off x="1115616" y="5535234"/>
            <a:ext cx="6885384" cy="0"/>
          </a:xfrm>
          <a:prstGeom prst="line">
            <a:avLst/>
          </a:prstGeom>
          <a:ln w="25400">
            <a:solidFill>
              <a:srgbClr val="0093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120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13C2D-4D06-434B-8345-5C677FF70C01}"/>
              </a:ext>
            </a:extLst>
          </p:cNvPr>
          <p:cNvSpPr>
            <a:spLocks noGrp="1"/>
          </p:cNvSpPr>
          <p:nvPr>
            <p:ph type="title"/>
          </p:nvPr>
        </p:nvSpPr>
        <p:spPr>
          <a:xfrm>
            <a:off x="482600" y="1098551"/>
            <a:ext cx="8178800" cy="851803"/>
          </a:xfrm>
        </p:spPr>
        <p:txBody>
          <a:bodyPr>
            <a:normAutofit/>
          </a:bodyPr>
          <a:lstStyle/>
          <a:p>
            <a:br>
              <a:rPr lang="en-GB" sz="2700"/>
            </a:br>
            <a:endParaRPr lang="en-GB" sz="2700"/>
          </a:p>
        </p:txBody>
      </p:sp>
      <p:sp>
        <p:nvSpPr>
          <p:cNvPr id="3" name="Content Placeholder 2">
            <a:extLst>
              <a:ext uri="{FF2B5EF4-FFF2-40B4-BE49-F238E27FC236}">
                <a16:creationId xmlns:a16="http://schemas.microsoft.com/office/drawing/2014/main" id="{93B28EA2-B007-4F32-8FEF-C10B2DB1927E}"/>
              </a:ext>
            </a:extLst>
          </p:cNvPr>
          <p:cNvSpPr>
            <a:spLocks noGrp="1"/>
          </p:cNvSpPr>
          <p:nvPr>
            <p:ph idx="1"/>
          </p:nvPr>
        </p:nvSpPr>
        <p:spPr>
          <a:xfrm>
            <a:off x="482599" y="1098550"/>
            <a:ext cx="4256357" cy="4494840"/>
          </a:xfrm>
        </p:spPr>
        <p:txBody>
          <a:bodyPr>
            <a:normAutofit fontScale="92500"/>
          </a:bodyPr>
          <a:lstStyle/>
          <a:p>
            <a:pPr marL="0" indent="0">
              <a:buNone/>
            </a:pPr>
            <a:endParaRPr lang="en-GB" sz="1275" dirty="0"/>
          </a:p>
          <a:p>
            <a:pPr marL="0" indent="0">
              <a:buNone/>
            </a:pPr>
            <a:r>
              <a:rPr lang="en-GB" dirty="0"/>
              <a:t>Types of unconscious bias </a:t>
            </a:r>
          </a:p>
          <a:p>
            <a:pPr marL="0" indent="0">
              <a:buNone/>
            </a:pPr>
            <a:endParaRPr lang="en-GB" sz="750" dirty="0"/>
          </a:p>
          <a:p>
            <a:r>
              <a:rPr lang="en-GB" b="1" dirty="0"/>
              <a:t>Affinity</a:t>
            </a:r>
            <a:r>
              <a:rPr lang="en-GB" b="1" i="1" dirty="0"/>
              <a:t> </a:t>
            </a:r>
            <a:r>
              <a:rPr lang="en-GB" b="1" dirty="0"/>
              <a:t>bias</a:t>
            </a:r>
            <a:r>
              <a:rPr lang="en-GB" dirty="0"/>
              <a:t>, we tend to befriend or favour people who we feel we are similar to</a:t>
            </a:r>
          </a:p>
          <a:p>
            <a:pPr marL="0" indent="0">
              <a:buNone/>
            </a:pPr>
            <a:endParaRPr lang="en-GB" dirty="0"/>
          </a:p>
          <a:p>
            <a:r>
              <a:rPr lang="en-GB" b="1" dirty="0"/>
              <a:t>Attribution bias</a:t>
            </a:r>
            <a:r>
              <a:rPr lang="en-GB" dirty="0"/>
              <a:t>, we assess other people on their achievements</a:t>
            </a:r>
          </a:p>
          <a:p>
            <a:pPr marL="0" indent="0">
              <a:buNone/>
            </a:pPr>
            <a:endParaRPr lang="en-GB" dirty="0"/>
          </a:p>
          <a:p>
            <a:r>
              <a:rPr lang="en-GB" b="1" dirty="0"/>
              <a:t>Confirmation bias</a:t>
            </a:r>
            <a:r>
              <a:rPr lang="en-GB" dirty="0"/>
              <a:t>, to search for, interpret, focus on and remember information that aligns with our preconceived opinion.</a:t>
            </a:r>
          </a:p>
        </p:txBody>
      </p:sp>
      <p:pic>
        <p:nvPicPr>
          <p:cNvPr id="7" name="Picture 6">
            <a:extLst>
              <a:ext uri="{FF2B5EF4-FFF2-40B4-BE49-F238E27FC236}">
                <a16:creationId xmlns:a16="http://schemas.microsoft.com/office/drawing/2014/main" id="{273A74ED-E690-485C-8025-469EE8CA1AEB}"/>
              </a:ext>
            </a:extLst>
          </p:cNvPr>
          <p:cNvPicPr>
            <a:picLocks noChangeAspect="1"/>
          </p:cNvPicPr>
          <p:nvPr/>
        </p:nvPicPr>
        <p:blipFill>
          <a:blip r:embed="rId3"/>
          <a:stretch>
            <a:fillRect/>
          </a:stretch>
        </p:blipFill>
        <p:spPr>
          <a:xfrm>
            <a:off x="5015056" y="2257608"/>
            <a:ext cx="3922444" cy="3142238"/>
          </a:xfrm>
          <a:prstGeom prst="rect">
            <a:avLst/>
          </a:prstGeom>
        </p:spPr>
      </p:pic>
    </p:spTree>
    <p:extLst>
      <p:ext uri="{BB962C8B-B14F-4D97-AF65-F5344CB8AC3E}">
        <p14:creationId xmlns:p14="http://schemas.microsoft.com/office/powerpoint/2010/main" val="2792600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A41E4-6D30-4840-A2FF-344D2F72021D}"/>
              </a:ext>
            </a:extLst>
          </p:cNvPr>
          <p:cNvSpPr>
            <a:spLocks noGrp="1"/>
          </p:cNvSpPr>
          <p:nvPr>
            <p:ph type="title"/>
          </p:nvPr>
        </p:nvSpPr>
        <p:spPr/>
        <p:txBody>
          <a:bodyPr/>
          <a:lstStyle/>
          <a:p>
            <a:r>
              <a:rPr lang="en-GB" dirty="0"/>
              <a:t>Faith, Religion and Belief</a:t>
            </a:r>
          </a:p>
        </p:txBody>
      </p:sp>
      <p:sp>
        <p:nvSpPr>
          <p:cNvPr id="3" name="Content Placeholder 2">
            <a:extLst>
              <a:ext uri="{FF2B5EF4-FFF2-40B4-BE49-F238E27FC236}">
                <a16:creationId xmlns:a16="http://schemas.microsoft.com/office/drawing/2014/main" id="{8A7655D0-44D4-45E5-8905-0DBAC57A99EC}"/>
              </a:ext>
            </a:extLst>
          </p:cNvPr>
          <p:cNvSpPr>
            <a:spLocks noGrp="1"/>
          </p:cNvSpPr>
          <p:nvPr>
            <p:ph idx="1"/>
          </p:nvPr>
        </p:nvSpPr>
        <p:spPr>
          <a:xfrm>
            <a:off x="457200" y="1417638"/>
            <a:ext cx="8229600" cy="5035698"/>
          </a:xfrm>
        </p:spPr>
        <p:txBody>
          <a:bodyPr>
            <a:normAutofit/>
          </a:bodyPr>
          <a:lstStyle/>
          <a:p>
            <a:pPr marL="0" indent="0" algn="ctr">
              <a:buNone/>
            </a:pPr>
            <a:r>
              <a:rPr lang="en-GB" i="1" dirty="0">
                <a:solidFill>
                  <a:schemeClr val="tx2">
                    <a:lumMod val="60000"/>
                    <a:lumOff val="40000"/>
                  </a:schemeClr>
                </a:solidFill>
              </a:rPr>
              <a:t>Northern Ireland has a diverse population</a:t>
            </a:r>
          </a:p>
          <a:p>
            <a:r>
              <a:rPr lang="en-GB" dirty="0"/>
              <a:t>Faith, religion and belief can mean different things to different people </a:t>
            </a:r>
          </a:p>
          <a:p>
            <a:r>
              <a:rPr lang="en-GB" dirty="0"/>
              <a:t>Some do not practise all aspects of a religion or may interpret or practice it differently</a:t>
            </a:r>
          </a:p>
          <a:p>
            <a:r>
              <a:rPr lang="en-GB" dirty="0"/>
              <a:t>Belief can include humanism, atheism, other non-religious beliefs </a:t>
            </a:r>
          </a:p>
          <a:p>
            <a:r>
              <a:rPr lang="en-GB" dirty="0"/>
              <a:t>Whilst Christian holidays are calendarized it can be helpful to be mindful of other celebrations/events  such as Ramadan  </a:t>
            </a:r>
          </a:p>
        </p:txBody>
      </p:sp>
      <p:sp>
        <p:nvSpPr>
          <p:cNvPr id="4" name="Footer Placeholder 3">
            <a:extLst>
              <a:ext uri="{FF2B5EF4-FFF2-40B4-BE49-F238E27FC236}">
                <a16:creationId xmlns:a16="http://schemas.microsoft.com/office/drawing/2014/main" id="{B13E9CEB-5DEE-41D8-A165-3308128F29F6}"/>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191194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116520D-0516-4A83-8370-814A83E227C3}"/>
              </a:ext>
            </a:extLst>
          </p:cNvPr>
          <p:cNvSpPr>
            <a:spLocks noGrp="1"/>
          </p:cNvSpPr>
          <p:nvPr>
            <p:ph type="ftr" sz="quarter" idx="11"/>
          </p:nvPr>
        </p:nvSpPr>
        <p:spPr/>
        <p:txBody>
          <a:bodyPr/>
          <a:lstStyle/>
          <a:p>
            <a:r>
              <a:rPr lang="en-GB"/>
              <a:t>Enhancing Patient Care Through Training</a:t>
            </a:r>
          </a:p>
        </p:txBody>
      </p:sp>
      <p:pic>
        <p:nvPicPr>
          <p:cNvPr id="5" name="Picture 4">
            <a:extLst>
              <a:ext uri="{FF2B5EF4-FFF2-40B4-BE49-F238E27FC236}">
                <a16:creationId xmlns:a16="http://schemas.microsoft.com/office/drawing/2014/main" id="{690B532A-CB62-4960-8DC1-DA2904E780C2}"/>
              </a:ext>
            </a:extLst>
          </p:cNvPr>
          <p:cNvPicPr>
            <a:picLocks noChangeAspect="1"/>
          </p:cNvPicPr>
          <p:nvPr/>
        </p:nvPicPr>
        <p:blipFill>
          <a:blip r:embed="rId2"/>
          <a:stretch>
            <a:fillRect/>
          </a:stretch>
        </p:blipFill>
        <p:spPr>
          <a:xfrm>
            <a:off x="251520" y="-10865"/>
            <a:ext cx="6732396" cy="6858000"/>
          </a:xfrm>
          <a:prstGeom prst="rect">
            <a:avLst/>
          </a:prstGeom>
        </p:spPr>
      </p:pic>
    </p:spTree>
    <p:extLst>
      <p:ext uri="{BB962C8B-B14F-4D97-AF65-F5344CB8AC3E}">
        <p14:creationId xmlns:p14="http://schemas.microsoft.com/office/powerpoint/2010/main" val="1716074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Your PRACTICE </a:t>
            </a:r>
          </a:p>
        </p:txBody>
      </p:sp>
      <p:sp>
        <p:nvSpPr>
          <p:cNvPr id="3" name="Content Placeholder 2"/>
          <p:cNvSpPr>
            <a:spLocks noGrp="1"/>
          </p:cNvSpPr>
          <p:nvPr>
            <p:ph idx="1"/>
          </p:nvPr>
        </p:nvSpPr>
        <p:spPr>
          <a:xfrm>
            <a:off x="683568" y="1600200"/>
            <a:ext cx="8460432" cy="4525963"/>
          </a:xfrm>
        </p:spPr>
        <p:txBody>
          <a:bodyPr/>
          <a:lstStyle/>
          <a:p>
            <a:pPr marL="0" indent="0">
              <a:buNone/>
            </a:pPr>
            <a:r>
              <a:rPr lang="en-GB" dirty="0"/>
              <a:t>Think about Equality and Diversity in your practice, do you…..</a:t>
            </a:r>
          </a:p>
          <a:p>
            <a:pPr marL="0" indent="0">
              <a:buNone/>
            </a:pPr>
            <a:endParaRPr lang="en-GB" sz="1000" dirty="0"/>
          </a:p>
          <a:p>
            <a:r>
              <a:rPr lang="en-GB" dirty="0"/>
              <a:t>Implement changes required for those who need it?</a:t>
            </a:r>
          </a:p>
          <a:p>
            <a:pPr marL="0" indent="0">
              <a:buNone/>
            </a:pPr>
            <a:endParaRPr lang="en-GB" sz="1000" dirty="0"/>
          </a:p>
          <a:p>
            <a:r>
              <a:rPr lang="en-GB" dirty="0"/>
              <a:t>Treat all with dignity, fairness and respect? </a:t>
            </a:r>
          </a:p>
          <a:p>
            <a:pPr marL="0" indent="0">
              <a:buNone/>
            </a:pPr>
            <a:endParaRPr lang="en-GB" sz="1000" dirty="0"/>
          </a:p>
          <a:p>
            <a:r>
              <a:rPr lang="en-GB" dirty="0"/>
              <a:t>Have a fair Interview and recruitment process? </a:t>
            </a:r>
          </a:p>
          <a:p>
            <a:endParaRPr lang="en-GB" dirty="0"/>
          </a:p>
        </p:txBody>
      </p:sp>
      <p:sp>
        <p:nvSpPr>
          <p:cNvPr id="4" name="Footer Placeholder 3"/>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388534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64299-4BDD-4226-AC35-7C24B8A39097}"/>
              </a:ext>
            </a:extLst>
          </p:cNvPr>
          <p:cNvSpPr>
            <a:spLocks noGrp="1"/>
          </p:cNvSpPr>
          <p:nvPr>
            <p:ph type="title"/>
          </p:nvPr>
        </p:nvSpPr>
        <p:spPr/>
        <p:txBody>
          <a:bodyPr/>
          <a:lstStyle/>
          <a:p>
            <a:r>
              <a:rPr lang="en-GB" sz="3600" dirty="0"/>
              <a:t>Unlawful to discriminate</a:t>
            </a:r>
            <a:endParaRPr lang="en-GB" dirty="0"/>
          </a:p>
        </p:txBody>
      </p:sp>
      <p:sp>
        <p:nvSpPr>
          <p:cNvPr id="3" name="Content Placeholder 2">
            <a:extLst>
              <a:ext uri="{FF2B5EF4-FFF2-40B4-BE49-F238E27FC236}">
                <a16:creationId xmlns:a16="http://schemas.microsoft.com/office/drawing/2014/main" id="{CF8226F8-6213-4346-BA35-4AC4F44EF316}"/>
              </a:ext>
            </a:extLst>
          </p:cNvPr>
          <p:cNvSpPr>
            <a:spLocks noGrp="1"/>
          </p:cNvSpPr>
          <p:nvPr>
            <p:ph idx="1"/>
          </p:nvPr>
        </p:nvSpPr>
        <p:spPr/>
        <p:txBody>
          <a:bodyPr/>
          <a:lstStyle/>
          <a:p>
            <a:r>
              <a:rPr lang="en-GB" dirty="0"/>
              <a:t>Religious belief/Political opinion</a:t>
            </a:r>
          </a:p>
          <a:p>
            <a:pPr marL="0" indent="0">
              <a:buNone/>
            </a:pPr>
            <a:endParaRPr lang="en-GB" sz="400" dirty="0"/>
          </a:p>
          <a:p>
            <a:r>
              <a:rPr lang="en-GB" dirty="0"/>
              <a:t>Gender/marital status/Gender reassignment</a:t>
            </a:r>
          </a:p>
          <a:p>
            <a:pPr marL="0" indent="0">
              <a:buNone/>
            </a:pPr>
            <a:endParaRPr lang="en-GB" sz="400" dirty="0"/>
          </a:p>
          <a:p>
            <a:r>
              <a:rPr lang="en-GB" dirty="0"/>
              <a:t>Race/ethnic or national origin</a:t>
            </a:r>
          </a:p>
          <a:p>
            <a:endParaRPr lang="en-GB" sz="400" dirty="0"/>
          </a:p>
          <a:p>
            <a:r>
              <a:rPr lang="en-GB" dirty="0"/>
              <a:t>Sexual orientation</a:t>
            </a:r>
          </a:p>
          <a:p>
            <a:pPr marL="0" indent="0">
              <a:buNone/>
            </a:pPr>
            <a:endParaRPr lang="en-GB" sz="400" dirty="0"/>
          </a:p>
          <a:p>
            <a:r>
              <a:rPr lang="en-GB" dirty="0"/>
              <a:t>Age</a:t>
            </a:r>
          </a:p>
          <a:p>
            <a:pPr marL="0" indent="0">
              <a:buNone/>
            </a:pPr>
            <a:endParaRPr lang="en-GB" sz="400" dirty="0"/>
          </a:p>
          <a:p>
            <a:r>
              <a:rPr lang="en-GB" dirty="0"/>
              <a:t>Disability  </a:t>
            </a:r>
          </a:p>
          <a:p>
            <a:endParaRPr lang="en-GB" dirty="0"/>
          </a:p>
        </p:txBody>
      </p:sp>
    </p:spTree>
    <p:extLst>
      <p:ext uri="{BB962C8B-B14F-4D97-AF65-F5344CB8AC3E}">
        <p14:creationId xmlns:p14="http://schemas.microsoft.com/office/powerpoint/2010/main" val="71861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4F228-9D95-432A-86A6-A9F5FE486EDB}"/>
              </a:ext>
            </a:extLst>
          </p:cNvPr>
          <p:cNvSpPr>
            <a:spLocks noGrp="1"/>
          </p:cNvSpPr>
          <p:nvPr>
            <p:ph type="title"/>
          </p:nvPr>
        </p:nvSpPr>
        <p:spPr/>
        <p:txBody>
          <a:bodyPr/>
          <a:lstStyle/>
          <a:p>
            <a:r>
              <a:rPr lang="en-GB" dirty="0"/>
              <a:t>Guaranteed Interview</a:t>
            </a:r>
          </a:p>
        </p:txBody>
      </p:sp>
      <p:sp>
        <p:nvSpPr>
          <p:cNvPr id="3" name="Content Placeholder 2">
            <a:extLst>
              <a:ext uri="{FF2B5EF4-FFF2-40B4-BE49-F238E27FC236}">
                <a16:creationId xmlns:a16="http://schemas.microsoft.com/office/drawing/2014/main" id="{9A268FB8-EFBB-44C6-B9C8-428E1E23D09F}"/>
              </a:ext>
            </a:extLst>
          </p:cNvPr>
          <p:cNvSpPr>
            <a:spLocks noGrp="1"/>
          </p:cNvSpPr>
          <p:nvPr>
            <p:ph idx="1"/>
          </p:nvPr>
        </p:nvSpPr>
        <p:spPr>
          <a:xfrm>
            <a:off x="628650" y="1825625"/>
            <a:ext cx="7543750" cy="4351338"/>
          </a:xfrm>
        </p:spPr>
        <p:txBody>
          <a:bodyPr/>
          <a:lstStyle/>
          <a:p>
            <a:r>
              <a:rPr lang="en-GB" dirty="0"/>
              <a:t>A Disabled person is entitled to receive an interview if they meet the Essential Criteria in the Person Specification</a:t>
            </a:r>
          </a:p>
          <a:p>
            <a:pPr marL="0" indent="0">
              <a:buNone/>
            </a:pPr>
            <a:endParaRPr lang="en-GB" dirty="0"/>
          </a:p>
          <a:p>
            <a:r>
              <a:rPr lang="en-GB" dirty="0"/>
              <a:t>A Disabled person is entitled to have special adjustments made for them to undertake the interview, test etc</a:t>
            </a:r>
          </a:p>
          <a:p>
            <a:endParaRPr lang="en-GB" dirty="0"/>
          </a:p>
        </p:txBody>
      </p:sp>
    </p:spTree>
    <p:extLst>
      <p:ext uri="{BB962C8B-B14F-4D97-AF65-F5344CB8AC3E}">
        <p14:creationId xmlns:p14="http://schemas.microsoft.com/office/powerpoint/2010/main" val="160061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07D9E-D3C2-46CE-B34F-AE80A2AF6204}"/>
              </a:ext>
            </a:extLst>
          </p:cNvPr>
          <p:cNvSpPr>
            <a:spLocks noGrp="1"/>
          </p:cNvSpPr>
          <p:nvPr>
            <p:ph type="title"/>
          </p:nvPr>
        </p:nvSpPr>
        <p:spPr/>
        <p:txBody>
          <a:bodyPr/>
          <a:lstStyle/>
          <a:p>
            <a:r>
              <a:rPr lang="en-GB" dirty="0"/>
              <a:t>Neurodiversity </a:t>
            </a:r>
          </a:p>
        </p:txBody>
      </p:sp>
      <p:sp>
        <p:nvSpPr>
          <p:cNvPr id="3" name="Content Placeholder 2">
            <a:extLst>
              <a:ext uri="{FF2B5EF4-FFF2-40B4-BE49-F238E27FC236}">
                <a16:creationId xmlns:a16="http://schemas.microsoft.com/office/drawing/2014/main" id="{9E24472C-4762-4E19-B499-8B6584D34245}"/>
              </a:ext>
            </a:extLst>
          </p:cNvPr>
          <p:cNvSpPr>
            <a:spLocks noGrp="1"/>
          </p:cNvSpPr>
          <p:nvPr>
            <p:ph idx="1"/>
          </p:nvPr>
        </p:nvSpPr>
        <p:spPr/>
        <p:txBody>
          <a:bodyPr/>
          <a:lstStyle/>
          <a:p>
            <a:r>
              <a:rPr lang="en-GB" dirty="0"/>
              <a:t>Understanding Neurodiversity is a call to include and respect people whose brains work in atypical ways</a:t>
            </a:r>
          </a:p>
          <a:p>
            <a:endParaRPr lang="en-GB" dirty="0"/>
          </a:p>
          <a:p>
            <a:r>
              <a:rPr lang="en-GB" dirty="0"/>
              <a:t>These have been seen as developmental disorders that need managing and even curing, for a very long time </a:t>
            </a:r>
          </a:p>
        </p:txBody>
      </p:sp>
      <p:pic>
        <p:nvPicPr>
          <p:cNvPr id="4" name="Picture 3">
            <a:extLst>
              <a:ext uri="{FF2B5EF4-FFF2-40B4-BE49-F238E27FC236}">
                <a16:creationId xmlns:a16="http://schemas.microsoft.com/office/drawing/2014/main" id="{F180FDD8-3E1D-4F76-A7FE-685DC9B4754F}"/>
              </a:ext>
            </a:extLst>
          </p:cNvPr>
          <p:cNvPicPr>
            <a:picLocks noChangeAspect="1"/>
          </p:cNvPicPr>
          <p:nvPr/>
        </p:nvPicPr>
        <p:blipFill>
          <a:blip r:embed="rId2"/>
          <a:stretch>
            <a:fillRect/>
          </a:stretch>
        </p:blipFill>
        <p:spPr>
          <a:xfrm>
            <a:off x="6444208" y="4848549"/>
            <a:ext cx="2493818" cy="1970809"/>
          </a:xfrm>
          <a:prstGeom prst="rect">
            <a:avLst/>
          </a:prstGeom>
        </p:spPr>
      </p:pic>
      <p:sp>
        <p:nvSpPr>
          <p:cNvPr id="5" name="Rectangle 4">
            <a:extLst>
              <a:ext uri="{FF2B5EF4-FFF2-40B4-BE49-F238E27FC236}">
                <a16:creationId xmlns:a16="http://schemas.microsoft.com/office/drawing/2014/main" id="{49509B20-5D00-441E-BB0F-E7877F084AD8}"/>
              </a:ext>
            </a:extLst>
          </p:cNvPr>
          <p:cNvSpPr/>
          <p:nvPr/>
        </p:nvSpPr>
        <p:spPr>
          <a:xfrm>
            <a:off x="6600197" y="5833954"/>
            <a:ext cx="1582405" cy="276999"/>
          </a:xfrm>
          <a:prstGeom prst="rect">
            <a:avLst/>
          </a:prstGeom>
        </p:spPr>
        <p:txBody>
          <a:bodyPr wrap="square">
            <a:spAutoFit/>
          </a:bodyPr>
          <a:lstStyle/>
          <a:p>
            <a:r>
              <a:rPr lang="en-GB" sz="600" dirty="0"/>
              <a:t>https://suelarkey.com.au/neurodiversityblog/</a:t>
            </a:r>
          </a:p>
        </p:txBody>
      </p:sp>
    </p:spTree>
    <p:extLst>
      <p:ext uri="{BB962C8B-B14F-4D97-AF65-F5344CB8AC3E}">
        <p14:creationId xmlns:p14="http://schemas.microsoft.com/office/powerpoint/2010/main" val="411466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C1D35-7A64-4FFA-8042-BDBD3CB0F9B2}"/>
              </a:ext>
            </a:extLst>
          </p:cNvPr>
          <p:cNvSpPr>
            <a:spLocks noGrp="1"/>
          </p:cNvSpPr>
          <p:nvPr>
            <p:ph type="title"/>
          </p:nvPr>
        </p:nvSpPr>
        <p:spPr/>
        <p:txBody>
          <a:bodyPr/>
          <a:lstStyle/>
          <a:p>
            <a:r>
              <a:rPr lang="en-GB" dirty="0"/>
              <a:t>Reasonable adjustments</a:t>
            </a:r>
          </a:p>
        </p:txBody>
      </p:sp>
      <p:sp>
        <p:nvSpPr>
          <p:cNvPr id="3" name="Content Placeholder 2">
            <a:extLst>
              <a:ext uri="{FF2B5EF4-FFF2-40B4-BE49-F238E27FC236}">
                <a16:creationId xmlns:a16="http://schemas.microsoft.com/office/drawing/2014/main" id="{D979F4D0-85AD-4553-8672-7C4898A6E25E}"/>
              </a:ext>
            </a:extLst>
          </p:cNvPr>
          <p:cNvSpPr>
            <a:spLocks noGrp="1"/>
          </p:cNvSpPr>
          <p:nvPr>
            <p:ph idx="1"/>
          </p:nvPr>
        </p:nvSpPr>
        <p:spPr/>
        <p:txBody>
          <a:bodyPr/>
          <a:lstStyle/>
          <a:p>
            <a:r>
              <a:rPr lang="en-GB" dirty="0"/>
              <a:t>Glasses </a:t>
            </a:r>
          </a:p>
          <a:p>
            <a:r>
              <a:rPr lang="en-GB" dirty="0"/>
              <a:t>Hearing aid</a:t>
            </a:r>
          </a:p>
          <a:p>
            <a:r>
              <a:rPr lang="en-GB" dirty="0"/>
              <a:t>Walking aid </a:t>
            </a:r>
          </a:p>
          <a:p>
            <a:r>
              <a:rPr lang="en-GB" dirty="0"/>
              <a:t>Giving instruction in a clear way with date/time expectations</a:t>
            </a:r>
          </a:p>
          <a:p>
            <a:r>
              <a:rPr lang="en-GB" dirty="0"/>
              <a:t>Providing a quiet space to eat lunch</a:t>
            </a:r>
          </a:p>
          <a:p>
            <a:endParaRPr lang="en-GB" dirty="0"/>
          </a:p>
        </p:txBody>
      </p:sp>
      <p:sp>
        <p:nvSpPr>
          <p:cNvPr id="4" name="Footer Placeholder 3">
            <a:extLst>
              <a:ext uri="{FF2B5EF4-FFF2-40B4-BE49-F238E27FC236}">
                <a16:creationId xmlns:a16="http://schemas.microsoft.com/office/drawing/2014/main" id="{20E68AE3-77D2-4766-95CE-46D9C7358052}"/>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3079766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Acceptable or Not Acceptable</a:t>
            </a:r>
          </a:p>
        </p:txBody>
      </p:sp>
      <p:sp>
        <p:nvSpPr>
          <p:cNvPr id="3" name="Content Placeholder 2"/>
          <p:cNvSpPr>
            <a:spLocks noGrp="1"/>
          </p:cNvSpPr>
          <p:nvPr>
            <p:ph idx="1"/>
          </p:nvPr>
        </p:nvSpPr>
        <p:spPr/>
        <p:txBody>
          <a:bodyPr>
            <a:normAutofit/>
          </a:bodyPr>
          <a:lstStyle/>
          <a:p>
            <a:pPr marL="0" indent="0">
              <a:buNone/>
            </a:pPr>
            <a:r>
              <a:rPr lang="en-GB" dirty="0"/>
              <a:t>‘</a:t>
            </a:r>
            <a:r>
              <a:rPr lang="en-GB" b="1" dirty="0"/>
              <a:t>Wheelchair bound’</a:t>
            </a:r>
          </a:p>
          <a:p>
            <a:r>
              <a:rPr lang="en-GB" altLang="en-US" dirty="0"/>
              <a:t>Unacceptable: it gives the view that people in wheelchairs are helpless and dependent; ‘Wheelchair user’ acceptable</a:t>
            </a:r>
          </a:p>
          <a:p>
            <a:pPr marL="0" indent="0">
              <a:buNone/>
            </a:pPr>
            <a:endParaRPr lang="en-GB" altLang="en-US" dirty="0"/>
          </a:p>
          <a:p>
            <a:pPr marL="0" indent="0">
              <a:buNone/>
            </a:pPr>
            <a:r>
              <a:rPr lang="en-GB" altLang="en-US" b="1" dirty="0"/>
              <a:t>‘Old Person’</a:t>
            </a:r>
          </a:p>
          <a:p>
            <a:r>
              <a:rPr lang="en-GB" altLang="en-US" dirty="0"/>
              <a:t>not </a:t>
            </a:r>
            <a:r>
              <a:rPr lang="en-GB" altLang="en-US" dirty="0" err="1"/>
              <a:t>acceptable:`</a:t>
            </a:r>
            <a:r>
              <a:rPr lang="en-GB" altLang="en-US" b="1" dirty="0" err="1"/>
              <a:t>old</a:t>
            </a:r>
            <a:r>
              <a:rPr lang="en-GB" altLang="en-US" dirty="0"/>
              <a:t>’ carries connotations of being </a:t>
            </a:r>
            <a:r>
              <a:rPr lang="en-GB" altLang="en-US" b="1" dirty="0"/>
              <a:t>worn out </a:t>
            </a:r>
            <a:r>
              <a:rPr lang="en-GB" altLang="en-US" dirty="0"/>
              <a:t>or of little further use; ‘Older person’ </a:t>
            </a:r>
            <a:endParaRPr lang="en-GB" dirty="0"/>
          </a:p>
          <a:p>
            <a:endParaRPr lang="en-GB" altLang="en-US" dirty="0"/>
          </a:p>
          <a:p>
            <a:endParaRPr lang="en-GB" altLang="en-US" dirty="0"/>
          </a:p>
          <a:p>
            <a:pPr marL="0" indent="0">
              <a:buNone/>
            </a:pPr>
            <a:endParaRPr lang="en-GB" altLang="en-US" dirty="0"/>
          </a:p>
          <a:p>
            <a:pPr marL="0" indent="0">
              <a:buNone/>
            </a:pPr>
            <a:endParaRPr lang="en-GB" dirty="0"/>
          </a:p>
        </p:txBody>
      </p:sp>
      <p:sp>
        <p:nvSpPr>
          <p:cNvPr id="4" name="Footer Placeholder 3"/>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55897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72630-8D2A-435A-A750-26382C27A3EB}"/>
              </a:ext>
            </a:extLst>
          </p:cNvPr>
          <p:cNvSpPr>
            <a:spLocks noGrp="1"/>
          </p:cNvSpPr>
          <p:nvPr>
            <p:ph type="title"/>
          </p:nvPr>
        </p:nvSpPr>
        <p:spPr/>
        <p:txBody>
          <a:bodyPr/>
          <a:lstStyle/>
          <a:p>
            <a:r>
              <a:rPr lang="en-GB" dirty="0"/>
              <a:t>Learning Content </a:t>
            </a:r>
          </a:p>
        </p:txBody>
      </p:sp>
      <p:sp>
        <p:nvSpPr>
          <p:cNvPr id="3" name="Content Placeholder 2">
            <a:extLst>
              <a:ext uri="{FF2B5EF4-FFF2-40B4-BE49-F238E27FC236}">
                <a16:creationId xmlns:a16="http://schemas.microsoft.com/office/drawing/2014/main" id="{6A7E6609-C4A0-4B75-AFC8-A80A42F01E47}"/>
              </a:ext>
            </a:extLst>
          </p:cNvPr>
          <p:cNvSpPr>
            <a:spLocks noGrp="1"/>
          </p:cNvSpPr>
          <p:nvPr>
            <p:ph idx="1"/>
          </p:nvPr>
        </p:nvSpPr>
        <p:spPr/>
        <p:txBody>
          <a:bodyPr/>
          <a:lstStyle/>
          <a:p>
            <a:pPr marL="0" indent="0">
              <a:buNone/>
            </a:pPr>
            <a:r>
              <a:rPr lang="en-GB" sz="2800" dirty="0"/>
              <a:t>This training session intends to raise an awareness of Equality and diversity by highlighting current legislation.  Participating in questionnaires and case studies.   </a:t>
            </a:r>
          </a:p>
          <a:p>
            <a:pPr marL="0" indent="0">
              <a:buNone/>
            </a:pPr>
            <a:endParaRPr lang="en-GB" dirty="0"/>
          </a:p>
          <a:p>
            <a:pPr marL="0" indent="0">
              <a:buNone/>
            </a:pPr>
            <a:endParaRPr lang="en-GB" dirty="0"/>
          </a:p>
          <a:p>
            <a:pPr marL="0" indent="0">
              <a:buNone/>
            </a:pPr>
            <a:r>
              <a:rPr lang="en-GB" sz="3200" dirty="0"/>
              <a:t>GDC Development Outcome</a:t>
            </a:r>
            <a:r>
              <a:rPr lang="en-GB" dirty="0"/>
              <a:t>: A, D</a:t>
            </a:r>
          </a:p>
          <a:p>
            <a:endParaRPr lang="en-GB" dirty="0"/>
          </a:p>
        </p:txBody>
      </p:sp>
    </p:spTree>
    <p:extLst>
      <p:ext uri="{BB962C8B-B14F-4D97-AF65-F5344CB8AC3E}">
        <p14:creationId xmlns:p14="http://schemas.microsoft.com/office/powerpoint/2010/main" val="329012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721AC-8F5B-41D8-B375-4F014D44B587}"/>
              </a:ext>
            </a:extLst>
          </p:cNvPr>
          <p:cNvSpPr>
            <a:spLocks noGrp="1"/>
          </p:cNvSpPr>
          <p:nvPr>
            <p:ph type="title"/>
          </p:nvPr>
        </p:nvSpPr>
        <p:spPr/>
        <p:txBody>
          <a:bodyPr>
            <a:normAutofit/>
          </a:bodyPr>
          <a:lstStyle/>
          <a:p>
            <a:r>
              <a:rPr lang="en-GB" dirty="0"/>
              <a:t>The Safe Practitioner: Professionalism </a:t>
            </a:r>
          </a:p>
        </p:txBody>
      </p:sp>
      <p:sp>
        <p:nvSpPr>
          <p:cNvPr id="3" name="Content Placeholder 2">
            <a:extLst>
              <a:ext uri="{FF2B5EF4-FFF2-40B4-BE49-F238E27FC236}">
                <a16:creationId xmlns:a16="http://schemas.microsoft.com/office/drawing/2014/main" id="{010F7361-AA98-4CD4-9D57-564F1AA57938}"/>
              </a:ext>
            </a:extLst>
          </p:cNvPr>
          <p:cNvSpPr>
            <a:spLocks noGrp="1"/>
          </p:cNvSpPr>
          <p:nvPr>
            <p:ph idx="1"/>
          </p:nvPr>
        </p:nvSpPr>
        <p:spPr/>
        <p:txBody>
          <a:bodyPr/>
          <a:lstStyle/>
          <a:p>
            <a:r>
              <a:rPr lang="en-GB" dirty="0"/>
              <a:t>Demonstrate cultural competence, accepting and respecting the diversity of patient and colleagues </a:t>
            </a:r>
          </a:p>
          <a:p>
            <a:r>
              <a:rPr lang="en-GB" dirty="0"/>
              <a:t>Speak up to protect others from harm</a:t>
            </a:r>
          </a:p>
          <a:p>
            <a:pPr marL="0" indent="0">
              <a:buNone/>
            </a:pPr>
            <a:endParaRPr lang="en-GB" dirty="0"/>
          </a:p>
          <a:p>
            <a:pPr marL="0" indent="0">
              <a:buNone/>
            </a:pPr>
            <a:r>
              <a:rPr lang="en-GB" dirty="0"/>
              <a:t>Active by-stander training can help with this…</a:t>
            </a:r>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34116154-E297-4018-8D71-C47D5805EDEB}"/>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285723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9725F-DC52-4F57-A7EB-046B5B05E39B}"/>
              </a:ext>
            </a:extLst>
          </p:cNvPr>
          <p:cNvSpPr>
            <a:spLocks noGrp="1"/>
          </p:cNvSpPr>
          <p:nvPr>
            <p:ph type="title"/>
          </p:nvPr>
        </p:nvSpPr>
        <p:spPr/>
        <p:txBody>
          <a:bodyPr/>
          <a:lstStyle/>
          <a:p>
            <a:r>
              <a:rPr lang="en-GB" dirty="0"/>
              <a:t>Active By-Stander</a:t>
            </a:r>
          </a:p>
        </p:txBody>
      </p:sp>
      <p:sp>
        <p:nvSpPr>
          <p:cNvPr id="3" name="Content Placeholder 2">
            <a:extLst>
              <a:ext uri="{FF2B5EF4-FFF2-40B4-BE49-F238E27FC236}">
                <a16:creationId xmlns:a16="http://schemas.microsoft.com/office/drawing/2014/main" id="{FF772221-6DA9-4B60-992B-F168F96B53B0}"/>
              </a:ext>
            </a:extLst>
          </p:cNvPr>
          <p:cNvSpPr>
            <a:spLocks noGrp="1"/>
          </p:cNvSpPr>
          <p:nvPr>
            <p:ph idx="1"/>
          </p:nvPr>
        </p:nvSpPr>
        <p:spPr/>
        <p:txBody>
          <a:bodyPr/>
          <a:lstStyle/>
          <a:p>
            <a:pPr marL="0" indent="0">
              <a:buNone/>
            </a:pPr>
            <a:r>
              <a:rPr lang="en-GB" dirty="0"/>
              <a:t>What’s worse that being harassed in public is being surrounded by bystanders who see it but do nothing….</a:t>
            </a:r>
          </a:p>
          <a:p>
            <a:pPr marL="0" indent="0">
              <a:buNone/>
            </a:pPr>
            <a:endParaRPr lang="en-GB" dirty="0"/>
          </a:p>
          <a:p>
            <a:pPr marL="0" indent="0">
              <a:buNone/>
            </a:pPr>
            <a:r>
              <a:rPr lang="en-GB" dirty="0">
                <a:solidFill>
                  <a:schemeClr val="tx2">
                    <a:lumMod val="60000"/>
                    <a:lumOff val="40000"/>
                  </a:schemeClr>
                </a:solidFill>
              </a:rPr>
              <a:t>When we intervene, not only do we reduce the trauma of harassment for the person who was harmed, we also chip away at the culture of harassment and replace it with one of humanity.</a:t>
            </a:r>
          </a:p>
        </p:txBody>
      </p:sp>
      <p:sp>
        <p:nvSpPr>
          <p:cNvPr id="4" name="Footer Placeholder 3">
            <a:extLst>
              <a:ext uri="{FF2B5EF4-FFF2-40B4-BE49-F238E27FC236}">
                <a16:creationId xmlns:a16="http://schemas.microsoft.com/office/drawing/2014/main" id="{BB34E0A0-09A0-4130-9FC5-201E8E0103D7}"/>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221225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B53EA-3AA3-4F76-8CB1-C79F13BCBC91}"/>
              </a:ext>
            </a:extLst>
          </p:cNvPr>
          <p:cNvSpPr>
            <a:spLocks noGrp="1"/>
          </p:cNvSpPr>
          <p:nvPr>
            <p:ph type="title"/>
          </p:nvPr>
        </p:nvSpPr>
        <p:spPr>
          <a:xfrm>
            <a:off x="457200" y="274638"/>
            <a:ext cx="8229600" cy="202034"/>
          </a:xfrm>
        </p:spPr>
        <p:txBody>
          <a:bodyPr>
            <a:normAutofit fontScale="90000"/>
          </a:bodyPr>
          <a:lstStyle/>
          <a:p>
            <a:endParaRPr lang="en-GB" dirty="0"/>
          </a:p>
        </p:txBody>
      </p:sp>
      <p:sp>
        <p:nvSpPr>
          <p:cNvPr id="4" name="Footer Placeholder 3">
            <a:extLst>
              <a:ext uri="{FF2B5EF4-FFF2-40B4-BE49-F238E27FC236}">
                <a16:creationId xmlns:a16="http://schemas.microsoft.com/office/drawing/2014/main" id="{99B7ACBC-B9EB-4DC7-857A-55BF06071AB2}"/>
              </a:ext>
            </a:extLst>
          </p:cNvPr>
          <p:cNvSpPr>
            <a:spLocks noGrp="1"/>
          </p:cNvSpPr>
          <p:nvPr>
            <p:ph type="ftr" sz="quarter" idx="11"/>
          </p:nvPr>
        </p:nvSpPr>
        <p:spPr/>
        <p:txBody>
          <a:bodyPr/>
          <a:lstStyle/>
          <a:p>
            <a:r>
              <a:rPr lang="en-GB"/>
              <a:t>Enhancing Patient Care Through Training</a:t>
            </a:r>
          </a:p>
        </p:txBody>
      </p:sp>
      <p:graphicFrame>
        <p:nvGraphicFramePr>
          <p:cNvPr id="7" name="Content Placeholder 6">
            <a:extLst>
              <a:ext uri="{FF2B5EF4-FFF2-40B4-BE49-F238E27FC236}">
                <a16:creationId xmlns:a16="http://schemas.microsoft.com/office/drawing/2014/main" id="{61F8A2C1-28D6-48CA-99AA-4C914A49014E}"/>
              </a:ext>
            </a:extLst>
          </p:cNvPr>
          <p:cNvGraphicFramePr>
            <a:graphicFrameLocks noGrp="1"/>
          </p:cNvGraphicFramePr>
          <p:nvPr>
            <p:ph idx="1"/>
            <p:extLst/>
          </p:nvPr>
        </p:nvGraphicFramePr>
        <p:xfrm>
          <a:off x="457200" y="692696"/>
          <a:ext cx="8229600" cy="4886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263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723E8-AD1C-4343-A73C-71BD601E56C7}"/>
              </a:ext>
            </a:extLst>
          </p:cNvPr>
          <p:cNvSpPr>
            <a:spLocks noGrp="1"/>
          </p:cNvSpPr>
          <p:nvPr>
            <p:ph type="title"/>
          </p:nvPr>
        </p:nvSpPr>
        <p:spPr/>
        <p:txBody>
          <a:bodyPr>
            <a:normAutofit/>
          </a:bodyPr>
          <a:lstStyle/>
          <a:p>
            <a:r>
              <a:rPr lang="en-GB" dirty="0"/>
              <a:t>Your roles and responsibilities </a:t>
            </a:r>
            <a:br>
              <a:rPr lang="en-GB" dirty="0"/>
            </a:br>
            <a:r>
              <a:rPr lang="en-GB" b="1" dirty="0">
                <a:solidFill>
                  <a:schemeClr val="accent1"/>
                </a:solidFill>
              </a:rPr>
              <a:t>Top Tips </a:t>
            </a:r>
          </a:p>
        </p:txBody>
      </p:sp>
      <p:graphicFrame>
        <p:nvGraphicFramePr>
          <p:cNvPr id="8" name="Content Placeholder 7">
            <a:extLst>
              <a:ext uri="{FF2B5EF4-FFF2-40B4-BE49-F238E27FC236}">
                <a16:creationId xmlns:a16="http://schemas.microsoft.com/office/drawing/2014/main" id="{1F648F72-9D4C-45CD-AAB5-DEE70AB3F79F}"/>
              </a:ext>
            </a:extLst>
          </p:cNvPr>
          <p:cNvGraphicFramePr>
            <a:graphicFrameLocks noGrp="1"/>
          </p:cNvGraphicFramePr>
          <p:nvPr>
            <p:ph idx="1"/>
            <p:extLst>
              <p:ext uri="{D42A27DB-BD31-4B8C-83A1-F6EECF244321}">
                <p14:modId xmlns:p14="http://schemas.microsoft.com/office/powerpoint/2010/main" val="4087142238"/>
              </p:ext>
            </p:extLst>
          </p:nvPr>
        </p:nvGraphicFramePr>
        <p:xfrm>
          <a:off x="107504" y="1624012"/>
          <a:ext cx="903649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7581530C-3D1F-4009-92BA-D00011E1037C}"/>
              </a:ext>
            </a:extLst>
          </p:cNvPr>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1320956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Resources </a:t>
            </a:r>
          </a:p>
        </p:txBody>
      </p:sp>
      <p:sp>
        <p:nvSpPr>
          <p:cNvPr id="3" name="Content Placeholder 2"/>
          <p:cNvSpPr>
            <a:spLocks noGrp="1"/>
          </p:cNvSpPr>
          <p:nvPr>
            <p:ph idx="1"/>
          </p:nvPr>
        </p:nvSpPr>
        <p:spPr>
          <a:xfrm>
            <a:off x="107504" y="1417638"/>
            <a:ext cx="9036496" cy="5165724"/>
          </a:xfrm>
        </p:spPr>
        <p:txBody>
          <a:bodyPr>
            <a:normAutofit/>
          </a:bodyPr>
          <a:lstStyle/>
          <a:p>
            <a:r>
              <a:rPr lang="en-GB" dirty="0"/>
              <a:t>Commissioner for Older People for NI (COPNI) </a:t>
            </a:r>
            <a:r>
              <a:rPr lang="en-GB" sz="1600" dirty="0">
                <a:hlinkClick r:id="rId2"/>
              </a:rPr>
              <a:t>http://www.copni.org/</a:t>
            </a:r>
            <a:r>
              <a:rPr lang="en-GB" sz="1600" dirty="0"/>
              <a:t> </a:t>
            </a:r>
          </a:p>
          <a:p>
            <a:r>
              <a:rPr lang="en-GB" dirty="0"/>
              <a:t>NI Commissioner for children and Young People </a:t>
            </a:r>
            <a:r>
              <a:rPr lang="en-GB" sz="1600" dirty="0">
                <a:hlinkClick r:id="rId3"/>
              </a:rPr>
              <a:t>http://www.niccy.org</a:t>
            </a:r>
            <a:r>
              <a:rPr lang="en-GB" sz="1600" dirty="0"/>
              <a:t> </a:t>
            </a:r>
          </a:p>
          <a:p>
            <a:r>
              <a:rPr lang="en-GB" dirty="0"/>
              <a:t>Disability Action </a:t>
            </a:r>
            <a:r>
              <a:rPr lang="en-GB" sz="1600" dirty="0">
                <a:hlinkClick r:id="rId4"/>
              </a:rPr>
              <a:t>http://www.disabilityaction.org/services-and-projects/</a:t>
            </a:r>
            <a:r>
              <a:rPr lang="en-GB" sz="1600" dirty="0"/>
              <a:t> </a:t>
            </a:r>
            <a:r>
              <a:rPr lang="en-GB" dirty="0"/>
              <a:t>  </a:t>
            </a:r>
          </a:p>
          <a:p>
            <a:r>
              <a:rPr lang="en-GB" dirty="0"/>
              <a:t>NI Human Rights Commission (NIHRC) </a:t>
            </a:r>
            <a:r>
              <a:rPr lang="en-GB" sz="1600" dirty="0">
                <a:hlinkClick r:id="rId5"/>
              </a:rPr>
              <a:t>http://www.nihrc.org</a:t>
            </a:r>
            <a:r>
              <a:rPr lang="en-GB" sz="1600" dirty="0"/>
              <a:t> </a:t>
            </a:r>
          </a:p>
          <a:p>
            <a:r>
              <a:rPr lang="en-GB" dirty="0"/>
              <a:t>The Rainbow Project </a:t>
            </a:r>
            <a:r>
              <a:rPr lang="en-GB" sz="1600" dirty="0">
                <a:hlinkClick r:id="rId6"/>
              </a:rPr>
              <a:t>http://www.rainbow-project.org/</a:t>
            </a:r>
            <a:endParaRPr lang="en-GB" sz="1600" dirty="0"/>
          </a:p>
          <a:p>
            <a:r>
              <a:rPr lang="en-GB" dirty="0"/>
              <a:t>Equality, Good Relations and Human Rights manual </a:t>
            </a:r>
            <a:r>
              <a:rPr lang="en-GB" sz="1100" dirty="0">
                <a:hlinkClick r:id="rId7"/>
              </a:rPr>
              <a:t> BT16-1444 Equality training manual (Regional).</a:t>
            </a:r>
            <a:r>
              <a:rPr lang="en-GB" sz="1100" dirty="0" err="1">
                <a:hlinkClick r:id="rId7"/>
              </a:rPr>
              <a:t>indd</a:t>
            </a:r>
            <a:r>
              <a:rPr lang="en-GB" sz="1100" dirty="0">
                <a:hlinkClick r:id="rId7"/>
              </a:rPr>
              <a:t> (cmbackbone.net)</a:t>
            </a:r>
            <a:r>
              <a:rPr lang="en-GB" sz="1100" dirty="0"/>
              <a:t> </a:t>
            </a:r>
          </a:p>
          <a:p>
            <a:pPr marL="0" indent="0">
              <a:buNone/>
            </a:pPr>
            <a:r>
              <a:rPr lang="en-GB" sz="1100" dirty="0"/>
              <a:t> </a:t>
            </a:r>
          </a:p>
        </p:txBody>
      </p:sp>
      <p:sp>
        <p:nvSpPr>
          <p:cNvPr id="4" name="Footer Placeholder 3"/>
          <p:cNvSpPr>
            <a:spLocks noGrp="1"/>
          </p:cNvSpPr>
          <p:nvPr>
            <p:ph type="ftr" sz="quarter" idx="11"/>
          </p:nvPr>
        </p:nvSpPr>
        <p:spPr/>
        <p:txBody>
          <a:bodyPr/>
          <a:lstStyle/>
          <a:p>
            <a:r>
              <a:rPr lang="en-GB"/>
              <a:t>Enhancing Patient Care Through Training</a:t>
            </a:r>
          </a:p>
        </p:txBody>
      </p:sp>
    </p:spTree>
    <p:extLst>
      <p:ext uri="{BB962C8B-B14F-4D97-AF65-F5344CB8AC3E}">
        <p14:creationId xmlns:p14="http://schemas.microsoft.com/office/powerpoint/2010/main" val="2678141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EA7F-A1A3-4268-B038-2CF4FAAF64FA}"/>
              </a:ext>
            </a:extLst>
          </p:cNvPr>
          <p:cNvSpPr>
            <a:spLocks noGrp="1"/>
          </p:cNvSpPr>
          <p:nvPr>
            <p:ph type="title"/>
          </p:nvPr>
        </p:nvSpPr>
        <p:spPr/>
        <p:txBody>
          <a:bodyPr/>
          <a:lstStyle/>
          <a:p>
            <a:r>
              <a:rPr lang="en-GB" dirty="0"/>
              <a:t>Equality &amp; Diversity </a:t>
            </a:r>
          </a:p>
        </p:txBody>
      </p:sp>
      <p:sp>
        <p:nvSpPr>
          <p:cNvPr id="3" name="Content Placeholder 2">
            <a:extLst>
              <a:ext uri="{FF2B5EF4-FFF2-40B4-BE49-F238E27FC236}">
                <a16:creationId xmlns:a16="http://schemas.microsoft.com/office/drawing/2014/main" id="{45AAD029-882F-48CD-BFF5-7081962F2F74}"/>
              </a:ext>
            </a:extLst>
          </p:cNvPr>
          <p:cNvSpPr>
            <a:spLocks noGrp="1"/>
          </p:cNvSpPr>
          <p:nvPr>
            <p:ph idx="1"/>
          </p:nvPr>
        </p:nvSpPr>
        <p:spPr/>
        <p:txBody>
          <a:bodyPr/>
          <a:lstStyle/>
          <a:p>
            <a:pPr marL="0" indent="0">
              <a:buNone/>
            </a:pPr>
            <a:r>
              <a:rPr lang="en-GB" sz="2800" dirty="0"/>
              <a:t>The population we serve and our workforce are becoming increasingly diverse…. </a:t>
            </a:r>
          </a:p>
          <a:p>
            <a:pPr marL="0" indent="0">
              <a:buNone/>
            </a:pPr>
            <a:endParaRPr lang="en-GB" sz="2800" dirty="0"/>
          </a:p>
          <a:p>
            <a:pPr marL="0" indent="0">
              <a:buNone/>
            </a:pPr>
            <a:r>
              <a:rPr lang="en-GB" sz="2800" dirty="0"/>
              <a:t>We can demonstrate that equality, good working relations and human rights is for everyone by making it a part of our everyday working life.</a:t>
            </a:r>
          </a:p>
          <a:p>
            <a:pPr marL="0" indent="0">
              <a:buNone/>
            </a:pPr>
            <a:endParaRPr lang="en-GB" dirty="0"/>
          </a:p>
        </p:txBody>
      </p:sp>
    </p:spTree>
    <p:extLst>
      <p:ext uri="{BB962C8B-B14F-4D97-AF65-F5344CB8AC3E}">
        <p14:creationId xmlns:p14="http://schemas.microsoft.com/office/powerpoint/2010/main" val="33443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39A0-E2DF-43A1-AF1A-C48A639EFD3B}"/>
              </a:ext>
            </a:extLst>
          </p:cNvPr>
          <p:cNvSpPr>
            <a:spLocks noGrp="1"/>
          </p:cNvSpPr>
          <p:nvPr>
            <p:ph type="title"/>
          </p:nvPr>
        </p:nvSpPr>
        <p:spPr/>
        <p:txBody>
          <a:bodyPr/>
          <a:lstStyle/>
          <a:p>
            <a:r>
              <a:rPr lang="en-GB" dirty="0"/>
              <a:t>What is Equality &amp; Diversity?</a:t>
            </a:r>
          </a:p>
        </p:txBody>
      </p:sp>
      <p:sp>
        <p:nvSpPr>
          <p:cNvPr id="4" name="Content Placeholder 3">
            <a:extLst>
              <a:ext uri="{FF2B5EF4-FFF2-40B4-BE49-F238E27FC236}">
                <a16:creationId xmlns:a16="http://schemas.microsoft.com/office/drawing/2014/main" id="{DC40F0B1-0021-428A-BDEB-DB79468EA5E9}"/>
              </a:ext>
            </a:extLst>
          </p:cNvPr>
          <p:cNvSpPr>
            <a:spLocks noGrp="1"/>
          </p:cNvSpPr>
          <p:nvPr>
            <p:ph sz="half" idx="1"/>
          </p:nvPr>
        </p:nvSpPr>
        <p:spPr/>
        <p:txBody>
          <a:bodyPr/>
          <a:lstStyle/>
          <a:p>
            <a:pPr marL="0" indent="0">
              <a:buNone/>
            </a:pPr>
            <a:r>
              <a:rPr lang="en-GB" altLang="en-US" sz="2400"/>
              <a:t>Equality and diversity is about creating a fairer society where everyone can participate and has the opportunity to fulfil their potential.</a:t>
            </a:r>
          </a:p>
          <a:p>
            <a:pPr marL="0" indent="0">
              <a:buNone/>
            </a:pPr>
            <a:endParaRPr lang="en-GB"/>
          </a:p>
        </p:txBody>
      </p:sp>
      <p:sp>
        <p:nvSpPr>
          <p:cNvPr id="5" name="Content Placeholder 4">
            <a:extLst>
              <a:ext uri="{FF2B5EF4-FFF2-40B4-BE49-F238E27FC236}">
                <a16:creationId xmlns:a16="http://schemas.microsoft.com/office/drawing/2014/main" id="{0897BA21-233A-4F3F-9BEF-4612F08F7E8D}"/>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96966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4B7C5-EA5C-4F19-B5CE-E24A746CE96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FDC8796-8CBE-4807-9BBA-1FBE659467B0}"/>
              </a:ext>
            </a:extLst>
          </p:cNvPr>
          <p:cNvSpPr>
            <a:spLocks noGrp="1"/>
          </p:cNvSpPr>
          <p:nvPr>
            <p:ph sz="half" idx="1"/>
          </p:nvPr>
        </p:nvSpPr>
        <p:spPr/>
        <p:txBody>
          <a:bodyPr/>
          <a:lstStyle/>
          <a:p>
            <a:pPr marL="323850" indent="-323850">
              <a:buNone/>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b="1" dirty="0">
                <a:solidFill>
                  <a:srgbClr val="000080"/>
                </a:solidFill>
              </a:rPr>
              <a:t>Equality</a:t>
            </a:r>
            <a:r>
              <a:rPr lang="en-GB" altLang="en-US" sz="2400" dirty="0"/>
              <a:t> is not treating everyone the same, but:</a:t>
            </a:r>
          </a:p>
          <a:p>
            <a:pPr marL="323850" indent="-323850">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Making sure people are treated fairly, with dignity and respect</a:t>
            </a:r>
          </a:p>
          <a:p>
            <a:pPr marL="323850" indent="-323850">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Meeting individuals’ needs appropriately</a:t>
            </a:r>
          </a:p>
          <a:p>
            <a:pPr marL="323850" indent="-323850">
              <a:buFont typeface="Wingdings" panose="05000000000000000000" pitchFamily="2" charset="2"/>
              <a:buChar char=""/>
              <a:tabLst>
                <a:tab pos="323850" algn="l"/>
                <a:tab pos="428625" algn="l"/>
                <a:tab pos="877888" algn="l"/>
                <a:tab pos="1327150" algn="l"/>
                <a:tab pos="1776413" algn="l"/>
                <a:tab pos="2225675" algn="l"/>
                <a:tab pos="2674938" algn="l"/>
                <a:tab pos="3124200" algn="l"/>
                <a:tab pos="3573463" algn="l"/>
                <a:tab pos="4022725" algn="l"/>
                <a:tab pos="4471988" algn="l"/>
                <a:tab pos="4921250" algn="l"/>
                <a:tab pos="5370513" algn="l"/>
                <a:tab pos="5819775" algn="l"/>
                <a:tab pos="6269038" algn="l"/>
                <a:tab pos="6718300" algn="l"/>
                <a:tab pos="7167563" algn="l"/>
                <a:tab pos="7616825" algn="l"/>
                <a:tab pos="8066088" algn="l"/>
                <a:tab pos="8515350" algn="l"/>
                <a:tab pos="8964613" algn="l"/>
              </a:tabLst>
            </a:pPr>
            <a:r>
              <a:rPr lang="en-GB" altLang="en-US" sz="2400" dirty="0"/>
              <a:t>Challenging the factors that limit individuals’ opportunity</a:t>
            </a:r>
          </a:p>
          <a:p>
            <a:pPr marL="0" indent="0">
              <a:buNone/>
            </a:pPr>
            <a:endParaRPr lang="en-GB" dirty="0"/>
          </a:p>
        </p:txBody>
      </p:sp>
      <p:sp>
        <p:nvSpPr>
          <p:cNvPr id="6" name="Content Placeholder 5">
            <a:extLst>
              <a:ext uri="{FF2B5EF4-FFF2-40B4-BE49-F238E27FC236}">
                <a16:creationId xmlns:a16="http://schemas.microsoft.com/office/drawing/2014/main" id="{F3CD6238-ADC5-4820-9F4B-A731F8CB6740}"/>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212148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BDE86-CE80-4C15-BE75-FFF9C67182A4}"/>
              </a:ext>
            </a:extLst>
          </p:cNvPr>
          <p:cNvSpPr>
            <a:spLocks noGrp="1"/>
          </p:cNvSpPr>
          <p:nvPr>
            <p:ph type="title"/>
          </p:nvPr>
        </p:nvSpPr>
        <p:spPr/>
        <p:txBody>
          <a:bodyPr/>
          <a:lstStyle/>
          <a:p>
            <a:r>
              <a:rPr lang="en-GB" dirty="0"/>
              <a:t>Why Equality Matters</a:t>
            </a:r>
          </a:p>
        </p:txBody>
      </p:sp>
      <p:sp>
        <p:nvSpPr>
          <p:cNvPr id="3" name="Content Placeholder 2">
            <a:extLst>
              <a:ext uri="{FF2B5EF4-FFF2-40B4-BE49-F238E27FC236}">
                <a16:creationId xmlns:a16="http://schemas.microsoft.com/office/drawing/2014/main" id="{D8A3ACD0-EA5F-49BE-B768-AAE8AE5C3FC0}"/>
              </a:ext>
            </a:extLst>
          </p:cNvPr>
          <p:cNvSpPr>
            <a:spLocks noGrp="1"/>
          </p:cNvSpPr>
          <p:nvPr>
            <p:ph sz="half" idx="1"/>
          </p:nvPr>
        </p:nvSpPr>
        <p:spPr/>
        <p:txBody>
          <a:bodyPr/>
          <a:lstStyle/>
          <a:p>
            <a:r>
              <a:rPr lang="en-GB" dirty="0"/>
              <a:t>Around </a:t>
            </a:r>
            <a:r>
              <a:rPr lang="en-GB" b="1" dirty="0"/>
              <a:t>45%</a:t>
            </a:r>
            <a:r>
              <a:rPr lang="en-GB" dirty="0"/>
              <a:t> of LGBT pupils experience bullying related to sexual orientation or gender identity.</a:t>
            </a:r>
          </a:p>
          <a:p>
            <a:pPr marL="0" indent="0">
              <a:buNone/>
            </a:pPr>
            <a:endParaRPr lang="en-GB" dirty="0"/>
          </a:p>
          <a:p>
            <a:r>
              <a:rPr lang="en-GB" dirty="0"/>
              <a:t>Older people are more likely to face refusal or unaffordable premiums for travel insurance, with age and pre‑existing conditions remaining major barriers.</a:t>
            </a:r>
          </a:p>
        </p:txBody>
      </p:sp>
      <p:sp>
        <p:nvSpPr>
          <p:cNvPr id="6" name="Content Placeholder 5">
            <a:extLst>
              <a:ext uri="{FF2B5EF4-FFF2-40B4-BE49-F238E27FC236}">
                <a16:creationId xmlns:a16="http://schemas.microsoft.com/office/drawing/2014/main" id="{B712794E-BE78-42BC-90E3-D2F3886C6620}"/>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184550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DF66A-23BC-49C4-939D-AD03A6DF54E3}"/>
              </a:ext>
            </a:extLst>
          </p:cNvPr>
          <p:cNvSpPr>
            <a:spLocks noGrp="1"/>
          </p:cNvSpPr>
          <p:nvPr>
            <p:ph type="title"/>
          </p:nvPr>
        </p:nvSpPr>
        <p:spPr>
          <a:xfrm>
            <a:off x="628650" y="365127"/>
            <a:ext cx="7886700" cy="1047650"/>
          </a:xfrm>
        </p:spPr>
        <p:txBody>
          <a:bodyPr/>
          <a:lstStyle/>
          <a:p>
            <a:r>
              <a:rPr lang="en-GB" dirty="0"/>
              <a:t>Why Equality Matters</a:t>
            </a:r>
          </a:p>
        </p:txBody>
      </p:sp>
      <p:sp>
        <p:nvSpPr>
          <p:cNvPr id="3" name="Content Placeholder 2">
            <a:extLst>
              <a:ext uri="{FF2B5EF4-FFF2-40B4-BE49-F238E27FC236}">
                <a16:creationId xmlns:a16="http://schemas.microsoft.com/office/drawing/2014/main" id="{5CFC16C6-52D2-4BE8-B32F-A49458133F6F}"/>
              </a:ext>
            </a:extLst>
          </p:cNvPr>
          <p:cNvSpPr>
            <a:spLocks noGrp="1"/>
          </p:cNvSpPr>
          <p:nvPr>
            <p:ph sz="half" idx="1"/>
          </p:nvPr>
        </p:nvSpPr>
        <p:spPr>
          <a:xfrm>
            <a:off x="628650" y="1484784"/>
            <a:ext cx="4879454" cy="4692179"/>
          </a:xfrm>
        </p:spPr>
        <p:txBody>
          <a:bodyPr>
            <a:normAutofit lnSpcReduction="10000"/>
          </a:bodyPr>
          <a:lstStyle/>
          <a:p>
            <a:pPr lvl="0"/>
            <a:r>
              <a:rPr lang="en-GB" sz="2200" dirty="0"/>
              <a:t>Women continue to earn less than men, with a 7% gender pay gap in full‑time hourly pay.</a:t>
            </a:r>
          </a:p>
          <a:p>
            <a:pPr marL="0" lvl="0" indent="0">
              <a:buNone/>
            </a:pPr>
            <a:endParaRPr lang="en-GB" sz="2200" dirty="0"/>
          </a:p>
          <a:p>
            <a:pPr lvl="0"/>
            <a:r>
              <a:rPr lang="en-GB" sz="2200" dirty="0"/>
              <a:t>Disabled people are significantly less likely to be in work, with employment rates around 30 percentage points lower than non‑disabled people.</a:t>
            </a:r>
          </a:p>
          <a:p>
            <a:pPr marL="0" lvl="0" indent="0">
              <a:buNone/>
            </a:pPr>
            <a:endParaRPr lang="en-GB" sz="2200" dirty="0"/>
          </a:p>
          <a:p>
            <a:pPr lvl="0"/>
            <a:r>
              <a:rPr lang="en-GB" sz="2200" dirty="0"/>
              <a:t>Employment rates differ by ethnicity, and people from some ethnic minority backgrounds are less likely to be in work than White people.</a:t>
            </a:r>
          </a:p>
          <a:p>
            <a:endParaRPr lang="en-GB" dirty="0"/>
          </a:p>
        </p:txBody>
      </p:sp>
      <p:sp>
        <p:nvSpPr>
          <p:cNvPr id="5" name="Content Placeholder 4">
            <a:extLst>
              <a:ext uri="{FF2B5EF4-FFF2-40B4-BE49-F238E27FC236}">
                <a16:creationId xmlns:a16="http://schemas.microsoft.com/office/drawing/2014/main" id="{ABAA8F68-397C-4222-8582-C17D11FE9665}"/>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340297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IMDTA Template">
  <a:themeElements>
    <a:clrScheme name="NIMDTA Dental Colour Palette">
      <a:dk1>
        <a:sysClr val="windowText" lastClr="000000"/>
      </a:dk1>
      <a:lt1>
        <a:sysClr val="window" lastClr="FFFFFF"/>
      </a:lt1>
      <a:dk2>
        <a:srgbClr val="44546A"/>
      </a:dk2>
      <a:lt2>
        <a:srgbClr val="E7E6E6"/>
      </a:lt2>
      <a:accent1>
        <a:srgbClr val="009380"/>
      </a:accent1>
      <a:accent2>
        <a:srgbClr val="58B4A9"/>
      </a:accent2>
      <a:accent3>
        <a:srgbClr val="ABD5D1"/>
      </a:accent3>
      <a:accent4>
        <a:srgbClr val="1E3C4A"/>
      </a:accent4>
      <a:accent5>
        <a:srgbClr val="5B9BD5"/>
      </a:accent5>
      <a:accent6>
        <a:srgbClr val="70AD47"/>
      </a:accent6>
      <a:hlink>
        <a:srgbClr val="0563C1"/>
      </a:hlink>
      <a:folHlink>
        <a:srgbClr val="954F72"/>
      </a:folHlink>
    </a:clrScheme>
    <a:fontScheme name="Nimdta Dental Font Styl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9308</TotalTime>
  <Words>2409</Words>
  <Application>Microsoft Office PowerPoint</Application>
  <PresentationFormat>On-screen Show (4:3)</PresentationFormat>
  <Paragraphs>300</Paragraphs>
  <Slides>44</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Open Sans</vt:lpstr>
      <vt:lpstr>Tahoma</vt:lpstr>
      <vt:lpstr>Wingdings</vt:lpstr>
      <vt:lpstr>NIMDTA Template</vt:lpstr>
      <vt:lpstr>Equality, Diversity &amp; Inclusion   Training for Dental Professionals   </vt:lpstr>
      <vt:lpstr>Aim </vt:lpstr>
      <vt:lpstr>Objectives </vt:lpstr>
      <vt:lpstr>Learning Content </vt:lpstr>
      <vt:lpstr>Equality &amp; Diversity </vt:lpstr>
      <vt:lpstr>What is Equality &amp; Diversity?</vt:lpstr>
      <vt:lpstr>PowerPoint Presentation</vt:lpstr>
      <vt:lpstr>Why Equality Matters</vt:lpstr>
      <vt:lpstr>Why Equality Matters</vt:lpstr>
      <vt:lpstr>PowerPoint Presentation</vt:lpstr>
      <vt:lpstr>NI health care, we aim to improve health &amp; wellbeing of our population and to reduce health inequalities </vt:lpstr>
      <vt:lpstr>Inclusion is</vt:lpstr>
      <vt:lpstr>Public Sector Equality Duty  NI Section 75</vt:lpstr>
      <vt:lpstr>Protected Characteristics</vt:lpstr>
      <vt:lpstr>Protected Characteristics in  Northern Ireland</vt:lpstr>
      <vt:lpstr>UK Guidance: England,  Scotland and Wales  </vt:lpstr>
      <vt:lpstr>Equality Legislation</vt:lpstr>
      <vt:lpstr>      Change </vt:lpstr>
      <vt:lpstr>Discrimination</vt:lpstr>
      <vt:lpstr>Discrimination</vt:lpstr>
      <vt:lpstr>Discrimination </vt:lpstr>
      <vt:lpstr>Bullying or harassment</vt:lpstr>
      <vt:lpstr>Definition of A Disability</vt:lpstr>
      <vt:lpstr>The next big thing in case law….</vt:lpstr>
      <vt:lpstr>PowerPoint Presentation</vt:lpstr>
      <vt:lpstr>However….</vt:lpstr>
      <vt:lpstr>The basis of Discrimination</vt:lpstr>
      <vt:lpstr>Unconscious Bias </vt:lpstr>
      <vt:lpstr>Unconscious Bias</vt:lpstr>
      <vt:lpstr>Bias</vt:lpstr>
      <vt:lpstr> </vt:lpstr>
      <vt:lpstr>Faith, Religion and Belief</vt:lpstr>
      <vt:lpstr>PowerPoint Presentation</vt:lpstr>
      <vt:lpstr>Your PRACTICE </vt:lpstr>
      <vt:lpstr>Unlawful to discriminate</vt:lpstr>
      <vt:lpstr>Guaranteed Interview</vt:lpstr>
      <vt:lpstr>Neurodiversity </vt:lpstr>
      <vt:lpstr>Reasonable adjustments</vt:lpstr>
      <vt:lpstr>Acceptable or Not Acceptable</vt:lpstr>
      <vt:lpstr>The Safe Practitioner: Professionalism </vt:lpstr>
      <vt:lpstr>Active By-Stander</vt:lpstr>
      <vt:lpstr>PowerPoint Presentation</vt:lpstr>
      <vt:lpstr>Your roles and responsibilities  Top Tips </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 Campbell</dc:creator>
  <cp:lastModifiedBy>Amanda Jackson (NIMDTA)</cp:lastModifiedBy>
  <cp:revision>161</cp:revision>
  <cp:lastPrinted>2018-09-06T09:22:08Z</cp:lastPrinted>
  <dcterms:created xsi:type="dcterms:W3CDTF">2013-11-04T10:55:19Z</dcterms:created>
  <dcterms:modified xsi:type="dcterms:W3CDTF">2026-06-18T13:13:48Z</dcterms:modified>
</cp:coreProperties>
</file>